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5" r:id="rId6"/>
    <p:sldMasterId id="2147483684" r:id="rId7"/>
  </p:sldMasterIdLst>
  <p:notesMasterIdLst>
    <p:notesMasterId r:id="rId41"/>
  </p:notesMasterIdLst>
  <p:sldIdLst>
    <p:sldId id="256" r:id="rId8"/>
    <p:sldId id="2147378361" r:id="rId9"/>
    <p:sldId id="337" r:id="rId10"/>
    <p:sldId id="334" r:id="rId11"/>
    <p:sldId id="335" r:id="rId12"/>
    <p:sldId id="2147378355" r:id="rId13"/>
    <p:sldId id="2147378356" r:id="rId14"/>
    <p:sldId id="2147378357" r:id="rId15"/>
    <p:sldId id="2147378358" r:id="rId16"/>
    <p:sldId id="2147378359" r:id="rId17"/>
    <p:sldId id="2147378360" r:id="rId18"/>
    <p:sldId id="346" r:id="rId19"/>
    <p:sldId id="347" r:id="rId20"/>
    <p:sldId id="2147378297" r:id="rId21"/>
    <p:sldId id="2147377433" r:id="rId22"/>
    <p:sldId id="2147378294" r:id="rId23"/>
    <p:sldId id="2147378295" r:id="rId24"/>
    <p:sldId id="2147378293" r:id="rId25"/>
    <p:sldId id="2147378285" r:id="rId26"/>
    <p:sldId id="2147378281" r:id="rId27"/>
    <p:sldId id="2147378292" r:id="rId28"/>
    <p:sldId id="2147378296" r:id="rId29"/>
    <p:sldId id="2147378095" r:id="rId30"/>
    <p:sldId id="2147378277" r:id="rId31"/>
    <p:sldId id="2147378272" r:id="rId32"/>
    <p:sldId id="2147378273" r:id="rId33"/>
    <p:sldId id="2147378122" r:id="rId34"/>
    <p:sldId id="2147378215" r:id="rId35"/>
    <p:sldId id="2147378300" r:id="rId36"/>
    <p:sldId id="2147378138" r:id="rId37"/>
    <p:sldId id="2147378288" r:id="rId38"/>
    <p:sldId id="260" r:id="rId39"/>
    <p:sldId id="294" r:id="rId40"/>
  </p:sldIdLst>
  <p:sldSz cx="18288000" cy="10287000"/>
  <p:notesSz cx="6858000" cy="9144000"/>
  <p:embeddedFontLst>
    <p:embeddedFont>
      <p:font typeface="Arial Black" panose="020B0A04020102020204" pitchFamily="34" charset="0"/>
      <p:bold r:id="rId42"/>
    </p:embeddedFont>
    <p:embeddedFont>
      <p:font typeface="Arial Narrow" panose="020B0606020202030204" pitchFamily="34" charset="0"/>
      <p:regular r:id="rId43"/>
      <p:bold r:id="rId44"/>
      <p:italic r:id="rId45"/>
      <p:boldItalic r:id="rId46"/>
    </p:embeddedFont>
    <p:embeddedFont>
      <p:font typeface="Cambria Math" panose="02040503050406030204" pitchFamily="18" charset="0"/>
      <p:regular r:id="rId47"/>
    </p:embeddedFont>
    <p:embeddedFont>
      <p:font typeface="Open Sans" panose="020B0606030504020204" pitchFamily="34" charset="0"/>
      <p:regular r:id="rId48"/>
      <p:bold r:id="rId49"/>
      <p:italic r:id="rId50"/>
      <p:boldItalic r:id="rId51"/>
    </p:embeddedFont>
    <p:embeddedFont>
      <p:font typeface="Open Sauce" panose="020B0604020202020204" charset="0"/>
      <p:regular r:id="rId52"/>
    </p:embeddedFont>
    <p:embeddedFont>
      <p:font typeface="Open Sauce Bold" panose="020B0604020202020204" charset="0"/>
      <p:regular r:id="rId53"/>
    </p:embeddedFont>
    <p:embeddedFont>
      <p:font typeface="Open Sauce Heavy"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4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F0299-014D-4F18-9CD7-5A20ADBB0328}" v="3" dt="2025-07-29T02:35:08.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1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44A5C-E902-48E1-BBC3-EBCB504CDC94}"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03011-A4E1-4155-BB0F-469D38207A39}" type="slidenum">
              <a:rPr lang="en-US" smtClean="0"/>
              <a:t>‹#›</a:t>
            </a:fld>
            <a:endParaRPr lang="en-US"/>
          </a:p>
        </p:txBody>
      </p:sp>
    </p:spTree>
    <p:extLst>
      <p:ext uri="{BB962C8B-B14F-4D97-AF65-F5344CB8AC3E}">
        <p14:creationId xmlns:p14="http://schemas.microsoft.com/office/powerpoint/2010/main" val="73916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ealthcareaiguy.com/p/healthcare-ai-guy-weekly-3-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H62Z8zjPfy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ithub.com/ociubotaru/transcripts/blob/main/Stanford_ECON295%E2%A7%B8CS323_I_2024_I_The_Age_of_AI,_Eric_Schmidt.txt"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d.docs.live.net/7b1b7eee98396c56/dropbox%202023/AI%20VRARA/Anatolii%20on%20X:%20%22Stanford%20ECON295/CS323%20I%202024%20I%20The%20Age%20of%20AI,%20Eric%20Schmidt%20%5bREUPLOAD%5d%20The%20source%20video%20appears%20to%20be%20taken%20down%20less%20than%20a%20day%20since%20being%20posted%20https:/t.co/tWV9AvM9AD%22%20/%20X" TargetMode="External"/><Relationship Id="rId5" Type="http://schemas.openxmlformats.org/officeDocument/2006/relationships/hyperlink" Target="https://www.youtube.com/watch?v=WOLrv-ypfXc&amp;t=5s" TargetMode="External"/><Relationship Id="rId4" Type="http://schemas.openxmlformats.org/officeDocument/2006/relationships/hyperlink" Target="https://www.getrecall.ai/summary/stanford-online/stanford-econ295cs323-i-2024-i-the-ai-awakening-erik-brynjolfss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ealthcareaiguy.com/p/healthcare-ai-guy-weekly-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67D1F-2529-4E8F-A392-3782516A636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3871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Healthcare AI Guy Weekly | 3/4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BB914-CA12-4CFA-86FF-FC485216C4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185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AB0D4-90BE-7B6D-533F-5155561D8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1CD2B-9C9A-DD75-1151-8794903A7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84932-7648-9536-1098-98809F1786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59C205-FEC6-C6B6-7D4D-84ABDDF29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CBB5D-7F8E-40E0-81D2-C685203C97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837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8BD08-E92E-570B-6451-D7393A10F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4E141-E575-15C8-6B80-1162144A0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F6A11-9613-4AE6-BB59-5065EDC69C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5785D8-252A-80EA-ECF0-D7B80E1875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67D1F-2529-4E8F-A392-3782516A636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2772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67D1F-2529-4E8F-A392-3782516A636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105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dirty="0"/>
              <a:t>medical coder</a:t>
            </a:r>
            <a:r>
              <a:rPr lang="en-US" dirty="0"/>
              <a:t> is a healthcare professional who translates clinical encounters into standardized codes that accurately represent diagnoses, procedures, and services delivered. These codes serve as the foundation for </a:t>
            </a:r>
            <a:r>
              <a:rPr lang="en-US" b="1" dirty="0"/>
              <a:t>reimbursement</a:t>
            </a:r>
            <a:r>
              <a:rPr lang="en-US" dirty="0"/>
              <a:t>, </a:t>
            </a:r>
            <a:r>
              <a:rPr lang="en-US" b="1" dirty="0"/>
              <a:t>compliance</a:t>
            </a:r>
            <a:r>
              <a:rPr lang="en-US" dirty="0"/>
              <a:t>, and </a:t>
            </a:r>
            <a:r>
              <a:rPr lang="en-US" b="1" dirty="0"/>
              <a:t>data analytics</a:t>
            </a:r>
            <a:r>
              <a:rPr lang="en-US" dirty="0"/>
              <a:t> across the healthcare system.</a:t>
            </a:r>
          </a:p>
          <a:p>
            <a:r>
              <a:rPr lang="en-US" sz="1600" dirty="0">
                <a:solidFill>
                  <a:schemeClr val="bg1"/>
                </a:solidFill>
              </a:rPr>
              <a:t>A medical coder can be an </a:t>
            </a:r>
            <a:r>
              <a:rPr lang="en-US" sz="1600" b="1" dirty="0">
                <a:solidFill>
                  <a:schemeClr val="bg1"/>
                </a:solidFill>
              </a:rPr>
              <a:t>AI-augmented knowledge worker</a:t>
            </a:r>
            <a:r>
              <a:rPr lang="en-US" sz="1600" dirty="0">
                <a:solidFill>
                  <a:schemeClr val="bg1"/>
                </a:solidFill>
              </a:rPr>
              <a:t>:</a:t>
            </a:r>
          </a:p>
          <a:p>
            <a:pPr marL="342900" indent="-342900">
              <a:buFont typeface="Arial" panose="020B0604020202020204" pitchFamily="34" charset="0"/>
              <a:buChar char="•"/>
            </a:pPr>
            <a:r>
              <a:rPr lang="en-US" sz="1200" b="1" dirty="0">
                <a:solidFill>
                  <a:schemeClr val="bg1"/>
                </a:solidFill>
              </a:rPr>
              <a:t>Support providers</a:t>
            </a:r>
            <a:r>
              <a:rPr lang="en-US" sz="1200" dirty="0">
                <a:solidFill>
                  <a:schemeClr val="bg1"/>
                </a:solidFill>
              </a:rPr>
              <a:t> by reducing documentation burdens, validating clinical accuracy, and ensuring alignment with coding and billing guidelines;</a:t>
            </a:r>
          </a:p>
          <a:p>
            <a:pPr marL="342900" indent="-342900">
              <a:buFont typeface="Arial" panose="020B0604020202020204" pitchFamily="34" charset="0"/>
              <a:buChar char="•"/>
            </a:pPr>
            <a:r>
              <a:rPr lang="en-US" sz="1200" b="1" dirty="0">
                <a:solidFill>
                  <a:schemeClr val="bg1"/>
                </a:solidFill>
              </a:rPr>
              <a:t>Empower payers</a:t>
            </a:r>
            <a:r>
              <a:rPr lang="en-US" sz="1200" dirty="0">
                <a:solidFill>
                  <a:schemeClr val="bg1"/>
                </a:solidFill>
              </a:rPr>
              <a:t> by promoting integrity, reducing fraud and denials, and ensuring claims are consistent with medical necessity and contractual coverage;</a:t>
            </a:r>
          </a:p>
          <a:p>
            <a:pPr marL="342900" indent="-342900">
              <a:buFont typeface="Arial" panose="020B0604020202020204" pitchFamily="34" charset="0"/>
              <a:buChar char="•"/>
            </a:pPr>
            <a:r>
              <a:rPr lang="en-US" sz="1200" b="1" dirty="0">
                <a:solidFill>
                  <a:schemeClr val="bg1"/>
                </a:solidFill>
              </a:rPr>
              <a:t>Serve patients</a:t>
            </a:r>
            <a:r>
              <a:rPr lang="en-US" sz="1200" dirty="0">
                <a:solidFill>
                  <a:schemeClr val="bg1"/>
                </a:solidFill>
              </a:rPr>
              <a:t> by contributing to timely, accurate reimbursement and the sustainability of care systems, while helping ensure their clinical story is captured with precision and dignity.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br>
              <a:rPr lang="en-US" dirty="0"/>
            </a:br>
            <a:r>
              <a:rPr lang="en-US" sz="1200" dirty="0">
                <a:solidFill>
                  <a:schemeClr val="bg1"/>
                </a:solidFill>
              </a:rPr>
              <a:t>Victoria Moll, CPC, COC, CRC, CPRC, AAPC: AI and Medical Coding: Separating Fear from Fact </a:t>
            </a:r>
            <a:r>
              <a:rPr lang="en-US" sz="1200" dirty="0">
                <a:solidFill>
                  <a:schemeClr val="bg1"/>
                </a:solidFill>
                <a:hlinkClick r:id="rId3"/>
              </a:rPr>
              <a:t>https://www.youtube.com/watch?v=H62Z8zjPfy4</a:t>
            </a:r>
            <a:r>
              <a:rPr lang="en-US" sz="1200" dirty="0">
                <a:solidFill>
                  <a:schemeClr val="bg1"/>
                </a:solidFill>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67D1F-2529-4E8F-A392-3782516A636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770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BB914-CA12-4CFA-86FF-FC485216C4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5465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CBB5D-7F8E-40E0-81D2-C685203C97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8838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400" b="1" dirty="0"/>
              <a:t>In the next year, you're going to see very large context windows, agents and text action. </a:t>
            </a:r>
            <a:r>
              <a:rPr lang="en-US" altLang="en-US" sz="2000" dirty="0">
                <a:solidFill>
                  <a:srgbClr val="467886"/>
                </a:solidFill>
                <a:latin typeface="Aptos" panose="020B0004020202020204" pitchFamily="34" charset="0"/>
                <a:hlinkClick r:id="rId3"/>
              </a:rPr>
              <a:t>transcripts/Stanford ECON295</a:t>
            </a:r>
            <a:r>
              <a:rPr lang="en-US" altLang="en-US" sz="2000" dirty="0">
                <a:solidFill>
                  <a:srgbClr val="467886"/>
                </a:solidFill>
                <a:latin typeface="Cambria Math" panose="02040503050406030204" pitchFamily="18" charset="0"/>
                <a:hlinkClick r:id="rId3"/>
              </a:rPr>
              <a:t>-</a:t>
            </a:r>
            <a:r>
              <a:rPr lang="en-US" altLang="en-US" sz="2000" dirty="0">
                <a:solidFill>
                  <a:srgbClr val="467886"/>
                </a:solidFill>
                <a:latin typeface="Aptos" panose="020B0004020202020204" pitchFamily="34" charset="0"/>
                <a:hlinkClick r:id="rId3"/>
              </a:rPr>
              <a:t>CS323 2024 The_Age_of_AI,_</a:t>
            </a:r>
            <a:r>
              <a:rPr lang="en-US" altLang="en-US" sz="2000" dirty="0" err="1">
                <a:solidFill>
                  <a:srgbClr val="467886"/>
                </a:solidFill>
                <a:latin typeface="Aptos" panose="020B0004020202020204" pitchFamily="34" charset="0"/>
                <a:hlinkClick r:id="rId3"/>
              </a:rPr>
              <a:t>Eric_Schmidt</a:t>
            </a:r>
            <a:r>
              <a:rPr lang="en-US" altLang="en-US" sz="2000" dirty="0">
                <a:solidFill>
                  <a:srgbClr val="467886"/>
                </a:solidFill>
                <a:latin typeface="Aptos" panose="020B0004020202020204" pitchFamily="34" charset="0"/>
                <a:hlinkClick r:id="rId3"/>
              </a:rPr>
              <a:t>· GitHub</a:t>
            </a:r>
            <a:endParaRPr lang="en-US" altLang="en-US" sz="2000" dirty="0">
              <a:solidFill>
                <a:srgbClr val="467886"/>
              </a:solidFill>
              <a:latin typeface="Aptos" panose="020B0004020202020204" pitchFamily="34" charset="0"/>
            </a:endParaRPr>
          </a:p>
          <a:p>
            <a:r>
              <a:rPr lang="en-US" sz="2000" dirty="0"/>
              <a:t>AI systems will soon translate textual commands directly into executable actions, bridging the gap between language and operational tasks.</a:t>
            </a:r>
            <a:br>
              <a:rPr lang="en-US" altLang="en-US" sz="1600" dirty="0">
                <a:solidFill>
                  <a:srgbClr val="467886"/>
                </a:solidFill>
                <a:latin typeface="Aptos" panose="020B0004020202020204" pitchFamily="34" charset="0"/>
                <a:hlinkClick r:id="rId4"/>
              </a:rPr>
            </a:br>
            <a:r>
              <a:rPr lang="en-US" altLang="en-US" dirty="0">
                <a:solidFill>
                  <a:srgbClr val="467886"/>
                </a:solidFill>
                <a:latin typeface="Aptos" panose="020B0004020202020204" pitchFamily="34" charset="0"/>
                <a:hlinkClick r:id="rId4"/>
              </a:rPr>
              <a:t>Stanford ECON295/CS323 I 2024 I The AI Awakening, Erik Brynjolfsson</a:t>
            </a:r>
            <a:endParaRPr lang="en-US" altLang="en-US" sz="800" dirty="0"/>
          </a:p>
          <a:p>
            <a:pPr defTabSz="1371600"/>
            <a:r>
              <a:rPr lang="en-US" altLang="en-US" dirty="0">
                <a:solidFill>
                  <a:srgbClr val="467886"/>
                </a:solidFill>
                <a:latin typeface="Aptos" panose="020B0004020202020204" pitchFamily="34" charset="0"/>
                <a:hlinkClick r:id="rId4"/>
              </a:rPr>
              <a:t>https://www.getrecall.ai/summary/stanford-online/stanford-econ295cs323-i-2024-i-the-ai-awakening-erik-brynjolfsson</a:t>
            </a:r>
            <a:endParaRPr lang="en-US" altLang="en-US" sz="800" dirty="0"/>
          </a:p>
          <a:p>
            <a:pPr defTabSz="1371600"/>
            <a:r>
              <a:rPr lang="en-US" altLang="en-US" dirty="0">
                <a:solidFill>
                  <a:srgbClr val="467886"/>
                </a:solidFill>
                <a:latin typeface="Aptos" panose="020B0004020202020204" pitchFamily="34" charset="0"/>
                <a:hlinkClick r:id="rId5"/>
              </a:rPr>
              <a:t>Ex-Google CEO's BANNED Interview | Eric Schmidt (youtube.com)</a:t>
            </a:r>
            <a:endParaRPr lang="en-US" altLang="en-US" sz="800" dirty="0"/>
          </a:p>
          <a:p>
            <a:r>
              <a:rPr lang="en-US" altLang="en-US" dirty="0">
                <a:solidFill>
                  <a:srgbClr val="467886"/>
                </a:solidFill>
                <a:latin typeface="Aptos" panose="020B0004020202020204" pitchFamily="34" charset="0"/>
                <a:hlinkClick r:id="rId6"/>
              </a:rPr>
              <a:t>Anatolii on X: "Stanford ECON295/CS323 I 2024 I The Age of AI, Eric Schmidt [REUPLOAD] The source video appears to be taken down less than a day since being posted https://t.co/tWV9AvM9AD" / X</a:t>
            </a:r>
            <a:br>
              <a:rPr lang="en-US" altLang="en-US" dirty="0">
                <a:solidFill>
                  <a:srgbClr val="467886"/>
                </a:solidFill>
                <a:latin typeface="Aptos" panose="020B0004020202020204" pitchFamily="34" charset="0"/>
              </a:rPr>
            </a:br>
            <a:r>
              <a:rPr lang="en-US" altLang="en-US" sz="800" dirty="0">
                <a:solidFill>
                  <a:schemeClr val="bg1"/>
                </a:solidFill>
                <a:latin typeface="Aptos" panose="020B0004020202020204" pitchFamily="34" charset="0"/>
                <a:hlinkClick r:id="rId3">
                  <a:extLst>
                    <a:ext uri="{A12FA001-AC4F-418D-AE19-62706E023703}">
                      <ahyp:hlinkClr xmlns:ahyp="http://schemas.microsoft.com/office/drawing/2018/hyperlinkcolor" val="tx"/>
                    </a:ext>
                  </a:extLst>
                </a:hlinkClick>
              </a:rPr>
              <a:t>transcripts/Stanford ECON295</a:t>
            </a:r>
            <a:r>
              <a:rPr lang="en-US" altLang="en-US" sz="800" dirty="0">
                <a:solidFill>
                  <a:schemeClr val="bg1"/>
                </a:solidFill>
                <a:latin typeface="Cambria Math" panose="02040503050406030204" pitchFamily="18" charset="0"/>
                <a:hlinkClick r:id="rId3">
                  <a:extLst>
                    <a:ext uri="{A12FA001-AC4F-418D-AE19-62706E023703}">
                      <ahyp:hlinkClr xmlns:ahyp="http://schemas.microsoft.com/office/drawing/2018/hyperlinkcolor" val="tx"/>
                    </a:ext>
                  </a:extLst>
                </a:hlinkClick>
              </a:rPr>
              <a:t>-</a:t>
            </a:r>
            <a:r>
              <a:rPr lang="en-US" altLang="en-US" sz="800" dirty="0">
                <a:solidFill>
                  <a:schemeClr val="bg1"/>
                </a:solidFill>
                <a:latin typeface="Aptos" panose="020B0004020202020204" pitchFamily="34" charset="0"/>
                <a:hlinkClick r:id="rId3">
                  <a:extLst>
                    <a:ext uri="{A12FA001-AC4F-418D-AE19-62706E023703}">
                      <ahyp:hlinkClr xmlns:ahyp="http://schemas.microsoft.com/office/drawing/2018/hyperlinkcolor" val="tx"/>
                    </a:ext>
                  </a:extLst>
                </a:hlinkClick>
              </a:rPr>
              <a:t>CS323 2024 The_Age_of_AI,_</a:t>
            </a:r>
            <a:r>
              <a:rPr lang="en-US" altLang="en-US" sz="800" dirty="0" err="1">
                <a:solidFill>
                  <a:schemeClr val="bg1"/>
                </a:solidFill>
                <a:latin typeface="Aptos" panose="020B0004020202020204" pitchFamily="34" charset="0"/>
                <a:hlinkClick r:id="rId3">
                  <a:extLst>
                    <a:ext uri="{A12FA001-AC4F-418D-AE19-62706E023703}">
                      <ahyp:hlinkClr xmlns:ahyp="http://schemas.microsoft.com/office/drawing/2018/hyperlinkcolor" val="tx"/>
                    </a:ext>
                  </a:extLst>
                </a:hlinkClick>
              </a:rPr>
              <a:t>Eric_Schmidt</a:t>
            </a:r>
            <a:r>
              <a:rPr lang="en-US" altLang="en-US" sz="800" dirty="0">
                <a:solidFill>
                  <a:schemeClr val="bg1"/>
                </a:solidFill>
                <a:latin typeface="Aptos" panose="020B0004020202020204" pitchFamily="34" charset="0"/>
                <a:hlinkClick r:id="rId3">
                  <a:extLst>
                    <a:ext uri="{A12FA001-AC4F-418D-AE19-62706E023703}">
                      <ahyp:hlinkClr xmlns:ahyp="http://schemas.microsoft.com/office/drawing/2018/hyperlinkcolor" val="tx"/>
                    </a:ext>
                  </a:extLst>
                </a:hlinkClick>
              </a:rPr>
              <a:t>· GitHub</a:t>
            </a:r>
            <a:endParaRPr lang="en-US" altLang="en-US" sz="800" dirty="0">
              <a:solidFill>
                <a:schemeClr val="bg1"/>
              </a:solidFill>
              <a:latin typeface="Aptos" panose="020B0004020202020204" pitchFamily="34" charset="0"/>
            </a:endParaRPr>
          </a:p>
          <a:p>
            <a:r>
              <a:rPr lang="en-US" altLang="en-US" sz="800" dirty="0">
                <a:solidFill>
                  <a:schemeClr val="bg1"/>
                </a:solidFill>
                <a:latin typeface="Aptos" panose="020B0004020202020204" pitchFamily="34" charset="0"/>
                <a:hlinkClick r:id="rId4">
                  <a:extLst>
                    <a:ext uri="{A12FA001-AC4F-418D-AE19-62706E023703}">
                      <ahyp:hlinkClr xmlns:ahyp="http://schemas.microsoft.com/office/drawing/2018/hyperlinkcolor" val="tx"/>
                    </a:ext>
                  </a:extLst>
                </a:hlinkClick>
              </a:rPr>
              <a:t>Stanford ECON295/CS323 I 2024 I The AI Awakening, Erik Brynjolfsson</a:t>
            </a:r>
            <a:endParaRPr lang="en-US" altLang="en-US" sz="800" dirty="0">
              <a:solidFill>
                <a:schemeClr val="bg1"/>
              </a:solidFill>
            </a:endParaRPr>
          </a:p>
          <a:p>
            <a:pPr defTabSz="1371600"/>
            <a:endParaRPr lang="en-US" altLang="en-US" sz="8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67D1F-2529-4E8F-A392-3782516A636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092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67D1F-2529-4E8F-A392-3782516A636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014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AABAE-5CC1-6330-A0E0-B191F1BFB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50EDC-098C-5948-69A8-43AC7ACA8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72A2D-EE82-AFAF-298C-4AD4BA2F12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Healthcare AI Guy Weekly | 3/4</a:t>
            </a:r>
            <a:endParaRPr lang="en-US" dirty="0"/>
          </a:p>
          <a:p>
            <a:endParaRPr lang="en-US" dirty="0"/>
          </a:p>
        </p:txBody>
      </p:sp>
      <p:sp>
        <p:nvSpPr>
          <p:cNvPr id="4" name="Slide Number Placeholder 3">
            <a:extLst>
              <a:ext uri="{FF2B5EF4-FFF2-40B4-BE49-F238E27FC236}">
                <a16:creationId xmlns:a16="http://schemas.microsoft.com/office/drawing/2014/main" id="{F9CEC576-1ABF-3D4A-78DD-BD9F3B81C9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BB914-CA12-4CFA-86FF-FC485216C4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889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767" indent="0" algn="ctr">
              <a:buNone/>
              <a:defRPr>
                <a:solidFill>
                  <a:schemeClr val="tx1">
                    <a:tint val="75000"/>
                  </a:schemeClr>
                </a:solidFill>
              </a:defRPr>
            </a:lvl2pPr>
            <a:lvl3pPr marL="1371531" indent="0" algn="ctr">
              <a:buNone/>
              <a:defRPr>
                <a:solidFill>
                  <a:schemeClr val="tx1">
                    <a:tint val="75000"/>
                  </a:schemeClr>
                </a:solidFill>
              </a:defRPr>
            </a:lvl3pPr>
            <a:lvl4pPr marL="2057298" indent="0" algn="ctr">
              <a:buNone/>
              <a:defRPr>
                <a:solidFill>
                  <a:schemeClr val="tx1">
                    <a:tint val="75000"/>
                  </a:schemeClr>
                </a:solidFill>
              </a:defRPr>
            </a:lvl4pPr>
            <a:lvl5pPr marL="2743064" indent="0" algn="ctr">
              <a:buNone/>
              <a:defRPr>
                <a:solidFill>
                  <a:schemeClr val="tx1">
                    <a:tint val="75000"/>
                  </a:schemeClr>
                </a:solidFill>
              </a:defRPr>
            </a:lvl5pPr>
            <a:lvl6pPr marL="3428829" indent="0" algn="ctr">
              <a:buNone/>
              <a:defRPr>
                <a:solidFill>
                  <a:schemeClr val="tx1">
                    <a:tint val="75000"/>
                  </a:schemeClr>
                </a:solidFill>
              </a:defRPr>
            </a:lvl6pPr>
            <a:lvl7pPr marL="4114593" indent="0" algn="ctr">
              <a:buNone/>
              <a:defRPr>
                <a:solidFill>
                  <a:schemeClr val="tx1">
                    <a:tint val="75000"/>
                  </a:schemeClr>
                </a:solidFill>
              </a:defRPr>
            </a:lvl7pPr>
            <a:lvl8pPr marL="4800360" indent="0" algn="ctr">
              <a:buNone/>
              <a:defRPr>
                <a:solidFill>
                  <a:schemeClr val="tx1">
                    <a:tint val="75000"/>
                  </a:schemeClr>
                </a:solidFill>
              </a:defRPr>
            </a:lvl8pPr>
            <a:lvl9pPr marL="54861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7851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1163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767" indent="0">
              <a:buNone/>
              <a:defRPr sz="2700">
                <a:solidFill>
                  <a:schemeClr val="tx1">
                    <a:tint val="75000"/>
                  </a:schemeClr>
                </a:solidFill>
              </a:defRPr>
            </a:lvl2pPr>
            <a:lvl3pPr marL="1371531" indent="0">
              <a:buNone/>
              <a:defRPr sz="2400">
                <a:solidFill>
                  <a:schemeClr val="tx1">
                    <a:tint val="75000"/>
                  </a:schemeClr>
                </a:solidFill>
              </a:defRPr>
            </a:lvl3pPr>
            <a:lvl4pPr marL="2057298" indent="0">
              <a:buNone/>
              <a:defRPr sz="2100">
                <a:solidFill>
                  <a:schemeClr val="tx1">
                    <a:tint val="75000"/>
                  </a:schemeClr>
                </a:solidFill>
              </a:defRPr>
            </a:lvl4pPr>
            <a:lvl5pPr marL="2743064" indent="0">
              <a:buNone/>
              <a:defRPr sz="2100">
                <a:solidFill>
                  <a:schemeClr val="tx1">
                    <a:tint val="75000"/>
                  </a:schemeClr>
                </a:solidFill>
              </a:defRPr>
            </a:lvl5pPr>
            <a:lvl6pPr marL="3428829" indent="0">
              <a:buNone/>
              <a:defRPr sz="2100">
                <a:solidFill>
                  <a:schemeClr val="tx1">
                    <a:tint val="75000"/>
                  </a:schemeClr>
                </a:solidFill>
              </a:defRPr>
            </a:lvl6pPr>
            <a:lvl7pPr marL="4114593" indent="0">
              <a:buNone/>
              <a:defRPr sz="2100">
                <a:solidFill>
                  <a:schemeClr val="tx1">
                    <a:tint val="75000"/>
                  </a:schemeClr>
                </a:solidFill>
              </a:defRPr>
            </a:lvl7pPr>
            <a:lvl8pPr marL="4800360" indent="0">
              <a:buNone/>
              <a:defRPr sz="2100">
                <a:solidFill>
                  <a:schemeClr val="tx1">
                    <a:tint val="75000"/>
                  </a:schemeClr>
                </a:solidFill>
              </a:defRPr>
            </a:lvl8pPr>
            <a:lvl9pPr marL="5486127"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016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7093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3600" b="1"/>
            </a:lvl1pPr>
            <a:lvl2pPr marL="685767" indent="0">
              <a:buNone/>
              <a:defRPr sz="3000" b="1"/>
            </a:lvl2pPr>
            <a:lvl3pPr marL="1371531" indent="0">
              <a:buNone/>
              <a:defRPr sz="2700" b="1"/>
            </a:lvl3pPr>
            <a:lvl4pPr marL="2057298" indent="0">
              <a:buNone/>
              <a:defRPr sz="2400" b="1"/>
            </a:lvl4pPr>
            <a:lvl5pPr marL="2743064" indent="0">
              <a:buNone/>
              <a:defRPr sz="2400" b="1"/>
            </a:lvl5pPr>
            <a:lvl6pPr marL="3428829" indent="0">
              <a:buNone/>
              <a:defRPr sz="2400" b="1"/>
            </a:lvl6pPr>
            <a:lvl7pPr marL="4114593" indent="0">
              <a:buNone/>
              <a:defRPr sz="2400" b="1"/>
            </a:lvl7pPr>
            <a:lvl8pPr marL="4800360" indent="0">
              <a:buNone/>
              <a:defRPr sz="2400" b="1"/>
            </a:lvl8pPr>
            <a:lvl9pPr marL="5486127"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5"/>
          </a:xfrm>
        </p:spPr>
        <p:txBody>
          <a:bodyPr anchor="b"/>
          <a:lstStyle>
            <a:lvl1pPr marL="0" indent="0">
              <a:buNone/>
              <a:defRPr sz="3600" b="1"/>
            </a:lvl1pPr>
            <a:lvl2pPr marL="685767" indent="0">
              <a:buNone/>
              <a:defRPr sz="3000" b="1"/>
            </a:lvl2pPr>
            <a:lvl3pPr marL="1371531" indent="0">
              <a:buNone/>
              <a:defRPr sz="2700" b="1"/>
            </a:lvl3pPr>
            <a:lvl4pPr marL="2057298" indent="0">
              <a:buNone/>
              <a:defRPr sz="2400" b="1"/>
            </a:lvl4pPr>
            <a:lvl5pPr marL="2743064" indent="0">
              <a:buNone/>
              <a:defRPr sz="2400" b="1"/>
            </a:lvl5pPr>
            <a:lvl6pPr marL="3428829" indent="0">
              <a:buNone/>
              <a:defRPr sz="2400" b="1"/>
            </a:lvl6pPr>
            <a:lvl7pPr marL="4114593" indent="0">
              <a:buNone/>
              <a:defRPr sz="2400" b="1"/>
            </a:lvl7pPr>
            <a:lvl8pPr marL="4800360" indent="0">
              <a:buNone/>
              <a:defRPr sz="2400" b="1"/>
            </a:lvl8pPr>
            <a:lvl9pPr marL="5486127"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6959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551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1183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0"/>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767" indent="0">
              <a:buNone/>
              <a:defRPr sz="1800"/>
            </a:lvl2pPr>
            <a:lvl3pPr marL="1371531" indent="0">
              <a:buNone/>
              <a:defRPr sz="1500"/>
            </a:lvl3pPr>
            <a:lvl4pPr marL="2057298" indent="0">
              <a:buNone/>
              <a:defRPr sz="1350"/>
            </a:lvl4pPr>
            <a:lvl5pPr marL="2743064" indent="0">
              <a:buNone/>
              <a:defRPr sz="1350"/>
            </a:lvl5pPr>
            <a:lvl6pPr marL="3428829" indent="0">
              <a:buNone/>
              <a:defRPr sz="1350"/>
            </a:lvl6pPr>
            <a:lvl7pPr marL="4114593" indent="0">
              <a:buNone/>
              <a:defRPr sz="1350"/>
            </a:lvl7pPr>
            <a:lvl8pPr marL="4800360" indent="0">
              <a:buNone/>
              <a:defRPr sz="1350"/>
            </a:lvl8pPr>
            <a:lvl9pPr marL="5486127"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171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767" indent="0">
              <a:buNone/>
              <a:defRPr sz="4200"/>
            </a:lvl2pPr>
            <a:lvl3pPr marL="1371531" indent="0">
              <a:buNone/>
              <a:defRPr sz="3600"/>
            </a:lvl3pPr>
            <a:lvl4pPr marL="2057298" indent="0">
              <a:buNone/>
              <a:defRPr sz="3000"/>
            </a:lvl4pPr>
            <a:lvl5pPr marL="2743064" indent="0">
              <a:buNone/>
              <a:defRPr sz="3000"/>
            </a:lvl5pPr>
            <a:lvl6pPr marL="3428829" indent="0">
              <a:buNone/>
              <a:defRPr sz="3000"/>
            </a:lvl6pPr>
            <a:lvl7pPr marL="4114593" indent="0">
              <a:buNone/>
              <a:defRPr sz="3000"/>
            </a:lvl7pPr>
            <a:lvl8pPr marL="4800360" indent="0">
              <a:buNone/>
              <a:defRPr sz="3000"/>
            </a:lvl8pPr>
            <a:lvl9pPr marL="5486127" indent="0">
              <a:buNone/>
              <a:defRPr sz="3000"/>
            </a:lvl9pPr>
          </a:lstStyle>
          <a:p>
            <a:endParaRPr lang="en-US" dirty="0"/>
          </a:p>
        </p:txBody>
      </p:sp>
      <p:sp>
        <p:nvSpPr>
          <p:cNvPr id="4" name="Text Placeholder 3"/>
          <p:cNvSpPr>
            <a:spLocks noGrp="1"/>
          </p:cNvSpPr>
          <p:nvPr>
            <p:ph type="body" sz="half" idx="2"/>
          </p:nvPr>
        </p:nvSpPr>
        <p:spPr>
          <a:xfrm>
            <a:off x="3584576" y="8051009"/>
            <a:ext cx="10972800" cy="1207295"/>
          </a:xfrm>
        </p:spPr>
        <p:txBody>
          <a:bodyPr/>
          <a:lstStyle>
            <a:lvl1pPr marL="0" indent="0">
              <a:buNone/>
              <a:defRPr sz="2100"/>
            </a:lvl1pPr>
            <a:lvl2pPr marL="685767" indent="0">
              <a:buNone/>
              <a:defRPr sz="1800"/>
            </a:lvl2pPr>
            <a:lvl3pPr marL="1371531" indent="0">
              <a:buNone/>
              <a:defRPr sz="1500"/>
            </a:lvl3pPr>
            <a:lvl4pPr marL="2057298" indent="0">
              <a:buNone/>
              <a:defRPr sz="1350"/>
            </a:lvl4pPr>
            <a:lvl5pPr marL="2743064" indent="0">
              <a:buNone/>
              <a:defRPr sz="1350"/>
            </a:lvl5pPr>
            <a:lvl6pPr marL="3428829" indent="0">
              <a:buNone/>
              <a:defRPr sz="1350"/>
            </a:lvl6pPr>
            <a:lvl7pPr marL="4114593" indent="0">
              <a:buNone/>
              <a:defRPr sz="1350"/>
            </a:lvl7pPr>
            <a:lvl8pPr marL="4800360" indent="0">
              <a:buNone/>
              <a:defRPr sz="1350"/>
            </a:lvl8pPr>
            <a:lvl9pPr marL="5486127"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870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5533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1"/>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1"/>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6521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okia White 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Aft>
                <a:spcPts val="900"/>
              </a:spcAft>
              <a:defRPr baseline="0"/>
            </a:lvl1pPr>
            <a:lvl2pPr>
              <a:spcAft>
                <a:spcPts val="900"/>
              </a:spcAft>
              <a:defRPr/>
            </a:lvl2pPr>
            <a:lvl3pPr>
              <a:spcAft>
                <a:spcPts val="900"/>
              </a:spcAft>
              <a:defRPr/>
            </a:lvl3pPr>
            <a:lvl4pPr>
              <a:spcAft>
                <a:spcPts val="900"/>
              </a:spcAft>
              <a:defRPr/>
            </a:lvl4pPr>
            <a:lvl5pPr>
              <a:spcAft>
                <a:spcPts val="9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lvl1pPr>
              <a:defRPr baseline="0"/>
            </a:lvl1pPr>
          </a:lstStyle>
          <a:p>
            <a:r>
              <a:rPr lang="en-US"/>
              <a:t>Click to edit Master title style</a:t>
            </a:r>
            <a:endParaRPr lang="en-US" dirty="0"/>
          </a:p>
        </p:txBody>
      </p:sp>
      <p:sp>
        <p:nvSpPr>
          <p:cNvPr id="15" name="Text Placeholder 13"/>
          <p:cNvSpPr>
            <a:spLocks noGrp="1"/>
          </p:cNvSpPr>
          <p:nvPr>
            <p:ph type="body" sz="quarter" idx="16"/>
          </p:nvPr>
        </p:nvSpPr>
        <p:spPr>
          <a:xfrm>
            <a:off x="835026" y="1072799"/>
            <a:ext cx="16459200" cy="604800"/>
          </a:xfrm>
        </p:spPr>
        <p:txBody>
          <a:bodyPr/>
          <a:lstStyle>
            <a:lvl1pPr>
              <a:buNone/>
              <a:defRPr sz="27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058344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Nokia Blue Plain">
    <p:spTree>
      <p:nvGrpSpPr>
        <p:cNvPr id="1" name=""/>
        <p:cNvGrpSpPr/>
        <p:nvPr/>
      </p:nvGrpSpPr>
      <p:grpSpPr>
        <a:xfrm>
          <a:off x="0" y="0"/>
          <a:ext cx="0" cy="0"/>
          <a:chOff x="0" y="0"/>
          <a:chExt cx="0" cy="0"/>
        </a:xfrm>
      </p:grpSpPr>
      <p:pic>
        <p:nvPicPr>
          <p:cNvPr id="3" name="Picture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916279" y="9344027"/>
            <a:ext cx="1406525" cy="231774"/>
          </a:xfrm>
          <a:prstGeom prst="rect">
            <a:avLst/>
          </a:prstGeom>
          <a:noFill/>
          <a:ln w="9525">
            <a:noFill/>
            <a:miter lim="800000"/>
            <a:headEnd/>
            <a:tailEnd/>
          </a:ln>
        </p:spPr>
      </p:pic>
      <p:sp>
        <p:nvSpPr>
          <p:cNvPr id="5" name="Text Placeholder 4"/>
          <p:cNvSpPr>
            <a:spLocks noGrp="1"/>
          </p:cNvSpPr>
          <p:nvPr>
            <p:ph type="body" sz="quarter" idx="10"/>
          </p:nvPr>
        </p:nvSpPr>
        <p:spPr>
          <a:xfrm>
            <a:off x="835200" y="576000"/>
            <a:ext cx="16488000" cy="4507200"/>
          </a:xfrm>
        </p:spPr>
        <p:txBody>
          <a:bodyPr/>
          <a:lstStyle>
            <a:lvl1pPr marL="0" indent="0">
              <a:spcAft>
                <a:spcPts val="2400"/>
              </a:spcAft>
              <a:buNone/>
              <a:defRPr sz="8801" baseline="0">
                <a:solidFill>
                  <a:schemeClr val="tx2"/>
                </a:solidFill>
                <a:latin typeface="+mj-lt"/>
              </a:defRPr>
            </a:lvl1pPr>
            <a:lvl2pPr>
              <a:defRPr>
                <a:latin typeface="+mj-lt"/>
              </a:defRPr>
            </a:lvl2pPr>
            <a:lvl3pPr>
              <a:defRPr>
                <a:latin typeface="+mj-lt"/>
              </a:defRPr>
            </a:lvl3pPr>
          </a:lstStyle>
          <a:p>
            <a:pPr lvl="0"/>
            <a:r>
              <a:rPr lang="en-US" dirty="0"/>
              <a:t>Click to edit Master text styles</a:t>
            </a:r>
          </a:p>
          <a:p>
            <a:pPr lvl="1"/>
            <a:r>
              <a:rPr lang="en-US" dirty="0"/>
              <a:t>Second level</a:t>
            </a:r>
          </a:p>
          <a:p>
            <a:pPr lvl="2"/>
            <a:r>
              <a:rPr lang="en-US" dirty="0"/>
              <a:t>Third level</a:t>
            </a:r>
          </a:p>
        </p:txBody>
      </p:sp>
      <p:sp>
        <p:nvSpPr>
          <p:cNvPr id="4" name="Footer Placeholder 3"/>
          <p:cNvSpPr>
            <a:spLocks noGrp="1"/>
          </p:cNvSpPr>
          <p:nvPr>
            <p:ph type="ftr" sz="quarter" idx="11"/>
          </p:nvPr>
        </p:nvSpPr>
        <p:spPr/>
        <p:txBody>
          <a:bodyPr/>
          <a:lstStyle/>
          <a:p>
            <a:r>
              <a:rPr lang="en-US" dirty="0">
                <a:solidFill>
                  <a:srgbClr val="FFFFFF"/>
                </a:solidFill>
                <a:cs typeface="Arial" panose="020B0604020202020204" pitchFamily="34" charset="0"/>
              </a:rPr>
              <a:t>Public</a:t>
            </a:r>
          </a:p>
        </p:txBody>
      </p:sp>
    </p:spTree>
    <p:extLst>
      <p:ext uri="{BB962C8B-B14F-4D97-AF65-F5344CB8AC3E}">
        <p14:creationId xmlns:p14="http://schemas.microsoft.com/office/powerpoint/2010/main" val="664884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Nokia White 0">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5200" y="558498"/>
            <a:ext cx="16617600" cy="619200"/>
          </a:xfrm>
          <a:prstGeom prst="rect">
            <a:avLst/>
          </a:prstGeom>
        </p:spPr>
        <p:txBody>
          <a:bodyPr/>
          <a:lstStyle>
            <a:lvl1pPr>
              <a:defRPr sz="4001" b="0">
                <a:solidFill>
                  <a:schemeClr val="tx1"/>
                </a:solidFill>
                <a:latin typeface="+mj-lt"/>
              </a:defRPr>
            </a:lvl1pPr>
          </a:lstStyle>
          <a:p>
            <a:r>
              <a:rPr lang="en-GB" dirty="0"/>
              <a:t>Click to edit headline</a:t>
            </a:r>
            <a:endParaRPr lang="en-US" dirty="0"/>
          </a:p>
        </p:txBody>
      </p:sp>
      <p:sp>
        <p:nvSpPr>
          <p:cNvPr id="8" name="Footer Placeholder 27"/>
          <p:cNvSpPr>
            <a:spLocks noGrp="1"/>
          </p:cNvSpPr>
          <p:nvPr>
            <p:ph type="ftr" sz="quarter" idx="3"/>
          </p:nvPr>
        </p:nvSpPr>
        <p:spPr>
          <a:xfrm>
            <a:off x="5385600" y="9633600"/>
            <a:ext cx="5162400" cy="244800"/>
          </a:xfrm>
          <a:prstGeom prst="rect">
            <a:avLst/>
          </a:prstGeom>
        </p:spPr>
        <p:txBody>
          <a:bodyPr vert="horz" lIns="0" tIns="0" rIns="0" bIns="0" rtlCol="0" anchor="b"/>
          <a:lstStyle>
            <a:lvl1pPr algn="l">
              <a:defRPr sz="1601">
                <a:solidFill>
                  <a:schemeClr val="tx2"/>
                </a:solidFill>
                <a:latin typeface="+mn-lt"/>
              </a:defRPr>
            </a:lvl1pPr>
          </a:lstStyle>
          <a:p>
            <a:r>
              <a:rPr lang="en-US">
                <a:cs typeface="Arial" panose="020B0604020202020204" pitchFamily="34" charset="0"/>
              </a:rPr>
              <a:t>&lt;Change information classification in footer&gt;</a:t>
            </a:r>
            <a:endParaRPr lang="en-US" dirty="0">
              <a:cs typeface="Arial" panose="020B0604020202020204" pitchFamily="34" charset="0"/>
            </a:endParaRPr>
          </a:p>
        </p:txBody>
      </p:sp>
    </p:spTree>
    <p:extLst>
      <p:ext uri="{BB962C8B-B14F-4D97-AF65-F5344CB8AC3E}">
        <p14:creationId xmlns:p14="http://schemas.microsoft.com/office/powerpoint/2010/main" val="3619646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37"/>
        <p:cNvGrpSpPr/>
        <p:nvPr/>
      </p:nvGrpSpPr>
      <p:grpSpPr>
        <a:xfrm>
          <a:off x="0" y="0"/>
          <a:ext cx="0" cy="0"/>
          <a:chOff x="0" y="0"/>
          <a:chExt cx="0" cy="0"/>
        </a:xfrm>
      </p:grpSpPr>
      <p:sp>
        <p:nvSpPr>
          <p:cNvPr id="838" name="Google Shape;838;p58"/>
          <p:cNvSpPr txBox="1">
            <a:spLocks noGrp="1"/>
          </p:cNvSpPr>
          <p:nvPr>
            <p:ph type="title"/>
          </p:nvPr>
        </p:nvSpPr>
        <p:spPr>
          <a:xfrm>
            <a:off x="1247777" y="2564612"/>
            <a:ext cx="15773400" cy="4279106"/>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329"/>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9" name="Google Shape;839;p58"/>
          <p:cNvSpPr txBox="1">
            <a:spLocks noGrp="1"/>
          </p:cNvSpPr>
          <p:nvPr>
            <p:ph type="body" idx="1"/>
          </p:nvPr>
        </p:nvSpPr>
        <p:spPr>
          <a:xfrm>
            <a:off x="1247777" y="6884195"/>
            <a:ext cx="15773400" cy="2250281"/>
          </a:xfrm>
          <a:prstGeom prst="rect">
            <a:avLst/>
          </a:prstGeom>
          <a:noFill/>
          <a:ln>
            <a:noFill/>
          </a:ln>
        </p:spPr>
        <p:txBody>
          <a:bodyPr spcFirstLastPara="1" wrap="square" lIns="68575" tIns="34275" rIns="68575" bIns="34275" anchor="t" anchorCtr="0">
            <a:normAutofit/>
          </a:bodyPr>
          <a:lstStyle>
            <a:lvl1pPr marL="642899" lvl="0" indent="-321450" algn="l">
              <a:lnSpc>
                <a:spcPct val="90000"/>
              </a:lnSpc>
              <a:spcBef>
                <a:spcPts val="1124"/>
              </a:spcBef>
              <a:spcAft>
                <a:spcPts val="0"/>
              </a:spcAft>
              <a:buClr>
                <a:srgbClr val="888888"/>
              </a:buClr>
              <a:buSzPts val="1800"/>
              <a:buNone/>
              <a:defRPr sz="2532">
                <a:solidFill>
                  <a:srgbClr val="888888"/>
                </a:solidFill>
              </a:defRPr>
            </a:lvl1pPr>
            <a:lvl2pPr marL="1285799" lvl="1" indent="-321450" algn="l">
              <a:lnSpc>
                <a:spcPct val="90000"/>
              </a:lnSpc>
              <a:spcBef>
                <a:spcPts val="563"/>
              </a:spcBef>
              <a:spcAft>
                <a:spcPts val="0"/>
              </a:spcAft>
              <a:buClr>
                <a:srgbClr val="888888"/>
              </a:buClr>
              <a:buSzPts val="1500"/>
              <a:buNone/>
              <a:defRPr sz="2111">
                <a:solidFill>
                  <a:srgbClr val="888888"/>
                </a:solidFill>
              </a:defRPr>
            </a:lvl2pPr>
            <a:lvl3pPr marL="1928696" lvl="2" indent="-321450" algn="l">
              <a:lnSpc>
                <a:spcPct val="90000"/>
              </a:lnSpc>
              <a:spcBef>
                <a:spcPts val="563"/>
              </a:spcBef>
              <a:spcAft>
                <a:spcPts val="0"/>
              </a:spcAft>
              <a:buClr>
                <a:srgbClr val="888888"/>
              </a:buClr>
              <a:buSzPts val="1400"/>
              <a:buNone/>
              <a:defRPr sz="1968">
                <a:solidFill>
                  <a:srgbClr val="888888"/>
                </a:solidFill>
              </a:defRPr>
            </a:lvl3pPr>
            <a:lvl4pPr marL="2571594" lvl="3" indent="-321450" algn="l">
              <a:lnSpc>
                <a:spcPct val="90000"/>
              </a:lnSpc>
              <a:spcBef>
                <a:spcPts val="563"/>
              </a:spcBef>
              <a:spcAft>
                <a:spcPts val="0"/>
              </a:spcAft>
              <a:buClr>
                <a:srgbClr val="888888"/>
              </a:buClr>
              <a:buSzPts val="1200"/>
              <a:buNone/>
              <a:defRPr sz="1688">
                <a:solidFill>
                  <a:srgbClr val="888888"/>
                </a:solidFill>
              </a:defRPr>
            </a:lvl4pPr>
            <a:lvl5pPr marL="3214494" lvl="4" indent="-321450" algn="l">
              <a:lnSpc>
                <a:spcPct val="90000"/>
              </a:lnSpc>
              <a:spcBef>
                <a:spcPts val="563"/>
              </a:spcBef>
              <a:spcAft>
                <a:spcPts val="0"/>
              </a:spcAft>
              <a:buClr>
                <a:srgbClr val="888888"/>
              </a:buClr>
              <a:buSzPts val="1200"/>
              <a:buNone/>
              <a:defRPr sz="1688">
                <a:solidFill>
                  <a:srgbClr val="888888"/>
                </a:solidFill>
              </a:defRPr>
            </a:lvl5pPr>
            <a:lvl6pPr marL="3857391" lvl="5" indent="-321450" algn="l">
              <a:lnSpc>
                <a:spcPct val="90000"/>
              </a:lnSpc>
              <a:spcBef>
                <a:spcPts val="563"/>
              </a:spcBef>
              <a:spcAft>
                <a:spcPts val="0"/>
              </a:spcAft>
              <a:buClr>
                <a:srgbClr val="888888"/>
              </a:buClr>
              <a:buSzPts val="1200"/>
              <a:buNone/>
              <a:defRPr sz="1688">
                <a:solidFill>
                  <a:srgbClr val="888888"/>
                </a:solidFill>
              </a:defRPr>
            </a:lvl6pPr>
            <a:lvl7pPr marL="4500290" lvl="6" indent="-321450" algn="l">
              <a:lnSpc>
                <a:spcPct val="90000"/>
              </a:lnSpc>
              <a:spcBef>
                <a:spcPts val="563"/>
              </a:spcBef>
              <a:spcAft>
                <a:spcPts val="0"/>
              </a:spcAft>
              <a:buClr>
                <a:srgbClr val="888888"/>
              </a:buClr>
              <a:buSzPts val="1200"/>
              <a:buNone/>
              <a:defRPr sz="1688">
                <a:solidFill>
                  <a:srgbClr val="888888"/>
                </a:solidFill>
              </a:defRPr>
            </a:lvl7pPr>
            <a:lvl8pPr marL="5143190" lvl="7" indent="-321450" algn="l">
              <a:lnSpc>
                <a:spcPct val="90000"/>
              </a:lnSpc>
              <a:spcBef>
                <a:spcPts val="563"/>
              </a:spcBef>
              <a:spcAft>
                <a:spcPts val="0"/>
              </a:spcAft>
              <a:buClr>
                <a:srgbClr val="888888"/>
              </a:buClr>
              <a:buSzPts val="1200"/>
              <a:buNone/>
              <a:defRPr sz="1688">
                <a:solidFill>
                  <a:srgbClr val="888888"/>
                </a:solidFill>
              </a:defRPr>
            </a:lvl8pPr>
            <a:lvl9pPr marL="5786088" lvl="8" indent="-321450" algn="l">
              <a:lnSpc>
                <a:spcPct val="90000"/>
              </a:lnSpc>
              <a:spcBef>
                <a:spcPts val="563"/>
              </a:spcBef>
              <a:spcAft>
                <a:spcPts val="0"/>
              </a:spcAft>
              <a:buClr>
                <a:srgbClr val="888888"/>
              </a:buClr>
              <a:buSzPts val="1200"/>
              <a:buNone/>
              <a:defRPr sz="1688">
                <a:solidFill>
                  <a:srgbClr val="888888"/>
                </a:solidFill>
              </a:defRPr>
            </a:lvl9pPr>
          </a:lstStyle>
          <a:p>
            <a:endParaRPr/>
          </a:p>
        </p:txBody>
      </p:sp>
      <p:sp>
        <p:nvSpPr>
          <p:cNvPr id="840" name="Google Shape;840;p58"/>
          <p:cNvSpPr txBox="1">
            <a:spLocks noGrp="1"/>
          </p:cNvSpPr>
          <p:nvPr>
            <p:ph type="dt" idx="10"/>
          </p:nvPr>
        </p:nvSpPr>
        <p:spPr>
          <a:xfrm>
            <a:off x="1257300" y="9534527"/>
            <a:ext cx="4114800" cy="547688"/>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1" name="Google Shape;841;p58"/>
          <p:cNvSpPr txBox="1">
            <a:spLocks noGrp="1"/>
          </p:cNvSpPr>
          <p:nvPr>
            <p:ph type="ftr" idx="11"/>
          </p:nvPr>
        </p:nvSpPr>
        <p:spPr>
          <a:xfrm>
            <a:off x="6057900" y="9534527"/>
            <a:ext cx="6172200" cy="5476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2" name="Google Shape;842;p58"/>
          <p:cNvSpPr txBox="1">
            <a:spLocks noGrp="1"/>
          </p:cNvSpPr>
          <p:nvPr>
            <p:ph type="sldNum" idx="12"/>
          </p:nvPr>
        </p:nvSpPr>
        <p:spPr>
          <a:xfrm>
            <a:off x="12915900" y="9534527"/>
            <a:ext cx="4114800" cy="54768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4606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43"/>
        <p:cNvGrpSpPr/>
        <p:nvPr/>
      </p:nvGrpSpPr>
      <p:grpSpPr>
        <a:xfrm>
          <a:off x="0" y="0"/>
          <a:ext cx="0" cy="0"/>
          <a:chOff x="0" y="0"/>
          <a:chExt cx="0" cy="0"/>
        </a:xfrm>
      </p:grpSpPr>
      <p:sp>
        <p:nvSpPr>
          <p:cNvPr id="844" name="Google Shape;844;p59"/>
          <p:cNvSpPr txBox="1">
            <a:spLocks noGrp="1"/>
          </p:cNvSpPr>
          <p:nvPr>
            <p:ph type="title"/>
          </p:nvPr>
        </p:nvSpPr>
        <p:spPr>
          <a:xfrm>
            <a:off x="1257300" y="547688"/>
            <a:ext cx="15773400" cy="198834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5" name="Google Shape;845;p59"/>
          <p:cNvSpPr txBox="1">
            <a:spLocks noGrp="1"/>
          </p:cNvSpPr>
          <p:nvPr>
            <p:ph type="body" idx="1"/>
          </p:nvPr>
        </p:nvSpPr>
        <p:spPr>
          <a:xfrm>
            <a:off x="1257300" y="2738438"/>
            <a:ext cx="7772400" cy="6527009"/>
          </a:xfrm>
          <a:prstGeom prst="rect">
            <a:avLst/>
          </a:prstGeom>
          <a:noFill/>
          <a:ln>
            <a:noFill/>
          </a:ln>
        </p:spPr>
        <p:txBody>
          <a:bodyPr spcFirstLastPara="1" wrap="square" lIns="68575" tIns="34275" rIns="68575" bIns="34275" anchor="t" anchorCtr="0">
            <a:normAutofit/>
          </a:bodyPr>
          <a:lstStyle>
            <a:lvl1pPr marL="642899" lvl="0" indent="-446457" algn="l">
              <a:lnSpc>
                <a:spcPct val="90000"/>
              </a:lnSpc>
              <a:spcBef>
                <a:spcPts val="1124"/>
              </a:spcBef>
              <a:spcAft>
                <a:spcPts val="0"/>
              </a:spcAft>
              <a:buClr>
                <a:schemeClr val="dk1"/>
              </a:buClr>
              <a:buSzPts val="1400"/>
              <a:buChar char="•"/>
              <a:defRPr/>
            </a:lvl1pPr>
            <a:lvl2pPr marL="1285799" lvl="1" indent="-446457" algn="l">
              <a:lnSpc>
                <a:spcPct val="90000"/>
              </a:lnSpc>
              <a:spcBef>
                <a:spcPts val="563"/>
              </a:spcBef>
              <a:spcAft>
                <a:spcPts val="0"/>
              </a:spcAft>
              <a:buClr>
                <a:schemeClr val="dk1"/>
              </a:buClr>
              <a:buSzPts val="1400"/>
              <a:buChar char="•"/>
              <a:defRPr/>
            </a:lvl2pPr>
            <a:lvl3pPr marL="1928696" lvl="2" indent="-446457" algn="l">
              <a:lnSpc>
                <a:spcPct val="90000"/>
              </a:lnSpc>
              <a:spcBef>
                <a:spcPts val="563"/>
              </a:spcBef>
              <a:spcAft>
                <a:spcPts val="0"/>
              </a:spcAft>
              <a:buClr>
                <a:schemeClr val="dk1"/>
              </a:buClr>
              <a:buSzPts val="1400"/>
              <a:buChar char="•"/>
              <a:defRPr/>
            </a:lvl3pPr>
            <a:lvl4pPr marL="2571594" lvl="3" indent="-446457" algn="l">
              <a:lnSpc>
                <a:spcPct val="90000"/>
              </a:lnSpc>
              <a:spcBef>
                <a:spcPts val="563"/>
              </a:spcBef>
              <a:spcAft>
                <a:spcPts val="0"/>
              </a:spcAft>
              <a:buClr>
                <a:schemeClr val="dk1"/>
              </a:buClr>
              <a:buSzPts val="1400"/>
              <a:buChar char="•"/>
              <a:defRPr/>
            </a:lvl4pPr>
            <a:lvl5pPr marL="3214494" lvl="4" indent="-446457" algn="l">
              <a:lnSpc>
                <a:spcPct val="90000"/>
              </a:lnSpc>
              <a:spcBef>
                <a:spcPts val="563"/>
              </a:spcBef>
              <a:spcAft>
                <a:spcPts val="0"/>
              </a:spcAft>
              <a:buClr>
                <a:schemeClr val="dk1"/>
              </a:buClr>
              <a:buSzPts val="1400"/>
              <a:buChar char="•"/>
              <a:defRPr/>
            </a:lvl5pPr>
            <a:lvl6pPr marL="3857391" lvl="5" indent="-446457" algn="l">
              <a:lnSpc>
                <a:spcPct val="90000"/>
              </a:lnSpc>
              <a:spcBef>
                <a:spcPts val="563"/>
              </a:spcBef>
              <a:spcAft>
                <a:spcPts val="0"/>
              </a:spcAft>
              <a:buClr>
                <a:schemeClr val="dk1"/>
              </a:buClr>
              <a:buSzPts val="1400"/>
              <a:buChar char="•"/>
              <a:defRPr/>
            </a:lvl6pPr>
            <a:lvl7pPr marL="4500290" lvl="6" indent="-446457" algn="l">
              <a:lnSpc>
                <a:spcPct val="90000"/>
              </a:lnSpc>
              <a:spcBef>
                <a:spcPts val="563"/>
              </a:spcBef>
              <a:spcAft>
                <a:spcPts val="0"/>
              </a:spcAft>
              <a:buClr>
                <a:schemeClr val="dk1"/>
              </a:buClr>
              <a:buSzPts val="1400"/>
              <a:buChar char="•"/>
              <a:defRPr/>
            </a:lvl7pPr>
            <a:lvl8pPr marL="5143190" lvl="7" indent="-446457" algn="l">
              <a:lnSpc>
                <a:spcPct val="90000"/>
              </a:lnSpc>
              <a:spcBef>
                <a:spcPts val="563"/>
              </a:spcBef>
              <a:spcAft>
                <a:spcPts val="0"/>
              </a:spcAft>
              <a:buClr>
                <a:schemeClr val="dk1"/>
              </a:buClr>
              <a:buSzPts val="1400"/>
              <a:buChar char="•"/>
              <a:defRPr/>
            </a:lvl8pPr>
            <a:lvl9pPr marL="5786088" lvl="8" indent="-446457" algn="l">
              <a:lnSpc>
                <a:spcPct val="90000"/>
              </a:lnSpc>
              <a:spcBef>
                <a:spcPts val="563"/>
              </a:spcBef>
              <a:spcAft>
                <a:spcPts val="0"/>
              </a:spcAft>
              <a:buClr>
                <a:schemeClr val="dk1"/>
              </a:buClr>
              <a:buSzPts val="1400"/>
              <a:buChar char="•"/>
              <a:defRPr/>
            </a:lvl9pPr>
          </a:lstStyle>
          <a:p>
            <a:endParaRPr/>
          </a:p>
        </p:txBody>
      </p:sp>
      <p:sp>
        <p:nvSpPr>
          <p:cNvPr id="846" name="Google Shape;846;p59"/>
          <p:cNvSpPr txBox="1">
            <a:spLocks noGrp="1"/>
          </p:cNvSpPr>
          <p:nvPr>
            <p:ph type="body" idx="2"/>
          </p:nvPr>
        </p:nvSpPr>
        <p:spPr>
          <a:xfrm>
            <a:off x="9258300" y="2738438"/>
            <a:ext cx="7772400" cy="6527009"/>
          </a:xfrm>
          <a:prstGeom prst="rect">
            <a:avLst/>
          </a:prstGeom>
          <a:noFill/>
          <a:ln>
            <a:noFill/>
          </a:ln>
        </p:spPr>
        <p:txBody>
          <a:bodyPr spcFirstLastPara="1" wrap="square" lIns="68575" tIns="34275" rIns="68575" bIns="34275" anchor="t" anchorCtr="0">
            <a:normAutofit/>
          </a:bodyPr>
          <a:lstStyle>
            <a:lvl1pPr marL="642899" lvl="0" indent="-446457" algn="l">
              <a:lnSpc>
                <a:spcPct val="90000"/>
              </a:lnSpc>
              <a:spcBef>
                <a:spcPts val="1124"/>
              </a:spcBef>
              <a:spcAft>
                <a:spcPts val="0"/>
              </a:spcAft>
              <a:buClr>
                <a:schemeClr val="dk1"/>
              </a:buClr>
              <a:buSzPts val="1400"/>
              <a:buChar char="•"/>
              <a:defRPr/>
            </a:lvl1pPr>
            <a:lvl2pPr marL="1285799" lvl="1" indent="-446457" algn="l">
              <a:lnSpc>
                <a:spcPct val="90000"/>
              </a:lnSpc>
              <a:spcBef>
                <a:spcPts val="563"/>
              </a:spcBef>
              <a:spcAft>
                <a:spcPts val="0"/>
              </a:spcAft>
              <a:buClr>
                <a:schemeClr val="dk1"/>
              </a:buClr>
              <a:buSzPts val="1400"/>
              <a:buChar char="•"/>
              <a:defRPr/>
            </a:lvl2pPr>
            <a:lvl3pPr marL="1928696" lvl="2" indent="-446457" algn="l">
              <a:lnSpc>
                <a:spcPct val="90000"/>
              </a:lnSpc>
              <a:spcBef>
                <a:spcPts val="563"/>
              </a:spcBef>
              <a:spcAft>
                <a:spcPts val="0"/>
              </a:spcAft>
              <a:buClr>
                <a:schemeClr val="dk1"/>
              </a:buClr>
              <a:buSzPts val="1400"/>
              <a:buChar char="•"/>
              <a:defRPr/>
            </a:lvl3pPr>
            <a:lvl4pPr marL="2571594" lvl="3" indent="-446457" algn="l">
              <a:lnSpc>
                <a:spcPct val="90000"/>
              </a:lnSpc>
              <a:spcBef>
                <a:spcPts val="563"/>
              </a:spcBef>
              <a:spcAft>
                <a:spcPts val="0"/>
              </a:spcAft>
              <a:buClr>
                <a:schemeClr val="dk1"/>
              </a:buClr>
              <a:buSzPts val="1400"/>
              <a:buChar char="•"/>
              <a:defRPr/>
            </a:lvl4pPr>
            <a:lvl5pPr marL="3214494" lvl="4" indent="-446457" algn="l">
              <a:lnSpc>
                <a:spcPct val="90000"/>
              </a:lnSpc>
              <a:spcBef>
                <a:spcPts val="563"/>
              </a:spcBef>
              <a:spcAft>
                <a:spcPts val="0"/>
              </a:spcAft>
              <a:buClr>
                <a:schemeClr val="dk1"/>
              </a:buClr>
              <a:buSzPts val="1400"/>
              <a:buChar char="•"/>
              <a:defRPr/>
            </a:lvl5pPr>
            <a:lvl6pPr marL="3857391" lvl="5" indent="-446457" algn="l">
              <a:lnSpc>
                <a:spcPct val="90000"/>
              </a:lnSpc>
              <a:spcBef>
                <a:spcPts val="563"/>
              </a:spcBef>
              <a:spcAft>
                <a:spcPts val="0"/>
              </a:spcAft>
              <a:buClr>
                <a:schemeClr val="dk1"/>
              </a:buClr>
              <a:buSzPts val="1400"/>
              <a:buChar char="•"/>
              <a:defRPr/>
            </a:lvl6pPr>
            <a:lvl7pPr marL="4500290" lvl="6" indent="-446457" algn="l">
              <a:lnSpc>
                <a:spcPct val="90000"/>
              </a:lnSpc>
              <a:spcBef>
                <a:spcPts val="563"/>
              </a:spcBef>
              <a:spcAft>
                <a:spcPts val="0"/>
              </a:spcAft>
              <a:buClr>
                <a:schemeClr val="dk1"/>
              </a:buClr>
              <a:buSzPts val="1400"/>
              <a:buChar char="•"/>
              <a:defRPr/>
            </a:lvl7pPr>
            <a:lvl8pPr marL="5143190" lvl="7" indent="-446457" algn="l">
              <a:lnSpc>
                <a:spcPct val="90000"/>
              </a:lnSpc>
              <a:spcBef>
                <a:spcPts val="563"/>
              </a:spcBef>
              <a:spcAft>
                <a:spcPts val="0"/>
              </a:spcAft>
              <a:buClr>
                <a:schemeClr val="dk1"/>
              </a:buClr>
              <a:buSzPts val="1400"/>
              <a:buChar char="•"/>
              <a:defRPr/>
            </a:lvl8pPr>
            <a:lvl9pPr marL="5786088" lvl="8" indent="-446457" algn="l">
              <a:lnSpc>
                <a:spcPct val="90000"/>
              </a:lnSpc>
              <a:spcBef>
                <a:spcPts val="563"/>
              </a:spcBef>
              <a:spcAft>
                <a:spcPts val="0"/>
              </a:spcAft>
              <a:buClr>
                <a:schemeClr val="dk1"/>
              </a:buClr>
              <a:buSzPts val="1400"/>
              <a:buChar char="•"/>
              <a:defRPr/>
            </a:lvl9pPr>
          </a:lstStyle>
          <a:p>
            <a:endParaRPr/>
          </a:p>
        </p:txBody>
      </p:sp>
      <p:sp>
        <p:nvSpPr>
          <p:cNvPr id="847" name="Google Shape;847;p59"/>
          <p:cNvSpPr txBox="1">
            <a:spLocks noGrp="1"/>
          </p:cNvSpPr>
          <p:nvPr>
            <p:ph type="dt" idx="10"/>
          </p:nvPr>
        </p:nvSpPr>
        <p:spPr>
          <a:xfrm>
            <a:off x="1257300" y="9534527"/>
            <a:ext cx="4114800" cy="547688"/>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8" name="Google Shape;848;p59"/>
          <p:cNvSpPr txBox="1">
            <a:spLocks noGrp="1"/>
          </p:cNvSpPr>
          <p:nvPr>
            <p:ph type="ftr" idx="11"/>
          </p:nvPr>
        </p:nvSpPr>
        <p:spPr>
          <a:xfrm>
            <a:off x="6057900" y="9534527"/>
            <a:ext cx="6172200" cy="5476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9" name="Google Shape;849;p59"/>
          <p:cNvSpPr txBox="1">
            <a:spLocks noGrp="1"/>
          </p:cNvSpPr>
          <p:nvPr>
            <p:ph type="sldNum" idx="12"/>
          </p:nvPr>
        </p:nvSpPr>
        <p:spPr>
          <a:xfrm>
            <a:off x="12915900" y="9534527"/>
            <a:ext cx="4114800" cy="54768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6576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0"/>
        <p:cNvGrpSpPr/>
        <p:nvPr/>
      </p:nvGrpSpPr>
      <p:grpSpPr>
        <a:xfrm>
          <a:off x="0" y="0"/>
          <a:ext cx="0" cy="0"/>
          <a:chOff x="0" y="0"/>
          <a:chExt cx="0" cy="0"/>
        </a:xfrm>
      </p:grpSpPr>
      <p:sp>
        <p:nvSpPr>
          <p:cNvPr id="851" name="Google Shape;851;p60"/>
          <p:cNvSpPr txBox="1">
            <a:spLocks noGrp="1"/>
          </p:cNvSpPr>
          <p:nvPr>
            <p:ph type="title"/>
          </p:nvPr>
        </p:nvSpPr>
        <p:spPr>
          <a:xfrm>
            <a:off x="1259682" y="547688"/>
            <a:ext cx="15773400" cy="198834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2" name="Google Shape;852;p60"/>
          <p:cNvSpPr txBox="1">
            <a:spLocks noGrp="1"/>
          </p:cNvSpPr>
          <p:nvPr>
            <p:ph type="body" idx="1"/>
          </p:nvPr>
        </p:nvSpPr>
        <p:spPr>
          <a:xfrm>
            <a:off x="1259683" y="2521745"/>
            <a:ext cx="7736681" cy="1235868"/>
          </a:xfrm>
          <a:prstGeom prst="rect">
            <a:avLst/>
          </a:prstGeom>
          <a:noFill/>
          <a:ln>
            <a:noFill/>
          </a:ln>
        </p:spPr>
        <p:txBody>
          <a:bodyPr spcFirstLastPara="1" wrap="square" lIns="68575" tIns="34275" rIns="68575" bIns="34275" anchor="b" anchorCtr="0">
            <a:normAutofit/>
          </a:bodyPr>
          <a:lstStyle>
            <a:lvl1pPr marL="642899" lvl="0" indent="-321450" algn="l">
              <a:lnSpc>
                <a:spcPct val="90000"/>
              </a:lnSpc>
              <a:spcBef>
                <a:spcPts val="1124"/>
              </a:spcBef>
              <a:spcAft>
                <a:spcPts val="0"/>
              </a:spcAft>
              <a:buClr>
                <a:schemeClr val="dk1"/>
              </a:buClr>
              <a:buSzPts val="1800"/>
              <a:buNone/>
              <a:defRPr sz="2532" b="1"/>
            </a:lvl1pPr>
            <a:lvl2pPr marL="1285799" lvl="1" indent="-321450" algn="l">
              <a:lnSpc>
                <a:spcPct val="90000"/>
              </a:lnSpc>
              <a:spcBef>
                <a:spcPts val="563"/>
              </a:spcBef>
              <a:spcAft>
                <a:spcPts val="0"/>
              </a:spcAft>
              <a:buClr>
                <a:schemeClr val="dk1"/>
              </a:buClr>
              <a:buSzPts val="1500"/>
              <a:buNone/>
              <a:defRPr sz="2111" b="1"/>
            </a:lvl2pPr>
            <a:lvl3pPr marL="1928696" lvl="2" indent="-321450" algn="l">
              <a:lnSpc>
                <a:spcPct val="90000"/>
              </a:lnSpc>
              <a:spcBef>
                <a:spcPts val="563"/>
              </a:spcBef>
              <a:spcAft>
                <a:spcPts val="0"/>
              </a:spcAft>
              <a:buClr>
                <a:schemeClr val="dk1"/>
              </a:buClr>
              <a:buSzPts val="1400"/>
              <a:buNone/>
              <a:defRPr sz="1968" b="1"/>
            </a:lvl3pPr>
            <a:lvl4pPr marL="2571594" lvl="3" indent="-321450" algn="l">
              <a:lnSpc>
                <a:spcPct val="90000"/>
              </a:lnSpc>
              <a:spcBef>
                <a:spcPts val="563"/>
              </a:spcBef>
              <a:spcAft>
                <a:spcPts val="0"/>
              </a:spcAft>
              <a:buClr>
                <a:schemeClr val="dk1"/>
              </a:buClr>
              <a:buSzPts val="1200"/>
              <a:buNone/>
              <a:defRPr sz="1688" b="1"/>
            </a:lvl4pPr>
            <a:lvl5pPr marL="3214494" lvl="4" indent="-321450" algn="l">
              <a:lnSpc>
                <a:spcPct val="90000"/>
              </a:lnSpc>
              <a:spcBef>
                <a:spcPts val="563"/>
              </a:spcBef>
              <a:spcAft>
                <a:spcPts val="0"/>
              </a:spcAft>
              <a:buClr>
                <a:schemeClr val="dk1"/>
              </a:buClr>
              <a:buSzPts val="1200"/>
              <a:buNone/>
              <a:defRPr sz="1688" b="1"/>
            </a:lvl5pPr>
            <a:lvl6pPr marL="3857391" lvl="5" indent="-321450" algn="l">
              <a:lnSpc>
                <a:spcPct val="90000"/>
              </a:lnSpc>
              <a:spcBef>
                <a:spcPts val="563"/>
              </a:spcBef>
              <a:spcAft>
                <a:spcPts val="0"/>
              </a:spcAft>
              <a:buClr>
                <a:schemeClr val="dk1"/>
              </a:buClr>
              <a:buSzPts val="1200"/>
              <a:buNone/>
              <a:defRPr sz="1688" b="1"/>
            </a:lvl6pPr>
            <a:lvl7pPr marL="4500290" lvl="6" indent="-321450" algn="l">
              <a:lnSpc>
                <a:spcPct val="90000"/>
              </a:lnSpc>
              <a:spcBef>
                <a:spcPts val="563"/>
              </a:spcBef>
              <a:spcAft>
                <a:spcPts val="0"/>
              </a:spcAft>
              <a:buClr>
                <a:schemeClr val="dk1"/>
              </a:buClr>
              <a:buSzPts val="1200"/>
              <a:buNone/>
              <a:defRPr sz="1688" b="1"/>
            </a:lvl7pPr>
            <a:lvl8pPr marL="5143190" lvl="7" indent="-321450" algn="l">
              <a:lnSpc>
                <a:spcPct val="90000"/>
              </a:lnSpc>
              <a:spcBef>
                <a:spcPts val="563"/>
              </a:spcBef>
              <a:spcAft>
                <a:spcPts val="0"/>
              </a:spcAft>
              <a:buClr>
                <a:schemeClr val="dk1"/>
              </a:buClr>
              <a:buSzPts val="1200"/>
              <a:buNone/>
              <a:defRPr sz="1688" b="1"/>
            </a:lvl8pPr>
            <a:lvl9pPr marL="5786088" lvl="8" indent="-321450" algn="l">
              <a:lnSpc>
                <a:spcPct val="90000"/>
              </a:lnSpc>
              <a:spcBef>
                <a:spcPts val="563"/>
              </a:spcBef>
              <a:spcAft>
                <a:spcPts val="0"/>
              </a:spcAft>
              <a:buClr>
                <a:schemeClr val="dk1"/>
              </a:buClr>
              <a:buSzPts val="1200"/>
              <a:buNone/>
              <a:defRPr sz="1688" b="1"/>
            </a:lvl9pPr>
          </a:lstStyle>
          <a:p>
            <a:endParaRPr/>
          </a:p>
        </p:txBody>
      </p:sp>
      <p:sp>
        <p:nvSpPr>
          <p:cNvPr id="853" name="Google Shape;853;p60"/>
          <p:cNvSpPr txBox="1">
            <a:spLocks noGrp="1"/>
          </p:cNvSpPr>
          <p:nvPr>
            <p:ph type="body" idx="2"/>
          </p:nvPr>
        </p:nvSpPr>
        <p:spPr>
          <a:xfrm>
            <a:off x="1259683" y="3757619"/>
            <a:ext cx="7736681" cy="5526882"/>
          </a:xfrm>
          <a:prstGeom prst="rect">
            <a:avLst/>
          </a:prstGeom>
          <a:noFill/>
          <a:ln>
            <a:noFill/>
          </a:ln>
        </p:spPr>
        <p:txBody>
          <a:bodyPr spcFirstLastPara="1" wrap="square" lIns="68575" tIns="34275" rIns="68575" bIns="34275" anchor="t" anchorCtr="0">
            <a:normAutofit/>
          </a:bodyPr>
          <a:lstStyle>
            <a:lvl1pPr marL="642899" lvl="0" indent="-446457" algn="l">
              <a:lnSpc>
                <a:spcPct val="90000"/>
              </a:lnSpc>
              <a:spcBef>
                <a:spcPts val="1124"/>
              </a:spcBef>
              <a:spcAft>
                <a:spcPts val="0"/>
              </a:spcAft>
              <a:buClr>
                <a:schemeClr val="dk1"/>
              </a:buClr>
              <a:buSzPts val="1400"/>
              <a:buChar char="•"/>
              <a:defRPr/>
            </a:lvl1pPr>
            <a:lvl2pPr marL="1285799" lvl="1" indent="-446457" algn="l">
              <a:lnSpc>
                <a:spcPct val="90000"/>
              </a:lnSpc>
              <a:spcBef>
                <a:spcPts val="563"/>
              </a:spcBef>
              <a:spcAft>
                <a:spcPts val="0"/>
              </a:spcAft>
              <a:buClr>
                <a:schemeClr val="dk1"/>
              </a:buClr>
              <a:buSzPts val="1400"/>
              <a:buChar char="•"/>
              <a:defRPr/>
            </a:lvl2pPr>
            <a:lvl3pPr marL="1928696" lvl="2" indent="-446457" algn="l">
              <a:lnSpc>
                <a:spcPct val="90000"/>
              </a:lnSpc>
              <a:spcBef>
                <a:spcPts val="563"/>
              </a:spcBef>
              <a:spcAft>
                <a:spcPts val="0"/>
              </a:spcAft>
              <a:buClr>
                <a:schemeClr val="dk1"/>
              </a:buClr>
              <a:buSzPts val="1400"/>
              <a:buChar char="•"/>
              <a:defRPr/>
            </a:lvl3pPr>
            <a:lvl4pPr marL="2571594" lvl="3" indent="-446457" algn="l">
              <a:lnSpc>
                <a:spcPct val="90000"/>
              </a:lnSpc>
              <a:spcBef>
                <a:spcPts val="563"/>
              </a:spcBef>
              <a:spcAft>
                <a:spcPts val="0"/>
              </a:spcAft>
              <a:buClr>
                <a:schemeClr val="dk1"/>
              </a:buClr>
              <a:buSzPts val="1400"/>
              <a:buChar char="•"/>
              <a:defRPr/>
            </a:lvl4pPr>
            <a:lvl5pPr marL="3214494" lvl="4" indent="-446457" algn="l">
              <a:lnSpc>
                <a:spcPct val="90000"/>
              </a:lnSpc>
              <a:spcBef>
                <a:spcPts val="563"/>
              </a:spcBef>
              <a:spcAft>
                <a:spcPts val="0"/>
              </a:spcAft>
              <a:buClr>
                <a:schemeClr val="dk1"/>
              </a:buClr>
              <a:buSzPts val="1400"/>
              <a:buChar char="•"/>
              <a:defRPr/>
            </a:lvl5pPr>
            <a:lvl6pPr marL="3857391" lvl="5" indent="-446457" algn="l">
              <a:lnSpc>
                <a:spcPct val="90000"/>
              </a:lnSpc>
              <a:spcBef>
                <a:spcPts val="563"/>
              </a:spcBef>
              <a:spcAft>
                <a:spcPts val="0"/>
              </a:spcAft>
              <a:buClr>
                <a:schemeClr val="dk1"/>
              </a:buClr>
              <a:buSzPts val="1400"/>
              <a:buChar char="•"/>
              <a:defRPr/>
            </a:lvl6pPr>
            <a:lvl7pPr marL="4500290" lvl="6" indent="-446457" algn="l">
              <a:lnSpc>
                <a:spcPct val="90000"/>
              </a:lnSpc>
              <a:spcBef>
                <a:spcPts val="563"/>
              </a:spcBef>
              <a:spcAft>
                <a:spcPts val="0"/>
              </a:spcAft>
              <a:buClr>
                <a:schemeClr val="dk1"/>
              </a:buClr>
              <a:buSzPts val="1400"/>
              <a:buChar char="•"/>
              <a:defRPr/>
            </a:lvl7pPr>
            <a:lvl8pPr marL="5143190" lvl="7" indent="-446457" algn="l">
              <a:lnSpc>
                <a:spcPct val="90000"/>
              </a:lnSpc>
              <a:spcBef>
                <a:spcPts val="563"/>
              </a:spcBef>
              <a:spcAft>
                <a:spcPts val="0"/>
              </a:spcAft>
              <a:buClr>
                <a:schemeClr val="dk1"/>
              </a:buClr>
              <a:buSzPts val="1400"/>
              <a:buChar char="•"/>
              <a:defRPr/>
            </a:lvl8pPr>
            <a:lvl9pPr marL="5786088" lvl="8" indent="-446457" algn="l">
              <a:lnSpc>
                <a:spcPct val="90000"/>
              </a:lnSpc>
              <a:spcBef>
                <a:spcPts val="563"/>
              </a:spcBef>
              <a:spcAft>
                <a:spcPts val="0"/>
              </a:spcAft>
              <a:buClr>
                <a:schemeClr val="dk1"/>
              </a:buClr>
              <a:buSzPts val="1400"/>
              <a:buChar char="•"/>
              <a:defRPr/>
            </a:lvl9pPr>
          </a:lstStyle>
          <a:p>
            <a:endParaRPr/>
          </a:p>
        </p:txBody>
      </p:sp>
      <p:sp>
        <p:nvSpPr>
          <p:cNvPr id="854" name="Google Shape;854;p60"/>
          <p:cNvSpPr txBox="1">
            <a:spLocks noGrp="1"/>
          </p:cNvSpPr>
          <p:nvPr>
            <p:ph type="body" idx="3"/>
          </p:nvPr>
        </p:nvSpPr>
        <p:spPr>
          <a:xfrm>
            <a:off x="9258308" y="2521745"/>
            <a:ext cx="7774782" cy="1235868"/>
          </a:xfrm>
          <a:prstGeom prst="rect">
            <a:avLst/>
          </a:prstGeom>
          <a:noFill/>
          <a:ln>
            <a:noFill/>
          </a:ln>
        </p:spPr>
        <p:txBody>
          <a:bodyPr spcFirstLastPara="1" wrap="square" lIns="68575" tIns="34275" rIns="68575" bIns="34275" anchor="b" anchorCtr="0">
            <a:normAutofit/>
          </a:bodyPr>
          <a:lstStyle>
            <a:lvl1pPr marL="642899" lvl="0" indent="-321450" algn="l">
              <a:lnSpc>
                <a:spcPct val="90000"/>
              </a:lnSpc>
              <a:spcBef>
                <a:spcPts val="1124"/>
              </a:spcBef>
              <a:spcAft>
                <a:spcPts val="0"/>
              </a:spcAft>
              <a:buClr>
                <a:schemeClr val="dk1"/>
              </a:buClr>
              <a:buSzPts val="1800"/>
              <a:buNone/>
              <a:defRPr sz="2532" b="1"/>
            </a:lvl1pPr>
            <a:lvl2pPr marL="1285799" lvl="1" indent="-321450" algn="l">
              <a:lnSpc>
                <a:spcPct val="90000"/>
              </a:lnSpc>
              <a:spcBef>
                <a:spcPts val="563"/>
              </a:spcBef>
              <a:spcAft>
                <a:spcPts val="0"/>
              </a:spcAft>
              <a:buClr>
                <a:schemeClr val="dk1"/>
              </a:buClr>
              <a:buSzPts val="1500"/>
              <a:buNone/>
              <a:defRPr sz="2111" b="1"/>
            </a:lvl2pPr>
            <a:lvl3pPr marL="1928696" lvl="2" indent="-321450" algn="l">
              <a:lnSpc>
                <a:spcPct val="90000"/>
              </a:lnSpc>
              <a:spcBef>
                <a:spcPts val="563"/>
              </a:spcBef>
              <a:spcAft>
                <a:spcPts val="0"/>
              </a:spcAft>
              <a:buClr>
                <a:schemeClr val="dk1"/>
              </a:buClr>
              <a:buSzPts val="1400"/>
              <a:buNone/>
              <a:defRPr sz="1968" b="1"/>
            </a:lvl3pPr>
            <a:lvl4pPr marL="2571594" lvl="3" indent="-321450" algn="l">
              <a:lnSpc>
                <a:spcPct val="90000"/>
              </a:lnSpc>
              <a:spcBef>
                <a:spcPts val="563"/>
              </a:spcBef>
              <a:spcAft>
                <a:spcPts val="0"/>
              </a:spcAft>
              <a:buClr>
                <a:schemeClr val="dk1"/>
              </a:buClr>
              <a:buSzPts val="1200"/>
              <a:buNone/>
              <a:defRPr sz="1688" b="1"/>
            </a:lvl4pPr>
            <a:lvl5pPr marL="3214494" lvl="4" indent="-321450" algn="l">
              <a:lnSpc>
                <a:spcPct val="90000"/>
              </a:lnSpc>
              <a:spcBef>
                <a:spcPts val="563"/>
              </a:spcBef>
              <a:spcAft>
                <a:spcPts val="0"/>
              </a:spcAft>
              <a:buClr>
                <a:schemeClr val="dk1"/>
              </a:buClr>
              <a:buSzPts val="1200"/>
              <a:buNone/>
              <a:defRPr sz="1688" b="1"/>
            </a:lvl5pPr>
            <a:lvl6pPr marL="3857391" lvl="5" indent="-321450" algn="l">
              <a:lnSpc>
                <a:spcPct val="90000"/>
              </a:lnSpc>
              <a:spcBef>
                <a:spcPts val="563"/>
              </a:spcBef>
              <a:spcAft>
                <a:spcPts val="0"/>
              </a:spcAft>
              <a:buClr>
                <a:schemeClr val="dk1"/>
              </a:buClr>
              <a:buSzPts val="1200"/>
              <a:buNone/>
              <a:defRPr sz="1688" b="1"/>
            </a:lvl6pPr>
            <a:lvl7pPr marL="4500290" lvl="6" indent="-321450" algn="l">
              <a:lnSpc>
                <a:spcPct val="90000"/>
              </a:lnSpc>
              <a:spcBef>
                <a:spcPts val="563"/>
              </a:spcBef>
              <a:spcAft>
                <a:spcPts val="0"/>
              </a:spcAft>
              <a:buClr>
                <a:schemeClr val="dk1"/>
              </a:buClr>
              <a:buSzPts val="1200"/>
              <a:buNone/>
              <a:defRPr sz="1688" b="1"/>
            </a:lvl7pPr>
            <a:lvl8pPr marL="5143190" lvl="7" indent="-321450" algn="l">
              <a:lnSpc>
                <a:spcPct val="90000"/>
              </a:lnSpc>
              <a:spcBef>
                <a:spcPts val="563"/>
              </a:spcBef>
              <a:spcAft>
                <a:spcPts val="0"/>
              </a:spcAft>
              <a:buClr>
                <a:schemeClr val="dk1"/>
              </a:buClr>
              <a:buSzPts val="1200"/>
              <a:buNone/>
              <a:defRPr sz="1688" b="1"/>
            </a:lvl8pPr>
            <a:lvl9pPr marL="5786088" lvl="8" indent="-321450" algn="l">
              <a:lnSpc>
                <a:spcPct val="90000"/>
              </a:lnSpc>
              <a:spcBef>
                <a:spcPts val="563"/>
              </a:spcBef>
              <a:spcAft>
                <a:spcPts val="0"/>
              </a:spcAft>
              <a:buClr>
                <a:schemeClr val="dk1"/>
              </a:buClr>
              <a:buSzPts val="1200"/>
              <a:buNone/>
              <a:defRPr sz="1688" b="1"/>
            </a:lvl9pPr>
          </a:lstStyle>
          <a:p>
            <a:endParaRPr/>
          </a:p>
        </p:txBody>
      </p:sp>
      <p:sp>
        <p:nvSpPr>
          <p:cNvPr id="855" name="Google Shape;855;p60"/>
          <p:cNvSpPr txBox="1">
            <a:spLocks noGrp="1"/>
          </p:cNvSpPr>
          <p:nvPr>
            <p:ph type="body" idx="4"/>
          </p:nvPr>
        </p:nvSpPr>
        <p:spPr>
          <a:xfrm>
            <a:off x="9258308" y="3757619"/>
            <a:ext cx="7774782" cy="5526882"/>
          </a:xfrm>
          <a:prstGeom prst="rect">
            <a:avLst/>
          </a:prstGeom>
          <a:noFill/>
          <a:ln>
            <a:noFill/>
          </a:ln>
        </p:spPr>
        <p:txBody>
          <a:bodyPr spcFirstLastPara="1" wrap="square" lIns="68575" tIns="34275" rIns="68575" bIns="34275" anchor="t" anchorCtr="0">
            <a:normAutofit/>
          </a:bodyPr>
          <a:lstStyle>
            <a:lvl1pPr marL="642899" lvl="0" indent="-446457" algn="l">
              <a:lnSpc>
                <a:spcPct val="90000"/>
              </a:lnSpc>
              <a:spcBef>
                <a:spcPts val="1124"/>
              </a:spcBef>
              <a:spcAft>
                <a:spcPts val="0"/>
              </a:spcAft>
              <a:buClr>
                <a:schemeClr val="dk1"/>
              </a:buClr>
              <a:buSzPts val="1400"/>
              <a:buChar char="•"/>
              <a:defRPr/>
            </a:lvl1pPr>
            <a:lvl2pPr marL="1285799" lvl="1" indent="-446457" algn="l">
              <a:lnSpc>
                <a:spcPct val="90000"/>
              </a:lnSpc>
              <a:spcBef>
                <a:spcPts val="563"/>
              </a:spcBef>
              <a:spcAft>
                <a:spcPts val="0"/>
              </a:spcAft>
              <a:buClr>
                <a:schemeClr val="dk1"/>
              </a:buClr>
              <a:buSzPts val="1400"/>
              <a:buChar char="•"/>
              <a:defRPr/>
            </a:lvl2pPr>
            <a:lvl3pPr marL="1928696" lvl="2" indent="-446457" algn="l">
              <a:lnSpc>
                <a:spcPct val="90000"/>
              </a:lnSpc>
              <a:spcBef>
                <a:spcPts val="563"/>
              </a:spcBef>
              <a:spcAft>
                <a:spcPts val="0"/>
              </a:spcAft>
              <a:buClr>
                <a:schemeClr val="dk1"/>
              </a:buClr>
              <a:buSzPts val="1400"/>
              <a:buChar char="•"/>
              <a:defRPr/>
            </a:lvl3pPr>
            <a:lvl4pPr marL="2571594" lvl="3" indent="-446457" algn="l">
              <a:lnSpc>
                <a:spcPct val="90000"/>
              </a:lnSpc>
              <a:spcBef>
                <a:spcPts val="563"/>
              </a:spcBef>
              <a:spcAft>
                <a:spcPts val="0"/>
              </a:spcAft>
              <a:buClr>
                <a:schemeClr val="dk1"/>
              </a:buClr>
              <a:buSzPts val="1400"/>
              <a:buChar char="•"/>
              <a:defRPr/>
            </a:lvl4pPr>
            <a:lvl5pPr marL="3214494" lvl="4" indent="-446457" algn="l">
              <a:lnSpc>
                <a:spcPct val="90000"/>
              </a:lnSpc>
              <a:spcBef>
                <a:spcPts val="563"/>
              </a:spcBef>
              <a:spcAft>
                <a:spcPts val="0"/>
              </a:spcAft>
              <a:buClr>
                <a:schemeClr val="dk1"/>
              </a:buClr>
              <a:buSzPts val="1400"/>
              <a:buChar char="•"/>
              <a:defRPr/>
            </a:lvl5pPr>
            <a:lvl6pPr marL="3857391" lvl="5" indent="-446457" algn="l">
              <a:lnSpc>
                <a:spcPct val="90000"/>
              </a:lnSpc>
              <a:spcBef>
                <a:spcPts val="563"/>
              </a:spcBef>
              <a:spcAft>
                <a:spcPts val="0"/>
              </a:spcAft>
              <a:buClr>
                <a:schemeClr val="dk1"/>
              </a:buClr>
              <a:buSzPts val="1400"/>
              <a:buChar char="•"/>
              <a:defRPr/>
            </a:lvl6pPr>
            <a:lvl7pPr marL="4500290" lvl="6" indent="-446457" algn="l">
              <a:lnSpc>
                <a:spcPct val="90000"/>
              </a:lnSpc>
              <a:spcBef>
                <a:spcPts val="563"/>
              </a:spcBef>
              <a:spcAft>
                <a:spcPts val="0"/>
              </a:spcAft>
              <a:buClr>
                <a:schemeClr val="dk1"/>
              </a:buClr>
              <a:buSzPts val="1400"/>
              <a:buChar char="•"/>
              <a:defRPr/>
            </a:lvl7pPr>
            <a:lvl8pPr marL="5143190" lvl="7" indent="-446457" algn="l">
              <a:lnSpc>
                <a:spcPct val="90000"/>
              </a:lnSpc>
              <a:spcBef>
                <a:spcPts val="563"/>
              </a:spcBef>
              <a:spcAft>
                <a:spcPts val="0"/>
              </a:spcAft>
              <a:buClr>
                <a:schemeClr val="dk1"/>
              </a:buClr>
              <a:buSzPts val="1400"/>
              <a:buChar char="•"/>
              <a:defRPr/>
            </a:lvl8pPr>
            <a:lvl9pPr marL="5786088" lvl="8" indent="-446457" algn="l">
              <a:lnSpc>
                <a:spcPct val="90000"/>
              </a:lnSpc>
              <a:spcBef>
                <a:spcPts val="563"/>
              </a:spcBef>
              <a:spcAft>
                <a:spcPts val="0"/>
              </a:spcAft>
              <a:buClr>
                <a:schemeClr val="dk1"/>
              </a:buClr>
              <a:buSzPts val="1400"/>
              <a:buChar char="•"/>
              <a:defRPr/>
            </a:lvl9pPr>
          </a:lstStyle>
          <a:p>
            <a:endParaRPr/>
          </a:p>
        </p:txBody>
      </p:sp>
      <p:sp>
        <p:nvSpPr>
          <p:cNvPr id="856" name="Google Shape;856;p60"/>
          <p:cNvSpPr txBox="1">
            <a:spLocks noGrp="1"/>
          </p:cNvSpPr>
          <p:nvPr>
            <p:ph type="dt" idx="10"/>
          </p:nvPr>
        </p:nvSpPr>
        <p:spPr>
          <a:xfrm>
            <a:off x="1257300" y="9534527"/>
            <a:ext cx="4114800" cy="547688"/>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7" name="Google Shape;857;p60"/>
          <p:cNvSpPr txBox="1">
            <a:spLocks noGrp="1"/>
          </p:cNvSpPr>
          <p:nvPr>
            <p:ph type="ftr" idx="11"/>
          </p:nvPr>
        </p:nvSpPr>
        <p:spPr>
          <a:xfrm>
            <a:off x="6057900" y="9534527"/>
            <a:ext cx="6172200" cy="5476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8" name="Google Shape;858;p60"/>
          <p:cNvSpPr txBox="1">
            <a:spLocks noGrp="1"/>
          </p:cNvSpPr>
          <p:nvPr>
            <p:ph type="sldNum" idx="12"/>
          </p:nvPr>
        </p:nvSpPr>
        <p:spPr>
          <a:xfrm>
            <a:off x="12915900" y="9534527"/>
            <a:ext cx="4114800" cy="54768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7518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68"/>
        <p:cNvGrpSpPr/>
        <p:nvPr/>
      </p:nvGrpSpPr>
      <p:grpSpPr>
        <a:xfrm>
          <a:off x="0" y="0"/>
          <a:ext cx="0" cy="0"/>
          <a:chOff x="0" y="0"/>
          <a:chExt cx="0" cy="0"/>
        </a:xfrm>
      </p:grpSpPr>
      <p:sp>
        <p:nvSpPr>
          <p:cNvPr id="869" name="Google Shape;869;p63"/>
          <p:cNvSpPr txBox="1">
            <a:spLocks noGrp="1"/>
          </p:cNvSpPr>
          <p:nvPr>
            <p:ph type="title"/>
          </p:nvPr>
        </p:nvSpPr>
        <p:spPr>
          <a:xfrm>
            <a:off x="1259683" y="685800"/>
            <a:ext cx="5898356" cy="24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374"/>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0" name="Google Shape;870;p63"/>
          <p:cNvSpPr txBox="1">
            <a:spLocks noGrp="1"/>
          </p:cNvSpPr>
          <p:nvPr>
            <p:ph type="body" idx="1"/>
          </p:nvPr>
        </p:nvSpPr>
        <p:spPr>
          <a:xfrm>
            <a:off x="7774782" y="1481144"/>
            <a:ext cx="9258300" cy="7310438"/>
          </a:xfrm>
          <a:prstGeom prst="rect">
            <a:avLst/>
          </a:prstGeom>
          <a:noFill/>
          <a:ln>
            <a:noFill/>
          </a:ln>
        </p:spPr>
        <p:txBody>
          <a:bodyPr spcFirstLastPara="1" wrap="square" lIns="68575" tIns="34275" rIns="68575" bIns="34275" anchor="t" anchorCtr="0">
            <a:normAutofit/>
          </a:bodyPr>
          <a:lstStyle>
            <a:lvl1pPr marL="642899" lvl="0" indent="-535749" algn="l">
              <a:lnSpc>
                <a:spcPct val="90000"/>
              </a:lnSpc>
              <a:spcBef>
                <a:spcPts val="1124"/>
              </a:spcBef>
              <a:spcAft>
                <a:spcPts val="0"/>
              </a:spcAft>
              <a:buClr>
                <a:schemeClr val="dk1"/>
              </a:buClr>
              <a:buSzPts val="2400"/>
              <a:buChar char="•"/>
              <a:defRPr sz="3374"/>
            </a:lvl1pPr>
            <a:lvl2pPr marL="1285799" lvl="1" indent="-508962" algn="l">
              <a:lnSpc>
                <a:spcPct val="90000"/>
              </a:lnSpc>
              <a:spcBef>
                <a:spcPts val="563"/>
              </a:spcBef>
              <a:spcAft>
                <a:spcPts val="0"/>
              </a:spcAft>
              <a:buClr>
                <a:schemeClr val="dk1"/>
              </a:buClr>
              <a:buSzPts val="2100"/>
              <a:buChar char="•"/>
              <a:defRPr sz="2954"/>
            </a:lvl2pPr>
            <a:lvl3pPr marL="1928696" lvl="2" indent="-482174" algn="l">
              <a:lnSpc>
                <a:spcPct val="90000"/>
              </a:lnSpc>
              <a:spcBef>
                <a:spcPts val="563"/>
              </a:spcBef>
              <a:spcAft>
                <a:spcPts val="0"/>
              </a:spcAft>
              <a:buClr>
                <a:schemeClr val="dk1"/>
              </a:buClr>
              <a:buSzPts val="1800"/>
              <a:buChar char="•"/>
              <a:defRPr sz="2532"/>
            </a:lvl3pPr>
            <a:lvl4pPr marL="2571594" lvl="3" indent="-455387" algn="l">
              <a:lnSpc>
                <a:spcPct val="90000"/>
              </a:lnSpc>
              <a:spcBef>
                <a:spcPts val="563"/>
              </a:spcBef>
              <a:spcAft>
                <a:spcPts val="0"/>
              </a:spcAft>
              <a:buClr>
                <a:schemeClr val="dk1"/>
              </a:buClr>
              <a:buSzPts val="1500"/>
              <a:buChar char="•"/>
              <a:defRPr sz="2111"/>
            </a:lvl4pPr>
            <a:lvl5pPr marL="3214494" lvl="4" indent="-455387" algn="l">
              <a:lnSpc>
                <a:spcPct val="90000"/>
              </a:lnSpc>
              <a:spcBef>
                <a:spcPts val="563"/>
              </a:spcBef>
              <a:spcAft>
                <a:spcPts val="0"/>
              </a:spcAft>
              <a:buClr>
                <a:schemeClr val="dk1"/>
              </a:buClr>
              <a:buSzPts val="1500"/>
              <a:buChar char="•"/>
              <a:defRPr sz="2111"/>
            </a:lvl5pPr>
            <a:lvl6pPr marL="3857391" lvl="5" indent="-455387" algn="l">
              <a:lnSpc>
                <a:spcPct val="90000"/>
              </a:lnSpc>
              <a:spcBef>
                <a:spcPts val="563"/>
              </a:spcBef>
              <a:spcAft>
                <a:spcPts val="0"/>
              </a:spcAft>
              <a:buClr>
                <a:schemeClr val="dk1"/>
              </a:buClr>
              <a:buSzPts val="1500"/>
              <a:buChar char="•"/>
              <a:defRPr sz="2111"/>
            </a:lvl6pPr>
            <a:lvl7pPr marL="4500290" lvl="6" indent="-455387" algn="l">
              <a:lnSpc>
                <a:spcPct val="90000"/>
              </a:lnSpc>
              <a:spcBef>
                <a:spcPts val="563"/>
              </a:spcBef>
              <a:spcAft>
                <a:spcPts val="0"/>
              </a:spcAft>
              <a:buClr>
                <a:schemeClr val="dk1"/>
              </a:buClr>
              <a:buSzPts val="1500"/>
              <a:buChar char="•"/>
              <a:defRPr sz="2111"/>
            </a:lvl7pPr>
            <a:lvl8pPr marL="5143190" lvl="7" indent="-455387" algn="l">
              <a:lnSpc>
                <a:spcPct val="90000"/>
              </a:lnSpc>
              <a:spcBef>
                <a:spcPts val="563"/>
              </a:spcBef>
              <a:spcAft>
                <a:spcPts val="0"/>
              </a:spcAft>
              <a:buClr>
                <a:schemeClr val="dk1"/>
              </a:buClr>
              <a:buSzPts val="1500"/>
              <a:buChar char="•"/>
              <a:defRPr sz="2111"/>
            </a:lvl8pPr>
            <a:lvl9pPr marL="5786088" lvl="8" indent="-455387" algn="l">
              <a:lnSpc>
                <a:spcPct val="90000"/>
              </a:lnSpc>
              <a:spcBef>
                <a:spcPts val="563"/>
              </a:spcBef>
              <a:spcAft>
                <a:spcPts val="0"/>
              </a:spcAft>
              <a:buClr>
                <a:schemeClr val="dk1"/>
              </a:buClr>
              <a:buSzPts val="1500"/>
              <a:buChar char="•"/>
              <a:defRPr sz="2111"/>
            </a:lvl9pPr>
          </a:lstStyle>
          <a:p>
            <a:endParaRPr/>
          </a:p>
        </p:txBody>
      </p:sp>
      <p:sp>
        <p:nvSpPr>
          <p:cNvPr id="871" name="Google Shape;871;p63"/>
          <p:cNvSpPr txBox="1">
            <a:spLocks noGrp="1"/>
          </p:cNvSpPr>
          <p:nvPr>
            <p:ph type="body" idx="2"/>
          </p:nvPr>
        </p:nvSpPr>
        <p:spPr>
          <a:xfrm>
            <a:off x="1259683" y="3086103"/>
            <a:ext cx="5898356" cy="5717382"/>
          </a:xfrm>
          <a:prstGeom prst="rect">
            <a:avLst/>
          </a:prstGeom>
          <a:noFill/>
          <a:ln>
            <a:noFill/>
          </a:ln>
        </p:spPr>
        <p:txBody>
          <a:bodyPr spcFirstLastPara="1" wrap="square" lIns="68575" tIns="34275" rIns="68575" bIns="34275" anchor="t" anchorCtr="0">
            <a:normAutofit/>
          </a:bodyPr>
          <a:lstStyle>
            <a:lvl1pPr marL="642899" lvl="0" indent="-321450" algn="l">
              <a:lnSpc>
                <a:spcPct val="90000"/>
              </a:lnSpc>
              <a:spcBef>
                <a:spcPts val="1124"/>
              </a:spcBef>
              <a:spcAft>
                <a:spcPts val="0"/>
              </a:spcAft>
              <a:buClr>
                <a:schemeClr val="dk1"/>
              </a:buClr>
              <a:buSzPts val="1200"/>
              <a:buNone/>
              <a:defRPr sz="1688"/>
            </a:lvl1pPr>
            <a:lvl2pPr marL="1285799" lvl="1" indent="-321450" algn="l">
              <a:lnSpc>
                <a:spcPct val="90000"/>
              </a:lnSpc>
              <a:spcBef>
                <a:spcPts val="563"/>
              </a:spcBef>
              <a:spcAft>
                <a:spcPts val="0"/>
              </a:spcAft>
              <a:buClr>
                <a:schemeClr val="dk1"/>
              </a:buClr>
              <a:buSzPts val="1100"/>
              <a:buNone/>
              <a:defRPr sz="1547"/>
            </a:lvl2pPr>
            <a:lvl3pPr marL="1928696" lvl="2" indent="-321450" algn="l">
              <a:lnSpc>
                <a:spcPct val="90000"/>
              </a:lnSpc>
              <a:spcBef>
                <a:spcPts val="563"/>
              </a:spcBef>
              <a:spcAft>
                <a:spcPts val="0"/>
              </a:spcAft>
              <a:buClr>
                <a:schemeClr val="dk1"/>
              </a:buClr>
              <a:buSzPts val="900"/>
              <a:buNone/>
              <a:defRPr sz="1266"/>
            </a:lvl3pPr>
            <a:lvl4pPr marL="2571594" lvl="3" indent="-321450" algn="l">
              <a:lnSpc>
                <a:spcPct val="90000"/>
              </a:lnSpc>
              <a:spcBef>
                <a:spcPts val="563"/>
              </a:spcBef>
              <a:spcAft>
                <a:spcPts val="0"/>
              </a:spcAft>
              <a:buClr>
                <a:schemeClr val="dk1"/>
              </a:buClr>
              <a:buSzPts val="800"/>
              <a:buNone/>
              <a:defRPr sz="1124"/>
            </a:lvl4pPr>
            <a:lvl5pPr marL="3214494" lvl="4" indent="-321450" algn="l">
              <a:lnSpc>
                <a:spcPct val="90000"/>
              </a:lnSpc>
              <a:spcBef>
                <a:spcPts val="563"/>
              </a:spcBef>
              <a:spcAft>
                <a:spcPts val="0"/>
              </a:spcAft>
              <a:buClr>
                <a:schemeClr val="dk1"/>
              </a:buClr>
              <a:buSzPts val="800"/>
              <a:buNone/>
              <a:defRPr sz="1124"/>
            </a:lvl5pPr>
            <a:lvl6pPr marL="3857391" lvl="5" indent="-321450" algn="l">
              <a:lnSpc>
                <a:spcPct val="90000"/>
              </a:lnSpc>
              <a:spcBef>
                <a:spcPts val="563"/>
              </a:spcBef>
              <a:spcAft>
                <a:spcPts val="0"/>
              </a:spcAft>
              <a:buClr>
                <a:schemeClr val="dk1"/>
              </a:buClr>
              <a:buSzPts val="800"/>
              <a:buNone/>
              <a:defRPr sz="1124"/>
            </a:lvl6pPr>
            <a:lvl7pPr marL="4500290" lvl="6" indent="-321450" algn="l">
              <a:lnSpc>
                <a:spcPct val="90000"/>
              </a:lnSpc>
              <a:spcBef>
                <a:spcPts val="563"/>
              </a:spcBef>
              <a:spcAft>
                <a:spcPts val="0"/>
              </a:spcAft>
              <a:buClr>
                <a:schemeClr val="dk1"/>
              </a:buClr>
              <a:buSzPts val="800"/>
              <a:buNone/>
              <a:defRPr sz="1124"/>
            </a:lvl7pPr>
            <a:lvl8pPr marL="5143190" lvl="7" indent="-321450" algn="l">
              <a:lnSpc>
                <a:spcPct val="90000"/>
              </a:lnSpc>
              <a:spcBef>
                <a:spcPts val="563"/>
              </a:spcBef>
              <a:spcAft>
                <a:spcPts val="0"/>
              </a:spcAft>
              <a:buClr>
                <a:schemeClr val="dk1"/>
              </a:buClr>
              <a:buSzPts val="800"/>
              <a:buNone/>
              <a:defRPr sz="1124"/>
            </a:lvl8pPr>
            <a:lvl9pPr marL="5786088" lvl="8" indent="-321450" algn="l">
              <a:lnSpc>
                <a:spcPct val="90000"/>
              </a:lnSpc>
              <a:spcBef>
                <a:spcPts val="563"/>
              </a:spcBef>
              <a:spcAft>
                <a:spcPts val="0"/>
              </a:spcAft>
              <a:buClr>
                <a:schemeClr val="dk1"/>
              </a:buClr>
              <a:buSzPts val="800"/>
              <a:buNone/>
              <a:defRPr sz="1124"/>
            </a:lvl9pPr>
          </a:lstStyle>
          <a:p>
            <a:endParaRPr/>
          </a:p>
        </p:txBody>
      </p:sp>
      <p:sp>
        <p:nvSpPr>
          <p:cNvPr id="872" name="Google Shape;872;p63"/>
          <p:cNvSpPr txBox="1">
            <a:spLocks noGrp="1"/>
          </p:cNvSpPr>
          <p:nvPr>
            <p:ph type="dt" idx="10"/>
          </p:nvPr>
        </p:nvSpPr>
        <p:spPr>
          <a:xfrm>
            <a:off x="1257300" y="9534527"/>
            <a:ext cx="4114800" cy="547688"/>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3" name="Google Shape;873;p63"/>
          <p:cNvSpPr txBox="1">
            <a:spLocks noGrp="1"/>
          </p:cNvSpPr>
          <p:nvPr>
            <p:ph type="ftr" idx="11"/>
          </p:nvPr>
        </p:nvSpPr>
        <p:spPr>
          <a:xfrm>
            <a:off x="6057900" y="9534527"/>
            <a:ext cx="6172200" cy="5476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4" name="Google Shape;874;p63"/>
          <p:cNvSpPr txBox="1">
            <a:spLocks noGrp="1"/>
          </p:cNvSpPr>
          <p:nvPr>
            <p:ph type="sldNum" idx="12"/>
          </p:nvPr>
        </p:nvSpPr>
        <p:spPr>
          <a:xfrm>
            <a:off x="12915900" y="9534527"/>
            <a:ext cx="4114800" cy="54768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9771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75"/>
        <p:cNvGrpSpPr/>
        <p:nvPr/>
      </p:nvGrpSpPr>
      <p:grpSpPr>
        <a:xfrm>
          <a:off x="0" y="0"/>
          <a:ext cx="0" cy="0"/>
          <a:chOff x="0" y="0"/>
          <a:chExt cx="0" cy="0"/>
        </a:xfrm>
      </p:grpSpPr>
      <p:sp>
        <p:nvSpPr>
          <p:cNvPr id="876" name="Google Shape;876;p64"/>
          <p:cNvSpPr txBox="1">
            <a:spLocks noGrp="1"/>
          </p:cNvSpPr>
          <p:nvPr>
            <p:ph type="title"/>
          </p:nvPr>
        </p:nvSpPr>
        <p:spPr>
          <a:xfrm>
            <a:off x="1259683" y="685800"/>
            <a:ext cx="5898356" cy="24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374"/>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7" name="Google Shape;877;p64"/>
          <p:cNvSpPr>
            <a:spLocks noGrp="1"/>
          </p:cNvSpPr>
          <p:nvPr>
            <p:ph type="pic" idx="2"/>
          </p:nvPr>
        </p:nvSpPr>
        <p:spPr>
          <a:xfrm>
            <a:off x="7774782" y="1481144"/>
            <a:ext cx="9258300" cy="7310438"/>
          </a:xfrm>
          <a:prstGeom prst="rect">
            <a:avLst/>
          </a:prstGeom>
          <a:noFill/>
          <a:ln>
            <a:noFill/>
          </a:ln>
        </p:spPr>
      </p:sp>
      <p:sp>
        <p:nvSpPr>
          <p:cNvPr id="878" name="Google Shape;878;p64"/>
          <p:cNvSpPr txBox="1">
            <a:spLocks noGrp="1"/>
          </p:cNvSpPr>
          <p:nvPr>
            <p:ph type="body" idx="1"/>
          </p:nvPr>
        </p:nvSpPr>
        <p:spPr>
          <a:xfrm>
            <a:off x="1259683" y="3086103"/>
            <a:ext cx="5898356" cy="5717382"/>
          </a:xfrm>
          <a:prstGeom prst="rect">
            <a:avLst/>
          </a:prstGeom>
          <a:noFill/>
          <a:ln>
            <a:noFill/>
          </a:ln>
        </p:spPr>
        <p:txBody>
          <a:bodyPr spcFirstLastPara="1" wrap="square" lIns="68575" tIns="34275" rIns="68575" bIns="34275" anchor="t" anchorCtr="0">
            <a:normAutofit/>
          </a:bodyPr>
          <a:lstStyle>
            <a:lvl1pPr marL="642899" lvl="0" indent="-321450" algn="l">
              <a:lnSpc>
                <a:spcPct val="90000"/>
              </a:lnSpc>
              <a:spcBef>
                <a:spcPts val="1124"/>
              </a:spcBef>
              <a:spcAft>
                <a:spcPts val="0"/>
              </a:spcAft>
              <a:buClr>
                <a:schemeClr val="dk1"/>
              </a:buClr>
              <a:buSzPts val="1200"/>
              <a:buNone/>
              <a:defRPr sz="1688"/>
            </a:lvl1pPr>
            <a:lvl2pPr marL="1285799" lvl="1" indent="-321450" algn="l">
              <a:lnSpc>
                <a:spcPct val="90000"/>
              </a:lnSpc>
              <a:spcBef>
                <a:spcPts val="563"/>
              </a:spcBef>
              <a:spcAft>
                <a:spcPts val="0"/>
              </a:spcAft>
              <a:buClr>
                <a:schemeClr val="dk1"/>
              </a:buClr>
              <a:buSzPts val="1100"/>
              <a:buNone/>
              <a:defRPr sz="1547"/>
            </a:lvl2pPr>
            <a:lvl3pPr marL="1928696" lvl="2" indent="-321450" algn="l">
              <a:lnSpc>
                <a:spcPct val="90000"/>
              </a:lnSpc>
              <a:spcBef>
                <a:spcPts val="563"/>
              </a:spcBef>
              <a:spcAft>
                <a:spcPts val="0"/>
              </a:spcAft>
              <a:buClr>
                <a:schemeClr val="dk1"/>
              </a:buClr>
              <a:buSzPts val="900"/>
              <a:buNone/>
              <a:defRPr sz="1266"/>
            </a:lvl3pPr>
            <a:lvl4pPr marL="2571594" lvl="3" indent="-321450" algn="l">
              <a:lnSpc>
                <a:spcPct val="90000"/>
              </a:lnSpc>
              <a:spcBef>
                <a:spcPts val="563"/>
              </a:spcBef>
              <a:spcAft>
                <a:spcPts val="0"/>
              </a:spcAft>
              <a:buClr>
                <a:schemeClr val="dk1"/>
              </a:buClr>
              <a:buSzPts val="800"/>
              <a:buNone/>
              <a:defRPr sz="1124"/>
            </a:lvl4pPr>
            <a:lvl5pPr marL="3214494" lvl="4" indent="-321450" algn="l">
              <a:lnSpc>
                <a:spcPct val="90000"/>
              </a:lnSpc>
              <a:spcBef>
                <a:spcPts val="563"/>
              </a:spcBef>
              <a:spcAft>
                <a:spcPts val="0"/>
              </a:spcAft>
              <a:buClr>
                <a:schemeClr val="dk1"/>
              </a:buClr>
              <a:buSzPts val="800"/>
              <a:buNone/>
              <a:defRPr sz="1124"/>
            </a:lvl5pPr>
            <a:lvl6pPr marL="3857391" lvl="5" indent="-321450" algn="l">
              <a:lnSpc>
                <a:spcPct val="90000"/>
              </a:lnSpc>
              <a:spcBef>
                <a:spcPts val="563"/>
              </a:spcBef>
              <a:spcAft>
                <a:spcPts val="0"/>
              </a:spcAft>
              <a:buClr>
                <a:schemeClr val="dk1"/>
              </a:buClr>
              <a:buSzPts val="800"/>
              <a:buNone/>
              <a:defRPr sz="1124"/>
            </a:lvl6pPr>
            <a:lvl7pPr marL="4500290" lvl="6" indent="-321450" algn="l">
              <a:lnSpc>
                <a:spcPct val="90000"/>
              </a:lnSpc>
              <a:spcBef>
                <a:spcPts val="563"/>
              </a:spcBef>
              <a:spcAft>
                <a:spcPts val="0"/>
              </a:spcAft>
              <a:buClr>
                <a:schemeClr val="dk1"/>
              </a:buClr>
              <a:buSzPts val="800"/>
              <a:buNone/>
              <a:defRPr sz="1124"/>
            </a:lvl7pPr>
            <a:lvl8pPr marL="5143190" lvl="7" indent="-321450" algn="l">
              <a:lnSpc>
                <a:spcPct val="90000"/>
              </a:lnSpc>
              <a:spcBef>
                <a:spcPts val="563"/>
              </a:spcBef>
              <a:spcAft>
                <a:spcPts val="0"/>
              </a:spcAft>
              <a:buClr>
                <a:schemeClr val="dk1"/>
              </a:buClr>
              <a:buSzPts val="800"/>
              <a:buNone/>
              <a:defRPr sz="1124"/>
            </a:lvl8pPr>
            <a:lvl9pPr marL="5786088" lvl="8" indent="-321450" algn="l">
              <a:lnSpc>
                <a:spcPct val="90000"/>
              </a:lnSpc>
              <a:spcBef>
                <a:spcPts val="563"/>
              </a:spcBef>
              <a:spcAft>
                <a:spcPts val="0"/>
              </a:spcAft>
              <a:buClr>
                <a:schemeClr val="dk1"/>
              </a:buClr>
              <a:buSzPts val="800"/>
              <a:buNone/>
              <a:defRPr sz="1124"/>
            </a:lvl9pPr>
          </a:lstStyle>
          <a:p>
            <a:endParaRPr/>
          </a:p>
        </p:txBody>
      </p:sp>
      <p:sp>
        <p:nvSpPr>
          <p:cNvPr id="879" name="Google Shape;879;p64"/>
          <p:cNvSpPr txBox="1">
            <a:spLocks noGrp="1"/>
          </p:cNvSpPr>
          <p:nvPr>
            <p:ph type="dt" idx="10"/>
          </p:nvPr>
        </p:nvSpPr>
        <p:spPr>
          <a:xfrm>
            <a:off x="1257300" y="9534527"/>
            <a:ext cx="4114800" cy="547688"/>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0" name="Google Shape;880;p64"/>
          <p:cNvSpPr txBox="1">
            <a:spLocks noGrp="1"/>
          </p:cNvSpPr>
          <p:nvPr>
            <p:ph type="ftr" idx="11"/>
          </p:nvPr>
        </p:nvSpPr>
        <p:spPr>
          <a:xfrm>
            <a:off x="6057900" y="9534527"/>
            <a:ext cx="6172200" cy="5476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1" name="Google Shape;881;p64"/>
          <p:cNvSpPr txBox="1">
            <a:spLocks noGrp="1"/>
          </p:cNvSpPr>
          <p:nvPr>
            <p:ph type="sldNum" idx="12"/>
          </p:nvPr>
        </p:nvSpPr>
        <p:spPr>
          <a:xfrm>
            <a:off x="12915900" y="9534527"/>
            <a:ext cx="4114800" cy="54768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6607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82"/>
        <p:cNvGrpSpPr/>
        <p:nvPr/>
      </p:nvGrpSpPr>
      <p:grpSpPr>
        <a:xfrm>
          <a:off x="0" y="0"/>
          <a:ext cx="0" cy="0"/>
          <a:chOff x="0" y="0"/>
          <a:chExt cx="0" cy="0"/>
        </a:xfrm>
      </p:grpSpPr>
      <p:sp>
        <p:nvSpPr>
          <p:cNvPr id="883" name="Google Shape;883;p65"/>
          <p:cNvSpPr txBox="1">
            <a:spLocks noGrp="1"/>
          </p:cNvSpPr>
          <p:nvPr>
            <p:ph type="title"/>
          </p:nvPr>
        </p:nvSpPr>
        <p:spPr>
          <a:xfrm>
            <a:off x="1257300" y="547688"/>
            <a:ext cx="15773400" cy="198834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4" name="Google Shape;884;p65"/>
          <p:cNvSpPr txBox="1">
            <a:spLocks noGrp="1"/>
          </p:cNvSpPr>
          <p:nvPr>
            <p:ph type="body" idx="1"/>
          </p:nvPr>
        </p:nvSpPr>
        <p:spPr>
          <a:xfrm rot="5400000">
            <a:off x="5880497" y="-1884758"/>
            <a:ext cx="6527009" cy="15773400"/>
          </a:xfrm>
          <a:prstGeom prst="rect">
            <a:avLst/>
          </a:prstGeom>
          <a:noFill/>
          <a:ln>
            <a:noFill/>
          </a:ln>
        </p:spPr>
        <p:txBody>
          <a:bodyPr spcFirstLastPara="1" wrap="square" lIns="68575" tIns="34275" rIns="68575" bIns="34275" anchor="t" anchorCtr="0">
            <a:normAutofit/>
          </a:bodyPr>
          <a:lstStyle>
            <a:lvl1pPr marL="642899" lvl="0" indent="-446457" algn="l">
              <a:lnSpc>
                <a:spcPct val="90000"/>
              </a:lnSpc>
              <a:spcBef>
                <a:spcPts val="1124"/>
              </a:spcBef>
              <a:spcAft>
                <a:spcPts val="0"/>
              </a:spcAft>
              <a:buClr>
                <a:schemeClr val="dk1"/>
              </a:buClr>
              <a:buSzPts val="1400"/>
              <a:buChar char="•"/>
              <a:defRPr/>
            </a:lvl1pPr>
            <a:lvl2pPr marL="1285799" lvl="1" indent="-446457" algn="l">
              <a:lnSpc>
                <a:spcPct val="90000"/>
              </a:lnSpc>
              <a:spcBef>
                <a:spcPts val="563"/>
              </a:spcBef>
              <a:spcAft>
                <a:spcPts val="0"/>
              </a:spcAft>
              <a:buClr>
                <a:schemeClr val="dk1"/>
              </a:buClr>
              <a:buSzPts val="1400"/>
              <a:buChar char="•"/>
              <a:defRPr/>
            </a:lvl2pPr>
            <a:lvl3pPr marL="1928696" lvl="2" indent="-446457" algn="l">
              <a:lnSpc>
                <a:spcPct val="90000"/>
              </a:lnSpc>
              <a:spcBef>
                <a:spcPts val="563"/>
              </a:spcBef>
              <a:spcAft>
                <a:spcPts val="0"/>
              </a:spcAft>
              <a:buClr>
                <a:schemeClr val="dk1"/>
              </a:buClr>
              <a:buSzPts val="1400"/>
              <a:buChar char="•"/>
              <a:defRPr/>
            </a:lvl3pPr>
            <a:lvl4pPr marL="2571594" lvl="3" indent="-446457" algn="l">
              <a:lnSpc>
                <a:spcPct val="90000"/>
              </a:lnSpc>
              <a:spcBef>
                <a:spcPts val="563"/>
              </a:spcBef>
              <a:spcAft>
                <a:spcPts val="0"/>
              </a:spcAft>
              <a:buClr>
                <a:schemeClr val="dk1"/>
              </a:buClr>
              <a:buSzPts val="1400"/>
              <a:buChar char="•"/>
              <a:defRPr/>
            </a:lvl4pPr>
            <a:lvl5pPr marL="3214494" lvl="4" indent="-446457" algn="l">
              <a:lnSpc>
                <a:spcPct val="90000"/>
              </a:lnSpc>
              <a:spcBef>
                <a:spcPts val="563"/>
              </a:spcBef>
              <a:spcAft>
                <a:spcPts val="0"/>
              </a:spcAft>
              <a:buClr>
                <a:schemeClr val="dk1"/>
              </a:buClr>
              <a:buSzPts val="1400"/>
              <a:buChar char="•"/>
              <a:defRPr/>
            </a:lvl5pPr>
            <a:lvl6pPr marL="3857391" lvl="5" indent="-446457" algn="l">
              <a:lnSpc>
                <a:spcPct val="90000"/>
              </a:lnSpc>
              <a:spcBef>
                <a:spcPts val="563"/>
              </a:spcBef>
              <a:spcAft>
                <a:spcPts val="0"/>
              </a:spcAft>
              <a:buClr>
                <a:schemeClr val="dk1"/>
              </a:buClr>
              <a:buSzPts val="1400"/>
              <a:buChar char="•"/>
              <a:defRPr/>
            </a:lvl6pPr>
            <a:lvl7pPr marL="4500290" lvl="6" indent="-446457" algn="l">
              <a:lnSpc>
                <a:spcPct val="90000"/>
              </a:lnSpc>
              <a:spcBef>
                <a:spcPts val="563"/>
              </a:spcBef>
              <a:spcAft>
                <a:spcPts val="0"/>
              </a:spcAft>
              <a:buClr>
                <a:schemeClr val="dk1"/>
              </a:buClr>
              <a:buSzPts val="1400"/>
              <a:buChar char="•"/>
              <a:defRPr/>
            </a:lvl7pPr>
            <a:lvl8pPr marL="5143190" lvl="7" indent="-446457" algn="l">
              <a:lnSpc>
                <a:spcPct val="90000"/>
              </a:lnSpc>
              <a:spcBef>
                <a:spcPts val="563"/>
              </a:spcBef>
              <a:spcAft>
                <a:spcPts val="0"/>
              </a:spcAft>
              <a:buClr>
                <a:schemeClr val="dk1"/>
              </a:buClr>
              <a:buSzPts val="1400"/>
              <a:buChar char="•"/>
              <a:defRPr/>
            </a:lvl8pPr>
            <a:lvl9pPr marL="5786088" lvl="8" indent="-446457" algn="l">
              <a:lnSpc>
                <a:spcPct val="90000"/>
              </a:lnSpc>
              <a:spcBef>
                <a:spcPts val="563"/>
              </a:spcBef>
              <a:spcAft>
                <a:spcPts val="0"/>
              </a:spcAft>
              <a:buClr>
                <a:schemeClr val="dk1"/>
              </a:buClr>
              <a:buSzPts val="1400"/>
              <a:buChar char="•"/>
              <a:defRPr/>
            </a:lvl9pPr>
          </a:lstStyle>
          <a:p>
            <a:endParaRPr/>
          </a:p>
        </p:txBody>
      </p:sp>
      <p:sp>
        <p:nvSpPr>
          <p:cNvPr id="885" name="Google Shape;885;p65"/>
          <p:cNvSpPr txBox="1">
            <a:spLocks noGrp="1"/>
          </p:cNvSpPr>
          <p:nvPr>
            <p:ph type="dt" idx="10"/>
          </p:nvPr>
        </p:nvSpPr>
        <p:spPr>
          <a:xfrm>
            <a:off x="1257300" y="9534527"/>
            <a:ext cx="4114800" cy="547688"/>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6" name="Google Shape;886;p65"/>
          <p:cNvSpPr txBox="1">
            <a:spLocks noGrp="1"/>
          </p:cNvSpPr>
          <p:nvPr>
            <p:ph type="ftr" idx="11"/>
          </p:nvPr>
        </p:nvSpPr>
        <p:spPr>
          <a:xfrm>
            <a:off x="6057900" y="9534527"/>
            <a:ext cx="6172200" cy="5476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7" name="Google Shape;887;p65"/>
          <p:cNvSpPr txBox="1">
            <a:spLocks noGrp="1"/>
          </p:cNvSpPr>
          <p:nvPr>
            <p:ph type="sldNum" idx="12"/>
          </p:nvPr>
        </p:nvSpPr>
        <p:spPr>
          <a:xfrm>
            <a:off x="12915900" y="9534527"/>
            <a:ext cx="4114800" cy="54768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138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88"/>
        <p:cNvGrpSpPr/>
        <p:nvPr/>
      </p:nvGrpSpPr>
      <p:grpSpPr>
        <a:xfrm>
          <a:off x="0" y="0"/>
          <a:ext cx="0" cy="0"/>
          <a:chOff x="0" y="0"/>
          <a:chExt cx="0" cy="0"/>
        </a:xfrm>
      </p:grpSpPr>
      <p:sp>
        <p:nvSpPr>
          <p:cNvPr id="889" name="Google Shape;889;p66"/>
          <p:cNvSpPr txBox="1">
            <a:spLocks noGrp="1"/>
          </p:cNvSpPr>
          <p:nvPr>
            <p:ph type="title"/>
          </p:nvPr>
        </p:nvSpPr>
        <p:spPr>
          <a:xfrm rot="5400000">
            <a:off x="10700152" y="2934893"/>
            <a:ext cx="8717759" cy="39433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0" name="Google Shape;890;p66"/>
          <p:cNvSpPr txBox="1">
            <a:spLocks noGrp="1"/>
          </p:cNvSpPr>
          <p:nvPr>
            <p:ph type="body" idx="1"/>
          </p:nvPr>
        </p:nvSpPr>
        <p:spPr>
          <a:xfrm rot="5400000">
            <a:off x="2699152" y="-894158"/>
            <a:ext cx="8717759" cy="11601450"/>
          </a:xfrm>
          <a:prstGeom prst="rect">
            <a:avLst/>
          </a:prstGeom>
          <a:noFill/>
          <a:ln>
            <a:noFill/>
          </a:ln>
        </p:spPr>
        <p:txBody>
          <a:bodyPr spcFirstLastPara="1" wrap="square" lIns="68575" tIns="34275" rIns="68575" bIns="34275" anchor="t" anchorCtr="0">
            <a:normAutofit/>
          </a:bodyPr>
          <a:lstStyle>
            <a:lvl1pPr marL="642899" lvl="0" indent="-446457" algn="l">
              <a:lnSpc>
                <a:spcPct val="90000"/>
              </a:lnSpc>
              <a:spcBef>
                <a:spcPts val="1124"/>
              </a:spcBef>
              <a:spcAft>
                <a:spcPts val="0"/>
              </a:spcAft>
              <a:buClr>
                <a:schemeClr val="dk1"/>
              </a:buClr>
              <a:buSzPts val="1400"/>
              <a:buChar char="•"/>
              <a:defRPr/>
            </a:lvl1pPr>
            <a:lvl2pPr marL="1285799" lvl="1" indent="-446457" algn="l">
              <a:lnSpc>
                <a:spcPct val="90000"/>
              </a:lnSpc>
              <a:spcBef>
                <a:spcPts val="563"/>
              </a:spcBef>
              <a:spcAft>
                <a:spcPts val="0"/>
              </a:spcAft>
              <a:buClr>
                <a:schemeClr val="dk1"/>
              </a:buClr>
              <a:buSzPts val="1400"/>
              <a:buChar char="•"/>
              <a:defRPr/>
            </a:lvl2pPr>
            <a:lvl3pPr marL="1928696" lvl="2" indent="-446457" algn="l">
              <a:lnSpc>
                <a:spcPct val="90000"/>
              </a:lnSpc>
              <a:spcBef>
                <a:spcPts val="563"/>
              </a:spcBef>
              <a:spcAft>
                <a:spcPts val="0"/>
              </a:spcAft>
              <a:buClr>
                <a:schemeClr val="dk1"/>
              </a:buClr>
              <a:buSzPts val="1400"/>
              <a:buChar char="•"/>
              <a:defRPr/>
            </a:lvl3pPr>
            <a:lvl4pPr marL="2571594" lvl="3" indent="-446457" algn="l">
              <a:lnSpc>
                <a:spcPct val="90000"/>
              </a:lnSpc>
              <a:spcBef>
                <a:spcPts val="563"/>
              </a:spcBef>
              <a:spcAft>
                <a:spcPts val="0"/>
              </a:spcAft>
              <a:buClr>
                <a:schemeClr val="dk1"/>
              </a:buClr>
              <a:buSzPts val="1400"/>
              <a:buChar char="•"/>
              <a:defRPr/>
            </a:lvl4pPr>
            <a:lvl5pPr marL="3214494" lvl="4" indent="-446457" algn="l">
              <a:lnSpc>
                <a:spcPct val="90000"/>
              </a:lnSpc>
              <a:spcBef>
                <a:spcPts val="563"/>
              </a:spcBef>
              <a:spcAft>
                <a:spcPts val="0"/>
              </a:spcAft>
              <a:buClr>
                <a:schemeClr val="dk1"/>
              </a:buClr>
              <a:buSzPts val="1400"/>
              <a:buChar char="•"/>
              <a:defRPr/>
            </a:lvl5pPr>
            <a:lvl6pPr marL="3857391" lvl="5" indent="-446457" algn="l">
              <a:lnSpc>
                <a:spcPct val="90000"/>
              </a:lnSpc>
              <a:spcBef>
                <a:spcPts val="563"/>
              </a:spcBef>
              <a:spcAft>
                <a:spcPts val="0"/>
              </a:spcAft>
              <a:buClr>
                <a:schemeClr val="dk1"/>
              </a:buClr>
              <a:buSzPts val="1400"/>
              <a:buChar char="•"/>
              <a:defRPr/>
            </a:lvl6pPr>
            <a:lvl7pPr marL="4500290" lvl="6" indent="-446457" algn="l">
              <a:lnSpc>
                <a:spcPct val="90000"/>
              </a:lnSpc>
              <a:spcBef>
                <a:spcPts val="563"/>
              </a:spcBef>
              <a:spcAft>
                <a:spcPts val="0"/>
              </a:spcAft>
              <a:buClr>
                <a:schemeClr val="dk1"/>
              </a:buClr>
              <a:buSzPts val="1400"/>
              <a:buChar char="•"/>
              <a:defRPr/>
            </a:lvl7pPr>
            <a:lvl8pPr marL="5143190" lvl="7" indent="-446457" algn="l">
              <a:lnSpc>
                <a:spcPct val="90000"/>
              </a:lnSpc>
              <a:spcBef>
                <a:spcPts val="563"/>
              </a:spcBef>
              <a:spcAft>
                <a:spcPts val="0"/>
              </a:spcAft>
              <a:buClr>
                <a:schemeClr val="dk1"/>
              </a:buClr>
              <a:buSzPts val="1400"/>
              <a:buChar char="•"/>
              <a:defRPr/>
            </a:lvl8pPr>
            <a:lvl9pPr marL="5786088" lvl="8" indent="-446457" algn="l">
              <a:lnSpc>
                <a:spcPct val="90000"/>
              </a:lnSpc>
              <a:spcBef>
                <a:spcPts val="563"/>
              </a:spcBef>
              <a:spcAft>
                <a:spcPts val="0"/>
              </a:spcAft>
              <a:buClr>
                <a:schemeClr val="dk1"/>
              </a:buClr>
              <a:buSzPts val="1400"/>
              <a:buChar char="•"/>
              <a:defRPr/>
            </a:lvl9pPr>
          </a:lstStyle>
          <a:p>
            <a:endParaRPr/>
          </a:p>
        </p:txBody>
      </p:sp>
      <p:sp>
        <p:nvSpPr>
          <p:cNvPr id="891" name="Google Shape;891;p66"/>
          <p:cNvSpPr txBox="1">
            <a:spLocks noGrp="1"/>
          </p:cNvSpPr>
          <p:nvPr>
            <p:ph type="dt" idx="10"/>
          </p:nvPr>
        </p:nvSpPr>
        <p:spPr>
          <a:xfrm>
            <a:off x="1257300" y="9534527"/>
            <a:ext cx="4114800" cy="547688"/>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2" name="Google Shape;892;p66"/>
          <p:cNvSpPr txBox="1">
            <a:spLocks noGrp="1"/>
          </p:cNvSpPr>
          <p:nvPr>
            <p:ph type="ftr" idx="11"/>
          </p:nvPr>
        </p:nvSpPr>
        <p:spPr>
          <a:xfrm>
            <a:off x="6057900" y="9534527"/>
            <a:ext cx="6172200" cy="5476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3" name="Google Shape;893;p66"/>
          <p:cNvSpPr txBox="1">
            <a:spLocks noGrp="1"/>
          </p:cNvSpPr>
          <p:nvPr>
            <p:ph type="sldNum" idx="12"/>
          </p:nvPr>
        </p:nvSpPr>
        <p:spPr>
          <a:xfrm>
            <a:off x="12915900" y="9534527"/>
            <a:ext cx="4114800" cy="54768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1266"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1213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4C144-F926-430F-BAD9-A5E380A48114}" type="datetimeFigureOut">
              <a:rPr lang="en-US" smtClean="0">
                <a:solidFill>
                  <a:prstClr val="black">
                    <a:tint val="75000"/>
                  </a:prstClr>
                </a:solidFill>
              </a:rPr>
              <a:pPr/>
              <a:t>8/20/2025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D6C003F-E2CE-4E45-B333-4F983C8FB8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6565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D1E5-51C1-467F-FC33-CC449A6A7C2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2FC56F-1B6E-64F9-A067-24A7097723A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20EC844-C94C-1C4A-8B9C-601C69D7BA93}"/>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5" name="Footer Placeholder 4">
            <a:extLst>
              <a:ext uri="{FF2B5EF4-FFF2-40B4-BE49-F238E27FC236}">
                <a16:creationId xmlns:a16="http://schemas.microsoft.com/office/drawing/2014/main" id="{0BBA6F0A-F76C-886A-793B-BF9B57DAD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60518-88CD-0225-1FA3-AB4DA4B7FABA}"/>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559451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AA3A2-A90A-8081-8FED-B07BB332C9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3BC365-46EA-D609-CE6B-36D68C29FD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8472-3093-1C9B-6024-286616946CD5}"/>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5" name="Footer Placeholder 4">
            <a:extLst>
              <a:ext uri="{FF2B5EF4-FFF2-40B4-BE49-F238E27FC236}">
                <a16:creationId xmlns:a16="http://schemas.microsoft.com/office/drawing/2014/main" id="{7CAE69DE-B734-7604-635D-6265E7CC3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1D34C-ECBA-2A78-8655-8DC4041A994A}"/>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3453052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0BAA-D957-94F2-18E2-CD317C344D2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6420CD6-021D-F122-FB6F-0A7F38689A0A}"/>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45779-B9F6-8034-C8FD-316B17C34D93}"/>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5" name="Footer Placeholder 4">
            <a:extLst>
              <a:ext uri="{FF2B5EF4-FFF2-40B4-BE49-F238E27FC236}">
                <a16:creationId xmlns:a16="http://schemas.microsoft.com/office/drawing/2014/main" id="{18EB9437-C17E-9B91-8C6A-C41EC0393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240C0-1521-055F-6EB3-CB84E873C61E}"/>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3167278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C456-50B4-7CEE-FC5D-E7E85751C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876CB-C4F3-A158-C963-00A853EE7FA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B6BE1-21D3-466E-CB38-7EA847CEB83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E6C2FF-CD1C-DD43-5435-7AC8951AB114}"/>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6" name="Footer Placeholder 5">
            <a:extLst>
              <a:ext uri="{FF2B5EF4-FFF2-40B4-BE49-F238E27FC236}">
                <a16:creationId xmlns:a16="http://schemas.microsoft.com/office/drawing/2014/main" id="{AAEC95DC-E2F9-0E7C-0FC3-F6E463C4BA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D294B-B830-9CA0-9685-5EE4A544339B}"/>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1615231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58BD-6817-0990-2EC8-CE8FB6AF567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4B4273-92F8-F236-B72C-FDE1461963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AC167-B4E0-81DB-07FC-54377C5E51C7}"/>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277F0-167C-693B-C858-8FA942DD5B1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7E3E5D2-71F0-93A2-A78F-03997FEB58B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5A0EDF-A509-6978-CA31-8E40896249FC}"/>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8" name="Footer Placeholder 7">
            <a:extLst>
              <a:ext uri="{FF2B5EF4-FFF2-40B4-BE49-F238E27FC236}">
                <a16:creationId xmlns:a16="http://schemas.microsoft.com/office/drawing/2014/main" id="{AFC1966D-B016-201D-C130-488A4C4523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AD8444-3A47-74B1-17C2-362E768BD0A1}"/>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1897590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1F9F-3381-B6AB-C795-C02B1CCFA0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3F9981-9FF9-25BE-A921-983B216090DD}"/>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4" name="Footer Placeholder 3">
            <a:extLst>
              <a:ext uri="{FF2B5EF4-FFF2-40B4-BE49-F238E27FC236}">
                <a16:creationId xmlns:a16="http://schemas.microsoft.com/office/drawing/2014/main" id="{B37E8A62-BBAE-BA1B-709A-8710DCEEDF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C17D8-2442-8CC8-4828-617B5E2A38C2}"/>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249431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70937-D5EB-D201-ADF7-A137F147B5BF}"/>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3" name="Footer Placeholder 2">
            <a:extLst>
              <a:ext uri="{FF2B5EF4-FFF2-40B4-BE49-F238E27FC236}">
                <a16:creationId xmlns:a16="http://schemas.microsoft.com/office/drawing/2014/main" id="{CB2F770F-F2C4-FD7A-207E-A06C045960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59DC5B-91AE-AAF4-398D-D4FC2F60A7F6}"/>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1436105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CA8B-ACB9-FD0F-D4E0-4A2EF269929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8CA8EA7-92CC-5065-5600-0745C401683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D955E7-5045-14CB-BD53-560A2D17F33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446C09C-F05F-138F-DAD0-F10E732565C2}"/>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6" name="Footer Placeholder 5">
            <a:extLst>
              <a:ext uri="{FF2B5EF4-FFF2-40B4-BE49-F238E27FC236}">
                <a16:creationId xmlns:a16="http://schemas.microsoft.com/office/drawing/2014/main" id="{FA5F5B89-085D-0EE3-9E3A-710D4D4C8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51CAD4-E1A3-5E4A-7C1B-F7553B540561}"/>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1693399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A342-360C-E7A9-238C-87F72FFE450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094BC74-3631-E451-8028-E25E5C49699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2A8C35A-F818-59CB-FB9F-20F8B99947E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855BE01-C701-2F32-092E-D87BC0DB97AD}"/>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6" name="Footer Placeholder 5">
            <a:extLst>
              <a:ext uri="{FF2B5EF4-FFF2-40B4-BE49-F238E27FC236}">
                <a16:creationId xmlns:a16="http://schemas.microsoft.com/office/drawing/2014/main" id="{C2CAD074-93CE-E75A-7345-6E2E702AB7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C7445-2357-1F89-1C5F-E7F89202184D}"/>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324103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C4B5-3C13-95FC-17EC-996A3BCBBC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3C8D1E-2376-6251-8A3B-C5AFA9EE91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0AA5F-16DF-B244-84DC-E18FFF933BC6}"/>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5" name="Footer Placeholder 4">
            <a:extLst>
              <a:ext uri="{FF2B5EF4-FFF2-40B4-BE49-F238E27FC236}">
                <a16:creationId xmlns:a16="http://schemas.microsoft.com/office/drawing/2014/main" id="{79D09E19-FE82-FECD-B5F9-86E8345F5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6E0DF-F88F-4B00-1414-38C326E5F2A7}"/>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10731929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F31658-B975-8FD4-DCE7-A26F0C055EC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2CBD6E-7130-9F95-A10C-3620F27EF93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46EAC-8AA0-B09F-6FB7-B7A595A49AE7}"/>
              </a:ext>
            </a:extLst>
          </p:cNvPr>
          <p:cNvSpPr>
            <a:spLocks noGrp="1"/>
          </p:cNvSpPr>
          <p:nvPr>
            <p:ph type="dt" sz="half" idx="10"/>
          </p:nvPr>
        </p:nvSpPr>
        <p:spPr/>
        <p:txBody>
          <a:bodyPr/>
          <a:lstStyle/>
          <a:p>
            <a:fld id="{EDAEE871-1E4E-4633-9B79-FE0746CCF396}" type="datetimeFigureOut">
              <a:rPr lang="en-US" smtClean="0"/>
              <a:t>8/20/2025</a:t>
            </a:fld>
            <a:endParaRPr lang="en-US"/>
          </a:p>
        </p:txBody>
      </p:sp>
      <p:sp>
        <p:nvSpPr>
          <p:cNvPr id="5" name="Footer Placeholder 4">
            <a:extLst>
              <a:ext uri="{FF2B5EF4-FFF2-40B4-BE49-F238E27FC236}">
                <a16:creationId xmlns:a16="http://schemas.microsoft.com/office/drawing/2014/main" id="{1097C335-47CC-A78A-2390-F5C01847A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F7CCB-2A2D-7CFD-632D-1737E802C190}"/>
              </a:ext>
            </a:extLst>
          </p:cNvPr>
          <p:cNvSpPr>
            <a:spLocks noGrp="1"/>
          </p:cNvSpPr>
          <p:nvPr>
            <p:ph type="sldNum" sz="quarter" idx="12"/>
          </p:nvPr>
        </p:nvSpPr>
        <p:spPr/>
        <p:txBody>
          <a:bodyPr/>
          <a:lstStyle/>
          <a:p>
            <a:fld id="{7BD800D8-5DB2-4AA0-8145-08AA0C139498}" type="slidenum">
              <a:rPr lang="en-US" smtClean="0"/>
              <a:t>‹#›</a:t>
            </a:fld>
            <a:endParaRPr lang="en-US"/>
          </a:p>
        </p:txBody>
      </p:sp>
    </p:spTree>
    <p:extLst>
      <p:ext uri="{BB962C8B-B14F-4D97-AF65-F5344CB8AC3E}">
        <p14:creationId xmlns:p14="http://schemas.microsoft.com/office/powerpoint/2010/main" val="210005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531"/>
            <a:fld id="{AAE4C144-F926-430F-BAD9-A5E380A48114}" type="datetimeFigureOut">
              <a:rPr lang="en-US" smtClean="0">
                <a:solidFill>
                  <a:prstClr val="black">
                    <a:tint val="75000"/>
                  </a:prstClr>
                </a:solidFill>
              </a:rPr>
              <a:pPr defTabSz="1371531"/>
              <a:t>8/20/2025</a:t>
            </a:fld>
            <a:endParaRPr lang="en-US" dirty="0">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531"/>
            <a:endParaRPr lang="en-US" dirty="0">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531"/>
            <a:fld id="{DD6C003F-E2CE-4E45-B333-4F983C8FB855}" type="slidenum">
              <a:rPr lang="en-US" smtClean="0">
                <a:solidFill>
                  <a:prstClr val="black">
                    <a:tint val="75000"/>
                  </a:prstClr>
                </a:solidFill>
              </a:rPr>
              <a:pPr defTabSz="1371531"/>
              <a:t>‹#›</a:t>
            </a:fld>
            <a:endParaRPr lang="en-US" dirty="0">
              <a:solidFill>
                <a:prstClr val="black">
                  <a:tint val="75000"/>
                </a:prstClr>
              </a:solidFill>
            </a:endParaRPr>
          </a:p>
        </p:txBody>
      </p:sp>
    </p:spTree>
    <p:extLst>
      <p:ext uri="{BB962C8B-B14F-4D97-AF65-F5344CB8AC3E}">
        <p14:creationId xmlns:p14="http://schemas.microsoft.com/office/powerpoint/2010/main" val="159744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1371531" rtl="0" eaLnBrk="1" latinLnBrk="0" hangingPunct="1">
        <a:spcBef>
          <a:spcPct val="0"/>
        </a:spcBef>
        <a:buNone/>
        <a:defRPr sz="6600" kern="1200">
          <a:solidFill>
            <a:schemeClr val="tx1"/>
          </a:solidFill>
          <a:latin typeface="+mj-lt"/>
          <a:ea typeface="+mj-ea"/>
          <a:cs typeface="+mj-cs"/>
        </a:defRPr>
      </a:lvl1pPr>
    </p:titleStyle>
    <p:bodyStyle>
      <a:lvl1pPr marL="514323" indent="-514323" algn="l" defTabSz="1371531"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370" indent="-428606" algn="l" defTabSz="1371531"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413" indent="-342884" algn="l" defTabSz="1371531"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180"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5947"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711"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478"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244"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009"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531" rtl="0" eaLnBrk="1" latinLnBrk="0" hangingPunct="1">
        <a:defRPr sz="2700" kern="1200">
          <a:solidFill>
            <a:schemeClr val="tx1"/>
          </a:solidFill>
          <a:latin typeface="+mn-lt"/>
          <a:ea typeface="+mn-ea"/>
          <a:cs typeface="+mn-cs"/>
        </a:defRPr>
      </a:lvl1pPr>
      <a:lvl2pPr marL="685767" algn="l" defTabSz="1371531" rtl="0" eaLnBrk="1" latinLnBrk="0" hangingPunct="1">
        <a:defRPr sz="2700" kern="1200">
          <a:solidFill>
            <a:schemeClr val="tx1"/>
          </a:solidFill>
          <a:latin typeface="+mn-lt"/>
          <a:ea typeface="+mn-ea"/>
          <a:cs typeface="+mn-cs"/>
        </a:defRPr>
      </a:lvl2pPr>
      <a:lvl3pPr marL="1371531" algn="l" defTabSz="1371531" rtl="0" eaLnBrk="1" latinLnBrk="0" hangingPunct="1">
        <a:defRPr sz="2700" kern="1200">
          <a:solidFill>
            <a:schemeClr val="tx1"/>
          </a:solidFill>
          <a:latin typeface="+mn-lt"/>
          <a:ea typeface="+mn-ea"/>
          <a:cs typeface="+mn-cs"/>
        </a:defRPr>
      </a:lvl3pPr>
      <a:lvl4pPr marL="2057298" algn="l" defTabSz="1371531" rtl="0" eaLnBrk="1" latinLnBrk="0" hangingPunct="1">
        <a:defRPr sz="2700" kern="1200">
          <a:solidFill>
            <a:schemeClr val="tx1"/>
          </a:solidFill>
          <a:latin typeface="+mn-lt"/>
          <a:ea typeface="+mn-ea"/>
          <a:cs typeface="+mn-cs"/>
        </a:defRPr>
      </a:lvl4pPr>
      <a:lvl5pPr marL="2743064" algn="l" defTabSz="1371531" rtl="0" eaLnBrk="1" latinLnBrk="0" hangingPunct="1">
        <a:defRPr sz="2700" kern="1200">
          <a:solidFill>
            <a:schemeClr val="tx1"/>
          </a:solidFill>
          <a:latin typeface="+mn-lt"/>
          <a:ea typeface="+mn-ea"/>
          <a:cs typeface="+mn-cs"/>
        </a:defRPr>
      </a:lvl5pPr>
      <a:lvl6pPr marL="3428829" algn="l" defTabSz="1371531" rtl="0" eaLnBrk="1" latinLnBrk="0" hangingPunct="1">
        <a:defRPr sz="2700" kern="1200">
          <a:solidFill>
            <a:schemeClr val="tx1"/>
          </a:solidFill>
          <a:latin typeface="+mn-lt"/>
          <a:ea typeface="+mn-ea"/>
          <a:cs typeface="+mn-cs"/>
        </a:defRPr>
      </a:lvl6pPr>
      <a:lvl7pPr marL="4114593" algn="l" defTabSz="1371531" rtl="0" eaLnBrk="1" latinLnBrk="0" hangingPunct="1">
        <a:defRPr sz="2700" kern="1200">
          <a:solidFill>
            <a:schemeClr val="tx1"/>
          </a:solidFill>
          <a:latin typeface="+mn-lt"/>
          <a:ea typeface="+mn-ea"/>
          <a:cs typeface="+mn-cs"/>
        </a:defRPr>
      </a:lvl7pPr>
      <a:lvl8pPr marL="4800360" algn="l" defTabSz="1371531" rtl="0" eaLnBrk="1" latinLnBrk="0" hangingPunct="1">
        <a:defRPr sz="2700" kern="1200">
          <a:solidFill>
            <a:schemeClr val="tx1"/>
          </a:solidFill>
          <a:latin typeface="+mn-lt"/>
          <a:ea typeface="+mn-ea"/>
          <a:cs typeface="+mn-cs"/>
        </a:defRPr>
      </a:lvl8pPr>
      <a:lvl9pPr marL="5486127" algn="l" defTabSz="1371531"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9"/>
        <p:cNvGrpSpPr/>
        <p:nvPr/>
      </p:nvGrpSpPr>
      <p:grpSpPr>
        <a:xfrm>
          <a:off x="0" y="0"/>
          <a:ext cx="0" cy="0"/>
          <a:chOff x="0" y="0"/>
          <a:chExt cx="0" cy="0"/>
        </a:xfrm>
      </p:grpSpPr>
      <p:sp>
        <p:nvSpPr>
          <p:cNvPr id="820" name="Google Shape;820;p20"/>
          <p:cNvSpPr txBox="1">
            <a:spLocks noGrp="1"/>
          </p:cNvSpPr>
          <p:nvPr>
            <p:ph type="title"/>
          </p:nvPr>
        </p:nvSpPr>
        <p:spPr>
          <a:xfrm>
            <a:off x="1257300" y="547688"/>
            <a:ext cx="15773400" cy="1988345"/>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1" name="Google Shape;821;p20"/>
          <p:cNvSpPr txBox="1">
            <a:spLocks noGrp="1"/>
          </p:cNvSpPr>
          <p:nvPr>
            <p:ph type="body" idx="1"/>
          </p:nvPr>
        </p:nvSpPr>
        <p:spPr>
          <a:xfrm>
            <a:off x="1257300" y="2738438"/>
            <a:ext cx="15773400" cy="652700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22" name="Google Shape;822;p20"/>
          <p:cNvSpPr txBox="1">
            <a:spLocks noGrp="1"/>
          </p:cNvSpPr>
          <p:nvPr>
            <p:ph type="dt" idx="10"/>
          </p:nvPr>
        </p:nvSpPr>
        <p:spPr>
          <a:xfrm>
            <a:off x="1257300" y="9534527"/>
            <a:ext cx="4114800" cy="547688"/>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66"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9pPr>
          </a:lstStyle>
          <a:p>
            <a:endParaRPr/>
          </a:p>
        </p:txBody>
      </p:sp>
      <p:sp>
        <p:nvSpPr>
          <p:cNvPr id="823" name="Google Shape;823;p20"/>
          <p:cNvSpPr txBox="1">
            <a:spLocks noGrp="1"/>
          </p:cNvSpPr>
          <p:nvPr>
            <p:ph type="ftr" idx="11"/>
          </p:nvPr>
        </p:nvSpPr>
        <p:spPr>
          <a:xfrm>
            <a:off x="6057900" y="9534527"/>
            <a:ext cx="6172200" cy="547688"/>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66"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968" b="0" i="0" u="none" strike="noStrike" cap="none">
                <a:solidFill>
                  <a:schemeClr val="dk1"/>
                </a:solidFill>
                <a:latin typeface="Calibri"/>
                <a:ea typeface="Calibri"/>
                <a:cs typeface="Calibri"/>
                <a:sym typeface="Calibri"/>
              </a:defRPr>
            </a:lvl9pPr>
          </a:lstStyle>
          <a:p>
            <a:endParaRPr/>
          </a:p>
        </p:txBody>
      </p:sp>
      <p:sp>
        <p:nvSpPr>
          <p:cNvPr id="824" name="Google Shape;824;p20"/>
          <p:cNvSpPr txBox="1">
            <a:spLocks noGrp="1"/>
          </p:cNvSpPr>
          <p:nvPr>
            <p:ph type="sldNum" idx="12"/>
          </p:nvPr>
        </p:nvSpPr>
        <p:spPr>
          <a:xfrm>
            <a:off x="12915900" y="9534527"/>
            <a:ext cx="4114800" cy="547688"/>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66"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66"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66"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66"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66"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66"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66"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66"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66"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741787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68"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A9DD6D-2351-D44E-E46D-7B6FB0B4A3D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BB755D-3E06-67D2-1492-53F73CFF2D9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D196E-5B2B-DE95-CE26-BB600997D08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EDAEE871-1E4E-4633-9B79-FE0746CCF396}" type="datetimeFigureOut">
              <a:rPr lang="en-US" smtClean="0"/>
              <a:t>8/20/2025</a:t>
            </a:fld>
            <a:endParaRPr lang="en-US"/>
          </a:p>
        </p:txBody>
      </p:sp>
      <p:sp>
        <p:nvSpPr>
          <p:cNvPr id="5" name="Footer Placeholder 4">
            <a:extLst>
              <a:ext uri="{FF2B5EF4-FFF2-40B4-BE49-F238E27FC236}">
                <a16:creationId xmlns:a16="http://schemas.microsoft.com/office/drawing/2014/main" id="{A0259DCD-0294-910A-E1F2-F12D0001599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E790734-167F-D01E-3192-72ED20222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7BD800D8-5DB2-4AA0-8145-08AA0C139498}" type="slidenum">
              <a:rPr lang="en-US" smtClean="0"/>
              <a:t>‹#›</a:t>
            </a:fld>
            <a:endParaRPr lang="en-US"/>
          </a:p>
        </p:txBody>
      </p:sp>
    </p:spTree>
    <p:extLst>
      <p:ext uri="{BB962C8B-B14F-4D97-AF65-F5344CB8AC3E}">
        <p14:creationId xmlns:p14="http://schemas.microsoft.com/office/powerpoint/2010/main" val="2209684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hyperlink" Target="https://www.linkedin.com/in/doughohuli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hyperlink" Target="http://news.harvard.edu/gazette/story/2011/09/the-battle-for-medicine%E2%80%99s-soul/"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s://www.amazon.com/Chasing-My-Cure-David-Fajgenbaum-audiobook/dp/B07V2BL7N6/ref=sr_1_1?adgrpid=1334807679623892&amp;hvadid=83425550816856&amp;hvbmt=be&amp;hvdev=c&amp;hvlocphy=90469&amp;hvnetw=o&amp;hvqmt=e&amp;hvtargid=kwd-83425821424131%3Aloc-190&amp;hydadcr=21694_10351611&amp;keywords=chasing+my+cure+david+fajgenbaum&amp;qid=1687997960&amp;sr=8-1" TargetMode="External"/><Relationship Id="rId5" Type="http://schemas.openxmlformats.org/officeDocument/2006/relationships/hyperlink" Target="https://www.youtube.com/watch?v=pAPT8kBLMvY" TargetMode="External"/><Relationship Id="rId4" Type="http://schemas.openxmlformats.org/officeDocument/2006/relationships/hyperlink" Target="http://www.ted.com/talks/atul_gawande_how_do_we_heal_medicin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openai.com/index/introducing-gpt-5/" TargetMode="External"/><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https://www.nitrd.gov/coordination-areas/ai/90-fr-9088-responses/" TargetMode="External"/><Relationship Id="rId2" Type="http://schemas.openxmlformats.org/officeDocument/2006/relationships/hyperlink" Target="https://files.nitrd.gov/90-fr-9088/HIMSS-AI-RFI-2025.pdf" TargetMode="Externa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posts/doughohulin_white-house-unveils-americas-ai-action-plan-activity-7354213641799319552-fZ8b/" TargetMode="External"/><Relationship Id="rId2" Type="http://schemas.openxmlformats.org/officeDocument/2006/relationships/hyperlink" Target="https://www.whitehouse.gov/wp-content/uploads/2025/07/Americas-AI-Action-Plan.pdf" TargetMode="Externa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hyperlink" Target="https://www.linkedin.com/posts/doughohulin_white-house-unveils-americas-ai-action-plan-activity-7354213641799319552-fZ8b/" TargetMode="Externa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rsvp.withgoogle.com/events/kansas-city-ai-ml-day-may-2023" TargetMode="External"/><Relationship Id="rId1" Type="http://schemas.openxmlformats.org/officeDocument/2006/relationships/slideLayout" Target="../slideLayouts/slideLayout33.xml"/><Relationship Id="rId4" Type="http://schemas.openxmlformats.org/officeDocument/2006/relationships/hyperlink" Target="https://www.forbes.com/sites/sisense/2021/12/01/who-are-knowledge-workers-and-how-do-we-enable-them/?sh=5a7a5136018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ahoo.com/news/ai-helping-patients-fight-insurance-100040026.html" TargetMode="External"/><Relationship Id="rId2" Type="http://schemas.openxmlformats.org/officeDocument/2006/relationships/image" Target="../media/image36.png"/><Relationship Id="rId1" Type="http://schemas.openxmlformats.org/officeDocument/2006/relationships/slideLayout" Target="../slideLayouts/slideLayout33.xml"/><Relationship Id="rId5" Type="http://schemas.openxmlformats.org/officeDocument/2006/relationships/hyperlink" Target="https://choc.org/medical-intelligence-and-innovation-institute/" TargetMode="External"/><Relationship Id="rId4" Type="http://schemas.openxmlformats.org/officeDocument/2006/relationships/hyperlink" Target="https://choc.org/wp/providers/cardiology/anthony-chang-m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hyperlink" Target="https://2030book.org/" TargetMode="Externa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hai.stanford.edu/news/what-workers-really-want-from-artificial-intelligence" TargetMode="External"/><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8" Type="http://schemas.openxmlformats.org/officeDocument/2006/relationships/hyperlink" Target="https://www.kcdigitaldrive.org/project/health-innovation-team/" TargetMode="External"/><Relationship Id="rId3" Type="http://schemas.openxmlformats.org/officeDocument/2006/relationships/image" Target="../media/image40.png"/><Relationship Id="rId7" Type="http://schemas.openxmlformats.org/officeDocument/2006/relationships/hyperlink" Target="https://www.kctechcouncil.com/" TargetMode="Externa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hyperlink" Target="https://www.kansascity.ai/top-kansas-city-ai-companies" TargetMode="External"/><Relationship Id="rId5" Type="http://schemas.openxmlformats.org/officeDocument/2006/relationships/hyperlink" Target="https://www.linkedin.com/company/kc-ai-club/posts/" TargetMode="External"/><Relationship Id="rId10" Type="http://schemas.openxmlformats.org/officeDocument/2006/relationships/image" Target="../media/image41.png"/><Relationship Id="rId4" Type="http://schemas.openxmlformats.org/officeDocument/2006/relationships/hyperlink" Target="https://www.kansascity.ai/" TargetMode="External"/><Relationship Id="rId9" Type="http://schemas.openxmlformats.org/officeDocument/2006/relationships/hyperlink" Target="https://digitalhealthkc.or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kcdigitaldrive.org/" TargetMode="External"/><Relationship Id="rId13" Type="http://schemas.openxmlformats.org/officeDocument/2006/relationships/hyperlink" Target="https://www.kauffman.org/funding/#priorities" TargetMode="External"/><Relationship Id="rId3" Type="http://schemas.openxmlformats.org/officeDocument/2006/relationships/image" Target="../media/image42.png"/><Relationship Id="rId7" Type="http://schemas.openxmlformats.org/officeDocument/2006/relationships/hyperlink" Target="https://www.kctechbridge.org/projectvision" TargetMode="External"/><Relationship Id="rId12" Type="http://schemas.openxmlformats.org/officeDocument/2006/relationships/hyperlink" Target="https://www.kauffman.org/funding/grants/collective-impact/" TargetMode="Externa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hyperlink" Target="https://www.kctechcouncil.com/" TargetMode="External"/><Relationship Id="rId11" Type="http://schemas.openxmlformats.org/officeDocument/2006/relationships/hyperlink" Target="https://www.kauffman.org/currents/six-coalitions-awarded-collective-impact-funding/" TargetMode="External"/><Relationship Id="rId5" Type="http://schemas.openxmlformats.org/officeDocument/2006/relationships/hyperlink" Target="https://www.kckcc.edu/" TargetMode="External"/><Relationship Id="rId10" Type="http://schemas.openxmlformats.org/officeDocument/2006/relationships/hyperlink" Target="https://www.blaquekc.com/" TargetMode="External"/><Relationship Id="rId4" Type="http://schemas.openxmlformats.org/officeDocument/2006/relationships/hyperlink" Target="https://www.phoenixfamily.org/" TargetMode="External"/><Relationship Id="rId9" Type="http://schemas.openxmlformats.org/officeDocument/2006/relationships/hyperlink" Target="https://workforcepartnership.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Erik_Brynjolfsson" TargetMode="External"/><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hyperlink" Target="https://github.com/ociubotaru/transcripts/blob/main/Stanford_ECON295%E2%A7%B8CS323_I_2024_I_The_Age_of_AI,_Eric_Schmidt.tx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pewresearch.org/social-trends/2025/02/25/u-s-workers-are-more-worried-than-hopeful-about-future-ai-use-in-the-workplace/" TargetMode="External"/><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hyperlink" Target="https://rockhealth.com/insights/ai-is-in-the-doctors-bag-and-primary-care-is-ready-to-use-i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rockhealth.com/insights/ai-is-in-the-doctors-bag-and-primary-care-is-ready-to-use-it/" TargetMode="External"/><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hyperlink" Target="https://rockhealth.com/insights/ai-is-in-the-doctors-bag-and-primary-care-is-ready-to-use-it/" TargetMode="External"/><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3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9.png"/><Relationship Id="rId5" Type="http://schemas.openxmlformats.org/officeDocument/2006/relationships/image" Target="../media/image8.png"/><Relationship Id="rId10" Type="http://schemas.openxmlformats.org/officeDocument/2006/relationships/image" Target="../media/image48.svg"/><Relationship Id="rId4" Type="http://schemas.openxmlformats.org/officeDocument/2006/relationships/image" Target="../media/image5.svg"/><Relationship Id="rId9" Type="http://schemas.openxmlformats.org/officeDocument/2006/relationships/image" Target="../media/image47.png"/><Relationship Id="rId14" Type="http://schemas.openxmlformats.org/officeDocument/2006/relationships/image" Target="../media/image52.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9.jp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6346745" y="4327000"/>
            <a:ext cx="14734613" cy="9397789"/>
            <a:chOff x="0" y="0"/>
            <a:chExt cx="1009097" cy="643606"/>
          </a:xfrm>
        </p:grpSpPr>
        <p:sp>
          <p:nvSpPr>
            <p:cNvPr id="3" name="Freeform 3"/>
            <p:cNvSpPr/>
            <p:nvPr/>
          </p:nvSpPr>
          <p:spPr>
            <a:xfrm>
              <a:off x="7423" y="0"/>
              <a:ext cx="994251" cy="643606"/>
            </a:xfrm>
            <a:custGeom>
              <a:avLst/>
              <a:gdLst/>
              <a:ahLst/>
              <a:cxnLst/>
              <a:rect l="l" t="t" r="r" b="b"/>
              <a:pathLst>
                <a:path w="994251" h="643606">
                  <a:moveTo>
                    <a:pt x="982598" y="352013"/>
                  </a:moveTo>
                  <a:lnTo>
                    <a:pt x="817550" y="613395"/>
                  </a:lnTo>
                  <a:cubicBezTo>
                    <a:pt x="805675" y="632202"/>
                    <a:pt x="784987" y="643606"/>
                    <a:pt x="762745" y="643606"/>
                  </a:cubicBezTo>
                  <a:lnTo>
                    <a:pt x="231506" y="643606"/>
                  </a:lnTo>
                  <a:cubicBezTo>
                    <a:pt x="209264" y="643606"/>
                    <a:pt x="188576" y="632202"/>
                    <a:pt x="176701" y="613395"/>
                  </a:cubicBezTo>
                  <a:lnTo>
                    <a:pt x="11653" y="352013"/>
                  </a:lnTo>
                  <a:cubicBezTo>
                    <a:pt x="0" y="333558"/>
                    <a:pt x="0" y="310047"/>
                    <a:pt x="11653" y="291593"/>
                  </a:cubicBezTo>
                  <a:lnTo>
                    <a:pt x="176701" y="30210"/>
                  </a:lnTo>
                  <a:cubicBezTo>
                    <a:pt x="188576" y="11404"/>
                    <a:pt x="209264" y="0"/>
                    <a:pt x="231506" y="0"/>
                  </a:cubicBezTo>
                  <a:lnTo>
                    <a:pt x="762745" y="0"/>
                  </a:lnTo>
                  <a:cubicBezTo>
                    <a:pt x="784987" y="0"/>
                    <a:pt x="805675" y="11404"/>
                    <a:pt x="817550" y="30210"/>
                  </a:cubicBezTo>
                  <a:lnTo>
                    <a:pt x="982598" y="291593"/>
                  </a:lnTo>
                  <a:cubicBezTo>
                    <a:pt x="994251" y="310047"/>
                    <a:pt x="994251" y="333558"/>
                    <a:pt x="982598" y="352013"/>
                  </a:cubicBezTo>
                  <a:close/>
                </a:path>
              </a:pathLst>
            </a:custGeom>
            <a:blipFill>
              <a:blip r:embed="rId2"/>
              <a:stretch>
                <a:fillRect l="252" t="-901" r="252" b="-901"/>
              </a:stretch>
            </a:blipFill>
          </p:spPr>
          <p:txBody>
            <a:bodyPr/>
            <a:lstStyle/>
            <a:p>
              <a:endParaRPr lang="en-US"/>
            </a:p>
          </p:txBody>
        </p:sp>
      </p:grpSp>
      <p:grpSp>
        <p:nvGrpSpPr>
          <p:cNvPr id="4" name="Group 4"/>
          <p:cNvGrpSpPr/>
          <p:nvPr/>
        </p:nvGrpSpPr>
        <p:grpSpPr>
          <a:xfrm>
            <a:off x="-1528250" y="5494397"/>
            <a:ext cx="10806964" cy="1690202"/>
            <a:chOff x="0" y="0"/>
            <a:chExt cx="3897715" cy="609600"/>
          </a:xfrm>
        </p:grpSpPr>
        <p:sp>
          <p:nvSpPr>
            <p:cNvPr id="5" name="Freeform 5"/>
            <p:cNvSpPr/>
            <p:nvPr/>
          </p:nvSpPr>
          <p:spPr>
            <a:xfrm>
              <a:off x="4699" y="0"/>
              <a:ext cx="3888316" cy="609600"/>
            </a:xfrm>
            <a:custGeom>
              <a:avLst/>
              <a:gdLst/>
              <a:ahLst/>
              <a:cxnLst/>
              <a:rect l="l" t="t" r="r" b="b"/>
              <a:pathLst>
                <a:path w="3888316" h="609600">
                  <a:moveTo>
                    <a:pt x="217843" y="0"/>
                  </a:moveTo>
                  <a:lnTo>
                    <a:pt x="3873674" y="0"/>
                  </a:lnTo>
                  <a:cubicBezTo>
                    <a:pt x="3878155" y="0"/>
                    <a:pt x="3882363" y="2154"/>
                    <a:pt x="3884983" y="5790"/>
                  </a:cubicBezTo>
                  <a:cubicBezTo>
                    <a:pt x="3887603" y="9425"/>
                    <a:pt x="3888316" y="14098"/>
                    <a:pt x="3886899" y="18350"/>
                  </a:cubicBezTo>
                  <a:lnTo>
                    <a:pt x="3695932" y="591250"/>
                  </a:lnTo>
                  <a:cubicBezTo>
                    <a:pt x="3692280" y="602209"/>
                    <a:pt x="3682024" y="609600"/>
                    <a:pt x="3670474" y="609600"/>
                  </a:cubicBezTo>
                  <a:lnTo>
                    <a:pt x="14643" y="609600"/>
                  </a:lnTo>
                  <a:cubicBezTo>
                    <a:pt x="10162" y="609600"/>
                    <a:pt x="5954" y="607446"/>
                    <a:pt x="3334" y="603810"/>
                  </a:cubicBezTo>
                  <a:cubicBezTo>
                    <a:pt x="713" y="600175"/>
                    <a:pt x="0" y="595502"/>
                    <a:pt x="1418" y="591250"/>
                  </a:cubicBezTo>
                  <a:lnTo>
                    <a:pt x="192384" y="18350"/>
                  </a:lnTo>
                  <a:cubicBezTo>
                    <a:pt x="196037" y="7391"/>
                    <a:pt x="206292" y="0"/>
                    <a:pt x="217843" y="0"/>
                  </a:cubicBezTo>
                  <a:close/>
                </a:path>
              </a:pathLst>
            </a:custGeom>
            <a:solidFill>
              <a:srgbClr val="17365D"/>
            </a:solidFill>
          </p:spPr>
          <p:txBody>
            <a:bodyPr/>
            <a:lstStyle/>
            <a:p>
              <a:endParaRPr lang="en-US"/>
            </a:p>
          </p:txBody>
        </p:sp>
        <p:sp>
          <p:nvSpPr>
            <p:cNvPr id="6" name="TextBox 6"/>
            <p:cNvSpPr txBox="1"/>
            <p:nvPr/>
          </p:nvSpPr>
          <p:spPr>
            <a:xfrm>
              <a:off x="101600" y="-47625"/>
              <a:ext cx="3694515" cy="657225"/>
            </a:xfrm>
            <a:prstGeom prst="rect">
              <a:avLst/>
            </a:prstGeom>
          </p:spPr>
          <p:txBody>
            <a:bodyPr lIns="50800" tIns="50800" rIns="50800" bIns="50800" rtlCol="0" anchor="ctr"/>
            <a:lstStyle/>
            <a:p>
              <a:pPr algn="ctr">
                <a:lnSpc>
                  <a:spcPts val="3303"/>
                </a:lnSpc>
              </a:pPr>
              <a:endParaRPr/>
            </a:p>
          </p:txBody>
        </p:sp>
      </p:grpSp>
      <p:sp>
        <p:nvSpPr>
          <p:cNvPr id="7" name="Freeform 7"/>
          <p:cNvSpPr/>
          <p:nvPr/>
        </p:nvSpPr>
        <p:spPr>
          <a:xfrm>
            <a:off x="8887698" y="857250"/>
            <a:ext cx="3709219" cy="602748"/>
          </a:xfrm>
          <a:custGeom>
            <a:avLst/>
            <a:gdLst/>
            <a:ahLst/>
            <a:cxnLst/>
            <a:rect l="l" t="t" r="r" b="b"/>
            <a:pathLst>
              <a:path w="3709219" h="602748">
                <a:moveTo>
                  <a:pt x="0" y="0"/>
                </a:moveTo>
                <a:lnTo>
                  <a:pt x="3709220" y="0"/>
                </a:lnTo>
                <a:lnTo>
                  <a:pt x="3709220" y="602748"/>
                </a:lnTo>
                <a:lnTo>
                  <a:pt x="0" y="602748"/>
                </a:lnTo>
                <a:lnTo>
                  <a:pt x="0" y="0"/>
                </a:lnTo>
                <a:close/>
              </a:path>
            </a:pathLst>
          </a:custGeom>
          <a:blipFill>
            <a:blip r:embed="rId3">
              <a:alphaModFix amt="71000"/>
            </a:blip>
            <a:stretch>
              <a:fillRect/>
            </a:stretch>
          </a:blipFill>
        </p:spPr>
        <p:txBody>
          <a:bodyPr/>
          <a:lstStyle/>
          <a:p>
            <a:endParaRPr lang="en-US"/>
          </a:p>
        </p:txBody>
      </p:sp>
      <p:sp>
        <p:nvSpPr>
          <p:cNvPr id="8" name="Freeform 8"/>
          <p:cNvSpPr/>
          <p:nvPr/>
        </p:nvSpPr>
        <p:spPr>
          <a:xfrm flipH="1">
            <a:off x="-740476" y="-371437"/>
            <a:ext cx="14042134" cy="1228687"/>
          </a:xfrm>
          <a:custGeom>
            <a:avLst/>
            <a:gdLst/>
            <a:ahLst/>
            <a:cxnLst/>
            <a:rect l="l" t="t" r="r" b="b"/>
            <a:pathLst>
              <a:path w="14042134" h="1228687">
                <a:moveTo>
                  <a:pt x="14042134" y="0"/>
                </a:moveTo>
                <a:lnTo>
                  <a:pt x="0" y="0"/>
                </a:lnTo>
                <a:lnTo>
                  <a:pt x="0" y="1228687"/>
                </a:lnTo>
                <a:lnTo>
                  <a:pt x="14042134" y="1228687"/>
                </a:lnTo>
                <a:lnTo>
                  <a:pt x="1404213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768633" y="9725025"/>
            <a:ext cx="19825265" cy="1734711"/>
          </a:xfrm>
          <a:custGeom>
            <a:avLst/>
            <a:gdLst/>
            <a:ahLst/>
            <a:cxnLst/>
            <a:rect l="l" t="t" r="r" b="b"/>
            <a:pathLst>
              <a:path w="19825265" h="1734711">
                <a:moveTo>
                  <a:pt x="19825266" y="0"/>
                </a:moveTo>
                <a:lnTo>
                  <a:pt x="0" y="0"/>
                </a:lnTo>
                <a:lnTo>
                  <a:pt x="0" y="1734711"/>
                </a:lnTo>
                <a:lnTo>
                  <a:pt x="19825266" y="1734711"/>
                </a:lnTo>
                <a:lnTo>
                  <a:pt x="1982526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12917431" y="570551"/>
            <a:ext cx="1139647" cy="343849"/>
          </a:xfrm>
          <a:custGeom>
            <a:avLst/>
            <a:gdLst/>
            <a:ahLst/>
            <a:cxnLst/>
            <a:rect l="l" t="t" r="r" b="b"/>
            <a:pathLst>
              <a:path w="1139647" h="343849">
                <a:moveTo>
                  <a:pt x="1139647" y="0"/>
                </a:moveTo>
                <a:lnTo>
                  <a:pt x="0" y="0"/>
                </a:lnTo>
                <a:lnTo>
                  <a:pt x="0" y="343849"/>
                </a:lnTo>
                <a:lnTo>
                  <a:pt x="1139647" y="343849"/>
                </a:lnTo>
                <a:lnTo>
                  <a:pt x="1139647" y="0"/>
                </a:lnTo>
                <a:close/>
              </a:path>
            </a:pathLst>
          </a:custGeom>
          <a:blipFill>
            <a:blip r:embed="rId8">
              <a:extLst>
                <a:ext uri="{96DAC541-7B7A-43D3-8B79-37D633B846F1}">
                  <asvg:svgBlip xmlns:asvg="http://schemas.microsoft.com/office/drawing/2016/SVG/main" r:embed="rId9"/>
                </a:ext>
              </a:extLst>
            </a:blip>
            <a:stretch>
              <a:fillRect r="-104552"/>
            </a:stretch>
          </a:blipFill>
        </p:spPr>
        <p:txBody>
          <a:bodyPr/>
          <a:lstStyle/>
          <a:p>
            <a:endParaRPr lang="en-US"/>
          </a:p>
        </p:txBody>
      </p:sp>
      <p:sp>
        <p:nvSpPr>
          <p:cNvPr id="11" name="Freeform 11"/>
          <p:cNvSpPr/>
          <p:nvPr/>
        </p:nvSpPr>
        <p:spPr>
          <a:xfrm flipH="1">
            <a:off x="1473624" y="9381176"/>
            <a:ext cx="1139647" cy="343849"/>
          </a:xfrm>
          <a:custGeom>
            <a:avLst/>
            <a:gdLst/>
            <a:ahLst/>
            <a:cxnLst/>
            <a:rect l="l" t="t" r="r" b="b"/>
            <a:pathLst>
              <a:path w="1139647" h="343849">
                <a:moveTo>
                  <a:pt x="1139646" y="0"/>
                </a:moveTo>
                <a:lnTo>
                  <a:pt x="0" y="0"/>
                </a:lnTo>
                <a:lnTo>
                  <a:pt x="0" y="343849"/>
                </a:lnTo>
                <a:lnTo>
                  <a:pt x="1139646" y="343849"/>
                </a:lnTo>
                <a:lnTo>
                  <a:pt x="1139646" y="0"/>
                </a:lnTo>
                <a:close/>
              </a:path>
            </a:pathLst>
          </a:custGeom>
          <a:blipFill>
            <a:blip r:embed="rId8">
              <a:extLst>
                <a:ext uri="{96DAC541-7B7A-43D3-8B79-37D633B846F1}">
                  <asvg:svgBlip xmlns:asvg="http://schemas.microsoft.com/office/drawing/2016/SVG/main" r:embed="rId9"/>
                </a:ext>
              </a:extLst>
            </a:blip>
            <a:stretch>
              <a:fillRect r="-104552"/>
            </a:stretch>
          </a:blipFill>
        </p:spPr>
        <p:txBody>
          <a:bodyPr/>
          <a:lstStyle/>
          <a:p>
            <a:endParaRPr lang="en-US"/>
          </a:p>
        </p:txBody>
      </p:sp>
      <p:sp>
        <p:nvSpPr>
          <p:cNvPr id="14" name="TextBox 14"/>
          <p:cNvSpPr txBox="1"/>
          <p:nvPr/>
        </p:nvSpPr>
        <p:spPr>
          <a:xfrm>
            <a:off x="1028700" y="1010162"/>
            <a:ext cx="14287500" cy="1567032"/>
          </a:xfrm>
          <a:prstGeom prst="rect">
            <a:avLst/>
          </a:prstGeom>
        </p:spPr>
        <p:txBody>
          <a:bodyPr wrap="square" lIns="0" tIns="0" rIns="0" bIns="0" rtlCol="0" anchor="t">
            <a:spAutoFit/>
          </a:bodyPr>
          <a:lstStyle/>
          <a:p>
            <a:pPr algn="l">
              <a:lnSpc>
                <a:spcPts val="14257"/>
              </a:lnSpc>
            </a:pPr>
            <a:r>
              <a:rPr lang="en-US" sz="6500" b="1" spc="-336" dirty="0">
                <a:solidFill>
                  <a:srgbClr val="17365D"/>
                </a:solidFill>
                <a:latin typeface="Open Sauce Heavy"/>
                <a:ea typeface="Open Sauce Heavy"/>
                <a:cs typeface="Open Sauce Heavy"/>
                <a:sym typeface="Open Sauce Heavy"/>
              </a:rPr>
              <a:t>AAPCKC Annual Conference</a:t>
            </a:r>
          </a:p>
        </p:txBody>
      </p:sp>
      <p:sp>
        <p:nvSpPr>
          <p:cNvPr id="15" name="TextBox 15"/>
          <p:cNvSpPr txBox="1"/>
          <p:nvPr/>
        </p:nvSpPr>
        <p:spPr>
          <a:xfrm>
            <a:off x="1028700" y="2383225"/>
            <a:ext cx="12685352" cy="1312475"/>
          </a:xfrm>
          <a:prstGeom prst="rect">
            <a:avLst/>
          </a:prstGeom>
        </p:spPr>
        <p:txBody>
          <a:bodyPr lIns="0" tIns="0" rIns="0" bIns="0" rtlCol="0" anchor="t">
            <a:spAutoFit/>
          </a:bodyPr>
          <a:lstStyle/>
          <a:p>
            <a:pPr marL="0" lvl="0" indent="0" algn="l">
              <a:lnSpc>
                <a:spcPts val="11458"/>
              </a:lnSpc>
              <a:spcBef>
                <a:spcPct val="0"/>
              </a:spcBef>
            </a:pPr>
            <a:r>
              <a:rPr lang="en-US" sz="6500" b="1" spc="-270" dirty="0">
                <a:solidFill>
                  <a:srgbClr val="17365D"/>
                </a:solidFill>
                <a:latin typeface="Open Sauce Heavy"/>
                <a:ea typeface="Open Sauce Heavy"/>
                <a:cs typeface="Open Sauce Heavy"/>
                <a:sym typeface="Open Sauce Heavy"/>
              </a:rPr>
              <a:t>Compliance Panel</a:t>
            </a:r>
          </a:p>
        </p:txBody>
      </p:sp>
      <p:sp>
        <p:nvSpPr>
          <p:cNvPr id="16" name="TextBox 16"/>
          <p:cNvSpPr txBox="1"/>
          <p:nvPr/>
        </p:nvSpPr>
        <p:spPr>
          <a:xfrm>
            <a:off x="-485575" y="6009555"/>
            <a:ext cx="8658025" cy="527837"/>
          </a:xfrm>
          <a:prstGeom prst="rect">
            <a:avLst/>
          </a:prstGeom>
        </p:spPr>
        <p:txBody>
          <a:bodyPr lIns="0" tIns="0" rIns="0" bIns="0" rtlCol="0" anchor="t">
            <a:spAutoFit/>
          </a:bodyPr>
          <a:lstStyle/>
          <a:p>
            <a:pPr algn="ctr">
              <a:lnSpc>
                <a:spcPts val="4513"/>
              </a:lnSpc>
            </a:pPr>
            <a:r>
              <a:rPr lang="en-US" sz="3223" dirty="0">
                <a:solidFill>
                  <a:srgbClr val="FAFAFA"/>
                </a:solidFill>
                <a:latin typeface="Open Sauce"/>
                <a:ea typeface="Open Sauce"/>
                <a:cs typeface="Open Sauce"/>
                <a:sym typeface="Open Sauce"/>
              </a:rPr>
              <a:t>August 2025</a:t>
            </a:r>
          </a:p>
        </p:txBody>
      </p:sp>
      <p:sp>
        <p:nvSpPr>
          <p:cNvPr id="17" name="AutoShape 2">
            <a:extLst>
              <a:ext uri="{FF2B5EF4-FFF2-40B4-BE49-F238E27FC236}">
                <a16:creationId xmlns:a16="http://schemas.microsoft.com/office/drawing/2014/main" id="{457E3EB7-A37D-A104-CD5B-92FFA740D8DF}"/>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4">
            <a:extLst>
              <a:ext uri="{FF2B5EF4-FFF2-40B4-BE49-F238E27FC236}">
                <a16:creationId xmlns:a16="http://schemas.microsoft.com/office/drawing/2014/main" id="{FDE54017-ECB1-A00B-9A1A-96FCDF1CB24E}"/>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CCE3C-7078-2B16-1FDF-9A639EF9211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B64F244-6003-08FD-66FA-51D5B322F3AD}"/>
              </a:ext>
            </a:extLst>
          </p:cNvPr>
          <p:cNvSpPr/>
          <p:nvPr/>
        </p:nvSpPr>
        <p:spPr>
          <a:xfrm rot="4774883">
            <a:off x="9979693" y="1100734"/>
            <a:ext cx="7158598" cy="1163272"/>
          </a:xfrm>
          <a:custGeom>
            <a:avLst/>
            <a:gdLst/>
            <a:ahLst/>
            <a:cxnLst/>
            <a:rect l="l" t="t" r="r" b="b"/>
            <a:pathLst>
              <a:path w="7158598" h="1163272">
                <a:moveTo>
                  <a:pt x="0" y="0"/>
                </a:moveTo>
                <a:lnTo>
                  <a:pt x="7158598" y="0"/>
                </a:lnTo>
                <a:lnTo>
                  <a:pt x="7158598" y="1163272"/>
                </a:lnTo>
                <a:lnTo>
                  <a:pt x="0" y="1163272"/>
                </a:lnTo>
                <a:lnTo>
                  <a:pt x="0" y="0"/>
                </a:lnTo>
                <a:close/>
              </a:path>
            </a:pathLst>
          </a:custGeom>
          <a:blipFill>
            <a:blip r:embed="rId2">
              <a:alphaModFix amt="7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ED6CAD0-3656-9F20-7188-0B5678A739CB}"/>
              </a:ext>
            </a:extLst>
          </p:cNvPr>
          <p:cNvSpPr/>
          <p:nvPr/>
        </p:nvSpPr>
        <p:spPr>
          <a:xfrm flipH="1">
            <a:off x="13490967" y="-1943100"/>
            <a:ext cx="9594066" cy="15568464"/>
          </a:xfrm>
          <a:custGeom>
            <a:avLst/>
            <a:gdLst/>
            <a:ahLst/>
            <a:cxnLst/>
            <a:rect l="l" t="t" r="r" b="b"/>
            <a:pathLst>
              <a:path w="9594066" h="15568464">
                <a:moveTo>
                  <a:pt x="9594066" y="0"/>
                </a:moveTo>
                <a:lnTo>
                  <a:pt x="0" y="0"/>
                </a:lnTo>
                <a:lnTo>
                  <a:pt x="0" y="15568464"/>
                </a:lnTo>
                <a:lnTo>
                  <a:pt x="9594066" y="15568464"/>
                </a:lnTo>
                <a:lnTo>
                  <a:pt x="959406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1A80D29-75C0-F629-62AA-1EBACF323EB9}"/>
              </a:ext>
            </a:extLst>
          </p:cNvPr>
          <p:cNvSpPr/>
          <p:nvPr/>
        </p:nvSpPr>
        <p:spPr>
          <a:xfrm flipH="1">
            <a:off x="-152400" y="9616668"/>
            <a:ext cx="15773400" cy="956821"/>
          </a:xfrm>
          <a:custGeom>
            <a:avLst/>
            <a:gdLst/>
            <a:ahLst/>
            <a:cxnLst/>
            <a:rect l="l" t="t" r="r" b="b"/>
            <a:pathLst>
              <a:path w="4934047" h="956821">
                <a:moveTo>
                  <a:pt x="0" y="0"/>
                </a:moveTo>
                <a:lnTo>
                  <a:pt x="4934047" y="0"/>
                </a:lnTo>
                <a:lnTo>
                  <a:pt x="4934047" y="956821"/>
                </a:lnTo>
                <a:lnTo>
                  <a:pt x="0" y="956821"/>
                </a:lnTo>
                <a:lnTo>
                  <a:pt x="0" y="0"/>
                </a:lnTo>
                <a:close/>
              </a:path>
            </a:pathLst>
          </a:custGeom>
          <a:blipFill>
            <a:blip r:embed="rId2">
              <a:alphaModFix amt="71000"/>
            </a:blip>
            <a:stretch>
              <a:fillRect r="-193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97B36166-0A43-4396-F1BA-A08CA514C795}"/>
              </a:ext>
            </a:extLst>
          </p:cNvPr>
          <p:cNvSpPr/>
          <p:nvPr/>
        </p:nvSpPr>
        <p:spPr>
          <a:xfrm flipH="1">
            <a:off x="12339669" y="1691316"/>
            <a:ext cx="1139647" cy="343849"/>
          </a:xfrm>
          <a:custGeom>
            <a:avLst/>
            <a:gdLst/>
            <a:ahLst/>
            <a:cxnLst/>
            <a:rect l="l" t="t" r="r" b="b"/>
            <a:pathLst>
              <a:path w="1139647" h="343849">
                <a:moveTo>
                  <a:pt x="1139647" y="0"/>
                </a:moveTo>
                <a:lnTo>
                  <a:pt x="0" y="0"/>
                </a:lnTo>
                <a:lnTo>
                  <a:pt x="0" y="343848"/>
                </a:lnTo>
                <a:lnTo>
                  <a:pt x="1139647" y="343848"/>
                </a:lnTo>
                <a:lnTo>
                  <a:pt x="1139647" y="0"/>
                </a:lnTo>
                <a:close/>
              </a:path>
            </a:pathLst>
          </a:custGeom>
          <a:blipFill>
            <a:blip r:embed="rId5">
              <a:extLst>
                <a:ext uri="{96DAC541-7B7A-43D3-8B79-37D633B846F1}">
                  <asvg:svgBlip xmlns:asvg="http://schemas.microsoft.com/office/drawing/2016/SVG/main" r:embed="rId6"/>
                </a:ext>
              </a:extLst>
            </a:blip>
            <a:stretch>
              <a:fillRect r="-1045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80445E86-4D8E-6B3C-1D6E-232F7D5BCEBA}"/>
              </a:ext>
            </a:extLst>
          </p:cNvPr>
          <p:cNvSpPr txBox="1"/>
          <p:nvPr/>
        </p:nvSpPr>
        <p:spPr>
          <a:xfrm>
            <a:off x="669792" y="670332"/>
            <a:ext cx="12665208" cy="846001"/>
          </a:xfrm>
          <a:prstGeom prst="rect">
            <a:avLst/>
          </a:prstGeom>
        </p:spPr>
        <p:txBody>
          <a:bodyPr wrap="square" lIns="0" tIns="0" rIns="0" bIns="0" rtlCol="0" anchor="t">
            <a:spAutoFit/>
          </a:bodyPr>
          <a:lstStyle/>
          <a:p>
            <a:pPr marL="0" marR="0" lvl="0" indent="0" algn="ctr" defTabSz="914400" rtl="0" eaLnBrk="1" fontAlgn="auto" latinLnBrk="0" hangingPunct="1">
              <a:lnSpc>
                <a:spcPts val="6516"/>
              </a:lnSpc>
              <a:spcBef>
                <a:spcPts val="0"/>
              </a:spcBef>
              <a:spcAft>
                <a:spcPts val="0"/>
              </a:spcAft>
              <a:buClrTx/>
              <a:buSzTx/>
              <a:buFontTx/>
              <a:buNone/>
              <a:tabLst/>
              <a:defRPr/>
            </a:pPr>
            <a:r>
              <a:rPr kumimoji="0" lang="en-US" sz="7489"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rPr>
              <a:t>Credit Reporting</a:t>
            </a:r>
          </a:p>
        </p:txBody>
      </p:sp>
      <p:sp>
        <p:nvSpPr>
          <p:cNvPr id="8" name="TextBox 8">
            <a:extLst>
              <a:ext uri="{FF2B5EF4-FFF2-40B4-BE49-F238E27FC236}">
                <a16:creationId xmlns:a16="http://schemas.microsoft.com/office/drawing/2014/main" id="{6F5DB1D2-6372-D101-6C75-01BCD1CC255E}"/>
              </a:ext>
            </a:extLst>
          </p:cNvPr>
          <p:cNvSpPr txBox="1"/>
          <p:nvPr/>
        </p:nvSpPr>
        <p:spPr>
          <a:xfrm>
            <a:off x="3334525" y="2153572"/>
            <a:ext cx="10744200" cy="7726282"/>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1/7/25 CFPB finalized rule to remove $49B in medical bills from 15M Americans’ reports saying not reflective of creditworthiness (but </a:t>
            </a:r>
            <a:r>
              <a:rPr kumimoji="0" lang="en-US" sz="3862" b="0" i="0" u="none" strike="noStrike" kern="1200" cap="none" spc="0" normalizeH="0" baseline="0" noProof="0" dirty="0" err="1">
                <a:ln>
                  <a:noFill/>
                </a:ln>
                <a:solidFill>
                  <a:srgbClr val="002060"/>
                </a:solidFill>
                <a:effectLst/>
                <a:uLnTx/>
                <a:uFillTx/>
                <a:latin typeface="Open Sauce" panose="020B0604020202020204" charset="0"/>
                <a:ea typeface="Open Sauce Italics"/>
                <a:cs typeface="Open Sauce Italics"/>
                <a:sym typeface="Open Sauce Italics"/>
              </a:rPr>
              <a:t>see</a:t>
            </a:r>
            <a:r>
              <a:rPr kumimoji="0" lang="en-US" sz="3862" b="0" i="1" u="none" strike="noStrike" kern="1200" cap="none" spc="0" normalizeH="0" baseline="0" noProof="0" dirty="0" err="1">
                <a:ln>
                  <a:noFill/>
                </a:ln>
                <a:solidFill>
                  <a:srgbClr val="002060"/>
                </a:solidFill>
                <a:effectLst/>
                <a:uLnTx/>
                <a:uFillTx/>
                <a:latin typeface="Open Sauce" panose="020B0604020202020204" charset="0"/>
                <a:ea typeface="Open Sauce Italics"/>
                <a:cs typeface="Open Sauce Italics"/>
                <a:sym typeface="Open Sauce Italics"/>
              </a:rPr>
              <a:t>CFPB</a:t>
            </a:r>
            <a:r>
              <a:rPr kumimoji="0" lang="en-US" sz="3862" b="0" i="1"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 v.</a:t>
            </a: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 </a:t>
            </a:r>
            <a:r>
              <a:rPr kumimoji="0" lang="en-US" sz="3862" b="0" i="1"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Vanderbilt Homes</a:t>
            </a: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 case, sued for </a:t>
            </a:r>
            <a:r>
              <a:rPr kumimoji="0" lang="en-US" sz="3862" b="0" i="0" u="sng"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not</a:t>
            </a: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 considering creditworthiness factors like healthcare expenses)</a:t>
            </a:r>
            <a:b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br>
            <a:endPar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Was to take effect 3/17/25, TX court stayed it </a:t>
            </a:r>
            <a:r>
              <a:rPr kumimoji="0" lang="en-US" sz="3862" b="0" i="0" u="none" strike="noStrike" kern="1200" cap="none" spc="0" normalizeH="0" baseline="0" noProof="0" dirty="0" err="1">
                <a:ln>
                  <a:noFill/>
                </a:ln>
                <a:solidFill>
                  <a:srgbClr val="002060"/>
                </a:solidFill>
                <a:effectLst/>
                <a:uLnTx/>
                <a:uFillTx/>
                <a:latin typeface="Open Sauce" panose="020B0604020202020204" charset="0"/>
                <a:ea typeface="Open Sauce Italics"/>
                <a:cs typeface="Open Sauce Italics"/>
                <a:sym typeface="Open Sauce Italics"/>
              </a:rPr>
              <a:t>til</a:t>
            </a: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 6/15/25 &amp; then after regime change, CFPB consented to rule being blocked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p:txBody>
      </p:sp>
      <p:pic>
        <p:nvPicPr>
          <p:cNvPr id="12" name="Picture 11">
            <a:extLst>
              <a:ext uri="{FF2B5EF4-FFF2-40B4-BE49-F238E27FC236}">
                <a16:creationId xmlns:a16="http://schemas.microsoft.com/office/drawing/2014/main" id="{790D4140-C740-239A-8377-A4BA455D92FE}"/>
              </a:ext>
            </a:extLst>
          </p:cNvPr>
          <p:cNvPicPr>
            <a:picLocks noChangeAspect="1"/>
          </p:cNvPicPr>
          <p:nvPr/>
        </p:nvPicPr>
        <p:blipFill>
          <a:blip r:embed="rId7"/>
          <a:stretch>
            <a:fillRect/>
          </a:stretch>
        </p:blipFill>
        <p:spPr>
          <a:xfrm>
            <a:off x="-990600" y="2175047"/>
            <a:ext cx="3959631" cy="5550661"/>
          </a:xfrm>
          <a:prstGeom prst="rect">
            <a:avLst/>
          </a:prstGeom>
          <a:effectLst>
            <a:outerShdw blurRad="838200" dir="2700000" sx="106000" sy="106000" algn="tl" rotWithShape="0">
              <a:prstClr val="black">
                <a:alpha val="28000"/>
              </a:prstClr>
            </a:outerShdw>
          </a:effectLst>
        </p:spPr>
      </p:pic>
    </p:spTree>
    <p:extLst>
      <p:ext uri="{BB962C8B-B14F-4D97-AF65-F5344CB8AC3E}">
        <p14:creationId xmlns:p14="http://schemas.microsoft.com/office/powerpoint/2010/main" val="3863858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CBC84-598D-6285-1EB0-5994E5BD04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8B68037-EB1A-A732-46D1-913083E8C4DB}"/>
              </a:ext>
            </a:extLst>
          </p:cNvPr>
          <p:cNvSpPr/>
          <p:nvPr/>
        </p:nvSpPr>
        <p:spPr>
          <a:xfrm rot="4774883">
            <a:off x="9979693" y="1100734"/>
            <a:ext cx="7158598" cy="1163272"/>
          </a:xfrm>
          <a:custGeom>
            <a:avLst/>
            <a:gdLst/>
            <a:ahLst/>
            <a:cxnLst/>
            <a:rect l="l" t="t" r="r" b="b"/>
            <a:pathLst>
              <a:path w="7158598" h="1163272">
                <a:moveTo>
                  <a:pt x="0" y="0"/>
                </a:moveTo>
                <a:lnTo>
                  <a:pt x="7158598" y="0"/>
                </a:lnTo>
                <a:lnTo>
                  <a:pt x="7158598" y="1163272"/>
                </a:lnTo>
                <a:lnTo>
                  <a:pt x="0" y="1163272"/>
                </a:lnTo>
                <a:lnTo>
                  <a:pt x="0" y="0"/>
                </a:lnTo>
                <a:close/>
              </a:path>
            </a:pathLst>
          </a:custGeom>
          <a:blipFill>
            <a:blip r:embed="rId2">
              <a:alphaModFix amt="7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F0368D7-3B14-9436-D647-CBA05BB8C492}"/>
              </a:ext>
            </a:extLst>
          </p:cNvPr>
          <p:cNvSpPr/>
          <p:nvPr/>
        </p:nvSpPr>
        <p:spPr>
          <a:xfrm flipH="1">
            <a:off x="13490967" y="-1943100"/>
            <a:ext cx="9594066" cy="15568464"/>
          </a:xfrm>
          <a:custGeom>
            <a:avLst/>
            <a:gdLst/>
            <a:ahLst/>
            <a:cxnLst/>
            <a:rect l="l" t="t" r="r" b="b"/>
            <a:pathLst>
              <a:path w="9594066" h="15568464">
                <a:moveTo>
                  <a:pt x="9594066" y="0"/>
                </a:moveTo>
                <a:lnTo>
                  <a:pt x="0" y="0"/>
                </a:lnTo>
                <a:lnTo>
                  <a:pt x="0" y="15568464"/>
                </a:lnTo>
                <a:lnTo>
                  <a:pt x="9594066" y="15568464"/>
                </a:lnTo>
                <a:lnTo>
                  <a:pt x="959406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9A9A8D5-5E90-C1D8-B273-D083E7A06BF2}"/>
              </a:ext>
            </a:extLst>
          </p:cNvPr>
          <p:cNvSpPr/>
          <p:nvPr/>
        </p:nvSpPr>
        <p:spPr>
          <a:xfrm flipH="1">
            <a:off x="0" y="9706622"/>
            <a:ext cx="15773400" cy="956821"/>
          </a:xfrm>
          <a:custGeom>
            <a:avLst/>
            <a:gdLst/>
            <a:ahLst/>
            <a:cxnLst/>
            <a:rect l="l" t="t" r="r" b="b"/>
            <a:pathLst>
              <a:path w="4934047" h="956821">
                <a:moveTo>
                  <a:pt x="0" y="0"/>
                </a:moveTo>
                <a:lnTo>
                  <a:pt x="4934047" y="0"/>
                </a:lnTo>
                <a:lnTo>
                  <a:pt x="4934047" y="956821"/>
                </a:lnTo>
                <a:lnTo>
                  <a:pt x="0" y="956821"/>
                </a:lnTo>
                <a:lnTo>
                  <a:pt x="0" y="0"/>
                </a:lnTo>
                <a:close/>
              </a:path>
            </a:pathLst>
          </a:custGeom>
          <a:blipFill>
            <a:blip r:embed="rId2">
              <a:alphaModFix amt="71000"/>
            </a:blip>
            <a:stretch>
              <a:fillRect r="-193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F241D84C-3715-B8B6-FAA7-20ED3A7CEC8A}"/>
              </a:ext>
            </a:extLst>
          </p:cNvPr>
          <p:cNvSpPr/>
          <p:nvPr/>
        </p:nvSpPr>
        <p:spPr>
          <a:xfrm flipH="1">
            <a:off x="12339669" y="1691316"/>
            <a:ext cx="1139647" cy="343849"/>
          </a:xfrm>
          <a:custGeom>
            <a:avLst/>
            <a:gdLst/>
            <a:ahLst/>
            <a:cxnLst/>
            <a:rect l="l" t="t" r="r" b="b"/>
            <a:pathLst>
              <a:path w="1139647" h="343849">
                <a:moveTo>
                  <a:pt x="1139647" y="0"/>
                </a:moveTo>
                <a:lnTo>
                  <a:pt x="0" y="0"/>
                </a:lnTo>
                <a:lnTo>
                  <a:pt x="0" y="343848"/>
                </a:lnTo>
                <a:lnTo>
                  <a:pt x="1139647" y="343848"/>
                </a:lnTo>
                <a:lnTo>
                  <a:pt x="1139647" y="0"/>
                </a:lnTo>
                <a:close/>
              </a:path>
            </a:pathLst>
          </a:custGeom>
          <a:blipFill>
            <a:blip r:embed="rId5">
              <a:extLst>
                <a:ext uri="{96DAC541-7B7A-43D3-8B79-37D633B846F1}">
                  <asvg:svgBlip xmlns:asvg="http://schemas.microsoft.com/office/drawing/2016/SVG/main" r:embed="rId6"/>
                </a:ext>
              </a:extLst>
            </a:blip>
            <a:stretch>
              <a:fillRect r="-1045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13E2894E-C33A-22DB-5857-7E44FA43D8DB}"/>
              </a:ext>
            </a:extLst>
          </p:cNvPr>
          <p:cNvSpPr txBox="1"/>
          <p:nvPr/>
        </p:nvSpPr>
        <p:spPr>
          <a:xfrm>
            <a:off x="669792" y="670332"/>
            <a:ext cx="12665208" cy="846001"/>
          </a:xfrm>
          <a:prstGeom prst="rect">
            <a:avLst/>
          </a:prstGeom>
        </p:spPr>
        <p:txBody>
          <a:bodyPr wrap="square" lIns="0" tIns="0" rIns="0" bIns="0" rtlCol="0" anchor="t">
            <a:spAutoFit/>
          </a:bodyPr>
          <a:lstStyle/>
          <a:p>
            <a:pPr marL="0" marR="0" lvl="0" indent="0" algn="ctr" defTabSz="914400" rtl="0" eaLnBrk="1" fontAlgn="auto" latinLnBrk="0" hangingPunct="1">
              <a:lnSpc>
                <a:spcPts val="6516"/>
              </a:lnSpc>
              <a:spcBef>
                <a:spcPts val="0"/>
              </a:spcBef>
              <a:spcAft>
                <a:spcPts val="0"/>
              </a:spcAft>
              <a:buClrTx/>
              <a:buSzTx/>
              <a:buFontTx/>
              <a:buNone/>
              <a:tabLst/>
              <a:defRPr/>
            </a:pPr>
            <a:r>
              <a:rPr kumimoji="0" lang="en-US" sz="7489"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rPr>
              <a:t>Non-patient liability</a:t>
            </a:r>
          </a:p>
        </p:txBody>
      </p:sp>
      <p:sp>
        <p:nvSpPr>
          <p:cNvPr id="8" name="TextBox 8">
            <a:extLst>
              <a:ext uri="{FF2B5EF4-FFF2-40B4-BE49-F238E27FC236}">
                <a16:creationId xmlns:a16="http://schemas.microsoft.com/office/drawing/2014/main" id="{CCE64EF7-C76E-7EA1-D136-6AD8CECEF906}"/>
              </a:ext>
            </a:extLst>
          </p:cNvPr>
          <p:cNvSpPr txBox="1"/>
          <p:nvPr/>
        </p:nvSpPr>
        <p:spPr>
          <a:xfrm>
            <a:off x="669792" y="2440174"/>
            <a:ext cx="12970008" cy="5240152"/>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Child, spouse (separated or now-ex), step-parent</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FDCPA limits on incidentals</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Attorney fees, collection costs, late fees, interest</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State law</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Contract language</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Necessaries</a:t>
            </a:r>
          </a:p>
        </p:txBody>
      </p:sp>
      <p:pic>
        <p:nvPicPr>
          <p:cNvPr id="10" name="Picture 9">
            <a:extLst>
              <a:ext uri="{FF2B5EF4-FFF2-40B4-BE49-F238E27FC236}">
                <a16:creationId xmlns:a16="http://schemas.microsoft.com/office/drawing/2014/main" id="{A0D1471F-DD01-DBAF-7A53-1F5138FB521D}"/>
              </a:ext>
            </a:extLst>
          </p:cNvPr>
          <p:cNvPicPr>
            <a:picLocks noChangeAspect="1"/>
          </p:cNvPicPr>
          <p:nvPr/>
        </p:nvPicPr>
        <p:blipFill>
          <a:blip r:embed="rId7"/>
          <a:stretch>
            <a:fillRect/>
          </a:stretch>
        </p:blipFill>
        <p:spPr>
          <a:xfrm>
            <a:off x="8089352" y="5959322"/>
            <a:ext cx="6224587" cy="29829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05443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365D"/>
        </a:solidFill>
        <a:effectLst/>
      </p:bgPr>
    </p:bg>
    <p:spTree>
      <p:nvGrpSpPr>
        <p:cNvPr id="1" name="">
          <a:extLst>
            <a:ext uri="{FF2B5EF4-FFF2-40B4-BE49-F238E27FC236}">
              <a16:creationId xmlns:a16="http://schemas.microsoft.com/office/drawing/2014/main" id="{C16C7260-76C3-A61C-05F6-4B978B08B8D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8F4C42D-E510-C118-7653-D667F2400BC6}"/>
              </a:ext>
            </a:extLst>
          </p:cNvPr>
          <p:cNvGrpSpPr/>
          <p:nvPr/>
        </p:nvGrpSpPr>
        <p:grpSpPr>
          <a:xfrm rot="-229267">
            <a:off x="16741875" y="-919717"/>
            <a:ext cx="4373544" cy="11595469"/>
            <a:chOff x="0" y="0"/>
            <a:chExt cx="408168" cy="1082166"/>
          </a:xfrm>
        </p:grpSpPr>
        <p:sp>
          <p:nvSpPr>
            <p:cNvPr id="3" name="Freeform 3">
              <a:extLst>
                <a:ext uri="{FF2B5EF4-FFF2-40B4-BE49-F238E27FC236}">
                  <a16:creationId xmlns:a16="http://schemas.microsoft.com/office/drawing/2014/main" id="{FCCF34BC-3EDC-D925-3E5D-E4FEFD5CF11E}"/>
                </a:ext>
              </a:extLst>
            </p:cNvPr>
            <p:cNvSpPr/>
            <p:nvPr/>
          </p:nvSpPr>
          <p:spPr>
            <a:xfrm>
              <a:off x="0" y="0"/>
              <a:ext cx="408168" cy="1082166"/>
            </a:xfrm>
            <a:custGeom>
              <a:avLst/>
              <a:gdLst/>
              <a:ahLst/>
              <a:cxnLst/>
              <a:rect l="l" t="t" r="r" b="b"/>
              <a:pathLst>
                <a:path w="408168" h="1082166">
                  <a:moveTo>
                    <a:pt x="203200" y="0"/>
                  </a:moveTo>
                  <a:lnTo>
                    <a:pt x="408168" y="0"/>
                  </a:lnTo>
                  <a:lnTo>
                    <a:pt x="204968" y="1082166"/>
                  </a:lnTo>
                  <a:lnTo>
                    <a:pt x="0" y="1082166"/>
                  </a:lnTo>
                  <a:lnTo>
                    <a:pt x="203200" y="0"/>
                  </a:lnTo>
                  <a:close/>
                </a:path>
              </a:pathLst>
            </a:custGeom>
            <a:solidFill>
              <a:srgbClr val="6776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1D66B9A9-1997-B7BC-C1E9-77842B893937}"/>
                </a:ext>
              </a:extLst>
            </p:cNvPr>
            <p:cNvSpPr txBox="1"/>
            <p:nvPr/>
          </p:nvSpPr>
          <p:spPr>
            <a:xfrm>
              <a:off x="101600" y="-47625"/>
              <a:ext cx="204968" cy="1129791"/>
            </a:xfrm>
            <a:prstGeom prst="rect">
              <a:avLst/>
            </a:prstGeom>
          </p:spPr>
          <p:txBody>
            <a:bodyPr lIns="50800" tIns="50800" rIns="50800" bIns="50800" rtlCol="0" anchor="ctr"/>
            <a:lstStyle/>
            <a:p>
              <a:pPr marL="0" marR="0" lvl="0" indent="0" algn="ctr" defTabSz="914400" rtl="0" eaLnBrk="1" fontAlgn="auto" latinLnBrk="0" hangingPunct="1">
                <a:lnSpc>
                  <a:spcPts val="330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5FDE4A6D-ABBC-5B3C-964D-18D2AEB1659A}"/>
              </a:ext>
            </a:extLst>
          </p:cNvPr>
          <p:cNvSpPr/>
          <p:nvPr/>
        </p:nvSpPr>
        <p:spPr>
          <a:xfrm>
            <a:off x="15979597" y="7648297"/>
            <a:ext cx="2157139" cy="5277405"/>
          </a:xfrm>
          <a:custGeom>
            <a:avLst/>
            <a:gdLst/>
            <a:ahLst/>
            <a:cxnLst/>
            <a:rect l="l" t="t" r="r" b="b"/>
            <a:pathLst>
              <a:path w="2157139" h="5277405">
                <a:moveTo>
                  <a:pt x="0" y="0"/>
                </a:moveTo>
                <a:lnTo>
                  <a:pt x="2157139" y="0"/>
                </a:lnTo>
                <a:lnTo>
                  <a:pt x="2157139" y="5277406"/>
                </a:lnTo>
                <a:lnTo>
                  <a:pt x="0" y="5277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E27BD037-A82C-DAC6-1BDC-8F77202D1A97}"/>
              </a:ext>
            </a:extLst>
          </p:cNvPr>
          <p:cNvGrpSpPr/>
          <p:nvPr/>
        </p:nvGrpSpPr>
        <p:grpSpPr>
          <a:xfrm>
            <a:off x="-3030519" y="-786875"/>
            <a:ext cx="12410572" cy="11595469"/>
            <a:chOff x="0" y="0"/>
            <a:chExt cx="1158237" cy="1082166"/>
          </a:xfrm>
        </p:grpSpPr>
        <p:sp>
          <p:nvSpPr>
            <p:cNvPr id="7" name="Freeform 7">
              <a:extLst>
                <a:ext uri="{FF2B5EF4-FFF2-40B4-BE49-F238E27FC236}">
                  <a16:creationId xmlns:a16="http://schemas.microsoft.com/office/drawing/2014/main" id="{41603AEE-6591-91F8-5ADA-DBBEB1B283AB}"/>
                </a:ext>
              </a:extLst>
            </p:cNvPr>
            <p:cNvSpPr/>
            <p:nvPr/>
          </p:nvSpPr>
          <p:spPr>
            <a:xfrm>
              <a:off x="0" y="0"/>
              <a:ext cx="1158237" cy="1082166"/>
            </a:xfrm>
            <a:custGeom>
              <a:avLst/>
              <a:gdLst/>
              <a:ahLst/>
              <a:cxnLst/>
              <a:rect l="l" t="t" r="r" b="b"/>
              <a:pathLst>
                <a:path w="1158237" h="1082166">
                  <a:moveTo>
                    <a:pt x="203200" y="0"/>
                  </a:moveTo>
                  <a:lnTo>
                    <a:pt x="1158237" y="0"/>
                  </a:lnTo>
                  <a:lnTo>
                    <a:pt x="955037" y="1082166"/>
                  </a:lnTo>
                  <a:lnTo>
                    <a:pt x="0" y="1082166"/>
                  </a:lnTo>
                  <a:lnTo>
                    <a:pt x="203200" y="0"/>
                  </a:lnTo>
                  <a:close/>
                </a:path>
              </a:pathLst>
            </a:custGeom>
            <a:solidFill>
              <a:srgbClr val="FAFAF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AAC976A9-9428-9070-9DF1-63A2B2884809}"/>
                </a:ext>
              </a:extLst>
            </p:cNvPr>
            <p:cNvSpPr txBox="1"/>
            <p:nvPr/>
          </p:nvSpPr>
          <p:spPr>
            <a:xfrm>
              <a:off x="101600" y="-47625"/>
              <a:ext cx="955037" cy="1129791"/>
            </a:xfrm>
            <a:prstGeom prst="rect">
              <a:avLst/>
            </a:prstGeom>
          </p:spPr>
          <p:txBody>
            <a:bodyPr lIns="50800" tIns="50800" rIns="50800" bIns="50800" rtlCol="0" anchor="ctr"/>
            <a:lstStyle/>
            <a:p>
              <a:pPr marL="0" marR="0" lvl="0" indent="0" algn="ctr" defTabSz="914400" rtl="0" eaLnBrk="1" fontAlgn="auto" latinLnBrk="0" hangingPunct="1">
                <a:lnSpc>
                  <a:spcPts val="330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81C016A3-AAAB-997F-B65F-09A5B730D6D1}"/>
              </a:ext>
            </a:extLst>
          </p:cNvPr>
          <p:cNvSpPr/>
          <p:nvPr/>
        </p:nvSpPr>
        <p:spPr>
          <a:xfrm rot="-4981636">
            <a:off x="6378495" y="2111565"/>
            <a:ext cx="6116472" cy="993927"/>
          </a:xfrm>
          <a:custGeom>
            <a:avLst/>
            <a:gdLst/>
            <a:ahLst/>
            <a:cxnLst/>
            <a:rect l="l" t="t" r="r" b="b"/>
            <a:pathLst>
              <a:path w="6116472" h="993927">
                <a:moveTo>
                  <a:pt x="0" y="0"/>
                </a:moveTo>
                <a:lnTo>
                  <a:pt x="6116472" y="0"/>
                </a:lnTo>
                <a:lnTo>
                  <a:pt x="6116472" y="993927"/>
                </a:lnTo>
                <a:lnTo>
                  <a:pt x="0" y="993927"/>
                </a:lnTo>
                <a:lnTo>
                  <a:pt x="0" y="0"/>
                </a:lnTo>
                <a:close/>
              </a:path>
            </a:pathLst>
          </a:custGeom>
          <a:blipFill>
            <a:blip r:embed="rId4">
              <a:alphaModFix amt="7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443F4438-1D92-F711-608A-89D47C26B9B8}"/>
              </a:ext>
            </a:extLst>
          </p:cNvPr>
          <p:cNvSpPr/>
          <p:nvPr/>
        </p:nvSpPr>
        <p:spPr>
          <a:xfrm rot="-5026360" flipH="1">
            <a:off x="567673" y="4408912"/>
            <a:ext cx="15063093" cy="1318021"/>
          </a:xfrm>
          <a:custGeom>
            <a:avLst/>
            <a:gdLst/>
            <a:ahLst/>
            <a:cxnLst/>
            <a:rect l="l" t="t" r="r" b="b"/>
            <a:pathLst>
              <a:path w="15063093" h="1318021">
                <a:moveTo>
                  <a:pt x="15063093" y="0"/>
                </a:moveTo>
                <a:lnTo>
                  <a:pt x="0" y="0"/>
                </a:lnTo>
                <a:lnTo>
                  <a:pt x="0" y="1318020"/>
                </a:lnTo>
                <a:lnTo>
                  <a:pt x="15063093" y="1318020"/>
                </a:lnTo>
                <a:lnTo>
                  <a:pt x="1506309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FDB87365-9FBA-F8B0-E3B4-0597E85E2AA5}"/>
              </a:ext>
            </a:extLst>
          </p:cNvPr>
          <p:cNvSpPr/>
          <p:nvPr/>
        </p:nvSpPr>
        <p:spPr>
          <a:xfrm flipH="1">
            <a:off x="8254868" y="9672201"/>
            <a:ext cx="1139647" cy="343849"/>
          </a:xfrm>
          <a:custGeom>
            <a:avLst/>
            <a:gdLst/>
            <a:ahLst/>
            <a:cxnLst/>
            <a:rect l="l" t="t" r="r" b="b"/>
            <a:pathLst>
              <a:path w="1139647" h="343849">
                <a:moveTo>
                  <a:pt x="1139647" y="0"/>
                </a:moveTo>
                <a:lnTo>
                  <a:pt x="0" y="0"/>
                </a:lnTo>
                <a:lnTo>
                  <a:pt x="0" y="343849"/>
                </a:lnTo>
                <a:lnTo>
                  <a:pt x="1139647" y="343849"/>
                </a:lnTo>
                <a:lnTo>
                  <a:pt x="1139647" y="0"/>
                </a:lnTo>
                <a:close/>
              </a:path>
            </a:pathLst>
          </a:custGeom>
          <a:blipFill>
            <a:blip r:embed="rId7">
              <a:extLst>
                <a:ext uri="{96DAC541-7B7A-43D3-8B79-37D633B846F1}">
                  <asvg:svgBlip xmlns:asvg="http://schemas.microsoft.com/office/drawing/2016/SVG/main" r:embed="rId8"/>
                </a:ext>
              </a:extLst>
            </a:blip>
            <a:stretch>
              <a:fillRect r="-1045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a:extLst>
              <a:ext uri="{FF2B5EF4-FFF2-40B4-BE49-F238E27FC236}">
                <a16:creationId xmlns:a16="http://schemas.microsoft.com/office/drawing/2014/main" id="{4E7476C5-00B7-41EB-5D9C-9D5E02547F78}"/>
              </a:ext>
            </a:extLst>
          </p:cNvPr>
          <p:cNvSpPr txBox="1"/>
          <p:nvPr/>
        </p:nvSpPr>
        <p:spPr>
          <a:xfrm>
            <a:off x="1032723" y="449420"/>
            <a:ext cx="6553200" cy="868123"/>
          </a:xfrm>
          <a:prstGeom prst="rect">
            <a:avLst/>
          </a:prstGeom>
        </p:spPr>
        <p:txBody>
          <a:bodyPr wrap="square" lIns="0" tIns="0" rIns="0" bIns="0" rtlCol="0" anchor="t">
            <a:spAutoFit/>
          </a:bodyPr>
          <a:lstStyle/>
          <a:p>
            <a:pPr marL="0" marR="0" lvl="0" indent="0" algn="l" defTabSz="914400" rtl="0" eaLnBrk="1" fontAlgn="auto" latinLnBrk="0" hangingPunct="1">
              <a:lnSpc>
                <a:spcPts val="7789"/>
              </a:lnSpc>
              <a:spcBef>
                <a:spcPts val="0"/>
              </a:spcBef>
              <a:spcAft>
                <a:spcPts val="0"/>
              </a:spcAft>
              <a:buClrTx/>
              <a:buSzTx/>
              <a:buFontTx/>
              <a:buNone/>
              <a:tabLst/>
              <a:defRPr/>
            </a:pPr>
            <a:r>
              <a:rPr kumimoji="0" lang="en-US" sz="4000" b="1" i="0" u="none" strike="noStrike" kern="1200" cap="none" spc="-247" normalizeH="0" baseline="0" noProof="0" dirty="0">
                <a:ln>
                  <a:noFill/>
                </a:ln>
                <a:solidFill>
                  <a:srgbClr val="17365D"/>
                </a:solidFill>
                <a:effectLst/>
                <a:uLnTx/>
                <a:uFillTx/>
                <a:latin typeface="Open Sauce Bold"/>
                <a:ea typeface="+mn-ea"/>
                <a:cs typeface="+mn-cs"/>
              </a:rPr>
              <a:t>Doug Hohulin</a:t>
            </a:r>
            <a:endParaRPr kumimoji="0" lang="en-US" sz="4000" b="1" i="0" u="none" strike="noStrike" kern="1200" cap="none" spc="-247" normalizeH="0" baseline="0" noProof="0" dirty="0">
              <a:ln>
                <a:noFill/>
              </a:ln>
              <a:solidFill>
                <a:srgbClr val="17365D"/>
              </a:solidFill>
              <a:effectLst/>
              <a:uLnTx/>
              <a:uFillTx/>
              <a:latin typeface="Open Sauce Bold"/>
              <a:ea typeface="+mn-ea"/>
              <a:cs typeface="+mn-cs"/>
              <a:sym typeface="Open Sauce Bold"/>
            </a:endParaRPr>
          </a:p>
        </p:txBody>
      </p:sp>
      <p:sp>
        <p:nvSpPr>
          <p:cNvPr id="17" name="TextBox 16">
            <a:extLst>
              <a:ext uri="{FF2B5EF4-FFF2-40B4-BE49-F238E27FC236}">
                <a16:creationId xmlns:a16="http://schemas.microsoft.com/office/drawing/2014/main" id="{4358145C-D3A8-0452-FC9C-F38FDFED2A8B}"/>
              </a:ext>
            </a:extLst>
          </p:cNvPr>
          <p:cNvSpPr txBox="1"/>
          <p:nvPr/>
        </p:nvSpPr>
        <p:spPr>
          <a:xfrm>
            <a:off x="914400" y="1423034"/>
            <a:ext cx="7340468"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President/Founder of Exponential Blueprint Consulting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Kansas City AI Club Board Member - Humanities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VRARA Chapter President - Kansas City,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Generative AI Committee Chair.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Former KU School of Nursing Advisory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Affiliate Faculty – XR Immersive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Former KU Cyber Security Advisory Board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KC Digital Drive Member - Healthcare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hlinkClick r:id="rId9"/>
              </a:rPr>
              <a:t>Doug Hohulin | LinkedIn</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131C1A4C-EC7C-6108-9F0F-537BD4DC8439}"/>
              </a:ext>
            </a:extLst>
          </p:cNvPr>
          <p:cNvSpPr txBox="1"/>
          <p:nvPr/>
        </p:nvSpPr>
        <p:spPr>
          <a:xfrm>
            <a:off x="9684177" y="616112"/>
            <a:ext cx="6755104" cy="920251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Working on how AI can save 1 Billion lives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AI projects “When the AI System Has to Be Right"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AI in Healthcare,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Regulation, Governance, Policy, Ethics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AV &amp; Road Safety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Education and Energy.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Advisor to AI Startup Companies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AI &amp; Partners – EU AI Act Risk Assessment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err="1">
                <a:ln>
                  <a:noFill/>
                </a:ln>
                <a:solidFill>
                  <a:prstClr val="white"/>
                </a:solidFill>
                <a:effectLst/>
                <a:uLnTx/>
                <a:uFillTx/>
                <a:latin typeface="Calibri"/>
                <a:ea typeface="+mn-ea"/>
                <a:cs typeface="+mn-cs"/>
              </a:rPr>
              <a:t>MyPlanKeeper</a:t>
            </a:r>
            <a:r>
              <a:rPr kumimoji="0" lang="en-US" sz="36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sng" strike="noStrike" kern="1200" cap="none" spc="0" normalizeH="0" baseline="0" noProof="0" dirty="0">
                <a:ln>
                  <a:noFill/>
                </a:ln>
                <a:solidFill>
                  <a:prstClr val="white"/>
                </a:solidFill>
                <a:effectLst/>
                <a:uLnTx/>
                <a:uFillTx/>
                <a:latin typeface="Calibri"/>
                <a:ea typeface="+mn-ea"/>
                <a:cs typeface="+mn-cs"/>
              </a:rPr>
              <a:t>Intelligent Retirement Planning with 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Worked for Motorola and Nokia for 33 years in Strategy, Business Development, Account Management and Engineering</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Go to Market Strategies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Co-author with Dr. Harvey Castro MD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2030: A Blueprint for Humanity's Exponential Leap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Tech Powered Healing: The Future of Medicine in the AI Age</a:t>
            </a:r>
          </a:p>
        </p:txBody>
      </p:sp>
      <p:pic>
        <p:nvPicPr>
          <p:cNvPr id="1029" name="Picture 5">
            <a:extLst>
              <a:ext uri="{FF2B5EF4-FFF2-40B4-BE49-F238E27FC236}">
                <a16:creationId xmlns:a16="http://schemas.microsoft.com/office/drawing/2014/main" id="{07618627-DDF4-2D3B-A7DD-21079CF9E52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643" b="28440"/>
          <a:stretch>
            <a:fillRect/>
          </a:stretch>
        </p:blipFill>
        <p:spPr bwMode="auto">
          <a:xfrm>
            <a:off x="923698" y="5106024"/>
            <a:ext cx="5415526" cy="543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58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D0381-F947-79AE-1204-833294074C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8D43199-1AC0-D37E-4686-EFFE6419B225}"/>
              </a:ext>
            </a:extLst>
          </p:cNvPr>
          <p:cNvSpPr/>
          <p:nvPr/>
        </p:nvSpPr>
        <p:spPr>
          <a:xfrm rot="4774883">
            <a:off x="8911543" y="713804"/>
            <a:ext cx="7158598" cy="1163272"/>
          </a:xfrm>
          <a:custGeom>
            <a:avLst/>
            <a:gdLst/>
            <a:ahLst/>
            <a:cxnLst/>
            <a:rect l="l" t="t" r="r" b="b"/>
            <a:pathLst>
              <a:path w="7158598" h="1163272">
                <a:moveTo>
                  <a:pt x="0" y="0"/>
                </a:moveTo>
                <a:lnTo>
                  <a:pt x="7158598" y="0"/>
                </a:lnTo>
                <a:lnTo>
                  <a:pt x="7158598" y="1163272"/>
                </a:lnTo>
                <a:lnTo>
                  <a:pt x="0" y="1163272"/>
                </a:lnTo>
                <a:lnTo>
                  <a:pt x="0" y="0"/>
                </a:lnTo>
                <a:close/>
              </a:path>
            </a:pathLst>
          </a:custGeom>
          <a:blipFill>
            <a:blip r:embed="rId3">
              <a:alphaModFix amt="7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2D5C489-3EE0-7A33-0B65-4EE6DFDC4ADF}"/>
              </a:ext>
            </a:extLst>
          </p:cNvPr>
          <p:cNvSpPr/>
          <p:nvPr/>
        </p:nvSpPr>
        <p:spPr>
          <a:xfrm flipH="1">
            <a:off x="12394665" y="-2089354"/>
            <a:ext cx="9594066" cy="15568464"/>
          </a:xfrm>
          <a:custGeom>
            <a:avLst/>
            <a:gdLst/>
            <a:ahLst/>
            <a:cxnLst/>
            <a:rect l="l" t="t" r="r" b="b"/>
            <a:pathLst>
              <a:path w="9594066" h="15568464">
                <a:moveTo>
                  <a:pt x="9594066" y="0"/>
                </a:moveTo>
                <a:lnTo>
                  <a:pt x="0" y="0"/>
                </a:lnTo>
                <a:lnTo>
                  <a:pt x="0" y="15568464"/>
                </a:lnTo>
                <a:lnTo>
                  <a:pt x="9594066" y="15568464"/>
                </a:lnTo>
                <a:lnTo>
                  <a:pt x="959406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C75625CA-A9BF-D455-C285-0F88E46981B7}"/>
              </a:ext>
            </a:extLst>
          </p:cNvPr>
          <p:cNvSpPr/>
          <p:nvPr/>
        </p:nvSpPr>
        <p:spPr>
          <a:xfrm>
            <a:off x="5808261" y="8301479"/>
            <a:ext cx="4934047" cy="956821"/>
          </a:xfrm>
          <a:custGeom>
            <a:avLst/>
            <a:gdLst/>
            <a:ahLst/>
            <a:cxnLst/>
            <a:rect l="l" t="t" r="r" b="b"/>
            <a:pathLst>
              <a:path w="4934047" h="956821">
                <a:moveTo>
                  <a:pt x="0" y="0"/>
                </a:moveTo>
                <a:lnTo>
                  <a:pt x="4934047" y="0"/>
                </a:lnTo>
                <a:lnTo>
                  <a:pt x="4934047" y="956821"/>
                </a:lnTo>
                <a:lnTo>
                  <a:pt x="0" y="956821"/>
                </a:lnTo>
                <a:lnTo>
                  <a:pt x="0" y="0"/>
                </a:lnTo>
                <a:close/>
              </a:path>
            </a:pathLst>
          </a:custGeom>
          <a:blipFill>
            <a:blip r:embed="rId3">
              <a:alphaModFix amt="71000"/>
            </a:blip>
            <a:stretch>
              <a:fillRect r="-193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C8DEF566-619B-D886-F006-A3AC6CFA9CA6}"/>
              </a:ext>
            </a:extLst>
          </p:cNvPr>
          <p:cNvSpPr/>
          <p:nvPr/>
        </p:nvSpPr>
        <p:spPr>
          <a:xfrm flipH="1">
            <a:off x="10974231" y="951591"/>
            <a:ext cx="1139647" cy="343849"/>
          </a:xfrm>
          <a:custGeom>
            <a:avLst/>
            <a:gdLst/>
            <a:ahLst/>
            <a:cxnLst/>
            <a:rect l="l" t="t" r="r" b="b"/>
            <a:pathLst>
              <a:path w="1139647" h="343849">
                <a:moveTo>
                  <a:pt x="1139647" y="0"/>
                </a:moveTo>
                <a:lnTo>
                  <a:pt x="0" y="0"/>
                </a:lnTo>
                <a:lnTo>
                  <a:pt x="0" y="343848"/>
                </a:lnTo>
                <a:lnTo>
                  <a:pt x="1139647" y="343848"/>
                </a:lnTo>
                <a:lnTo>
                  <a:pt x="1139647" y="0"/>
                </a:lnTo>
                <a:close/>
              </a:path>
            </a:pathLst>
          </a:custGeom>
          <a:blipFill>
            <a:blip r:embed="rId6">
              <a:extLst>
                <a:ext uri="{96DAC541-7B7A-43D3-8B79-37D633B846F1}">
                  <asvg:svgBlip xmlns:asvg="http://schemas.microsoft.com/office/drawing/2016/SVG/main" r:embed="rId7"/>
                </a:ext>
              </a:extLst>
            </a:blip>
            <a:stretch>
              <a:fillRect r="-1045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469434E7-845C-BBD9-23A9-554DBA02702C}"/>
              </a:ext>
            </a:extLst>
          </p:cNvPr>
          <p:cNvSpPr txBox="1"/>
          <p:nvPr/>
        </p:nvSpPr>
        <p:spPr>
          <a:xfrm>
            <a:off x="669792" y="670332"/>
            <a:ext cx="11163300" cy="846001"/>
          </a:xfrm>
          <a:prstGeom prst="rect">
            <a:avLst/>
          </a:prstGeom>
        </p:spPr>
        <p:txBody>
          <a:bodyPr wrap="square" lIns="0" tIns="0" rIns="0" bIns="0" rtlCol="0" anchor="t">
            <a:spAutoFit/>
          </a:bodyPr>
          <a:lstStyle/>
          <a:p>
            <a:pPr marL="0" marR="0" lvl="0" indent="0" algn="ctr" defTabSz="914400" rtl="0" eaLnBrk="1" fontAlgn="auto" latinLnBrk="0" hangingPunct="1">
              <a:lnSpc>
                <a:spcPts val="6516"/>
              </a:lnSpc>
              <a:spcBef>
                <a:spcPts val="0"/>
              </a:spcBef>
              <a:spcAft>
                <a:spcPts val="0"/>
              </a:spcAft>
              <a:buClrTx/>
              <a:buSzTx/>
              <a:buFontTx/>
              <a:buNone/>
              <a:tabLst/>
              <a:defRPr/>
            </a:pPr>
            <a:r>
              <a:rPr kumimoji="0" lang="en-US" sz="7489"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rPr>
              <a:t>AI - Go To Market </a:t>
            </a:r>
          </a:p>
        </p:txBody>
      </p:sp>
      <p:sp>
        <p:nvSpPr>
          <p:cNvPr id="8" name="TextBox 8">
            <a:extLst>
              <a:ext uri="{FF2B5EF4-FFF2-40B4-BE49-F238E27FC236}">
                <a16:creationId xmlns:a16="http://schemas.microsoft.com/office/drawing/2014/main" id="{901E382B-821C-C713-9730-484352DDB766}"/>
              </a:ext>
            </a:extLst>
          </p:cNvPr>
          <p:cNvSpPr txBox="1"/>
          <p:nvPr/>
        </p:nvSpPr>
        <p:spPr>
          <a:xfrm>
            <a:off x="1009247" y="2335182"/>
            <a:ext cx="12014469" cy="5256054"/>
          </a:xfrm>
          <a:prstGeom prst="rect">
            <a:avLst/>
          </a:prstGeom>
        </p:spPr>
        <p:txBody>
          <a:bodyPr wrap="square" lIns="0" tIns="0" rIns="0" bIns="0" rtlCol="0" anchor="t">
            <a:spAutoFit/>
          </a:bodyPr>
          <a:lstStyle/>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How Are You and Your Organization Using AI Today?</a:t>
            </a:r>
          </a:p>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Solving the Way The Body Fails with AI and Billing for it</a:t>
            </a:r>
          </a:p>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America's AI Action Plan: Winning the Race  </a:t>
            </a:r>
          </a:p>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AI Literacy - Collaborative Intelligence</a:t>
            </a:r>
          </a:p>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What Workers Really Want from AI – Leveraging the AI Tool to Amplify Your Ability </a:t>
            </a:r>
          </a:p>
          <a:p>
            <a:pPr marL="1028700" marR="0" lvl="1"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Have the AI Do Difficult, Dangerous, Dirty or Dull Jobs</a:t>
            </a:r>
          </a:p>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AI Literacy, KC AI Club, Workforce Development</a:t>
            </a:r>
          </a:p>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Call To Action</a:t>
            </a:r>
          </a:p>
        </p:txBody>
      </p:sp>
    </p:spTree>
    <p:extLst>
      <p:ext uri="{BB962C8B-B14F-4D97-AF65-F5344CB8AC3E}">
        <p14:creationId xmlns:p14="http://schemas.microsoft.com/office/powerpoint/2010/main" val="285853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65A6-6088-4DA4-607C-B70749E2B5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E727FE-C2A4-ECFD-6FFA-0E632D4D4C59}"/>
              </a:ext>
            </a:extLst>
          </p:cNvPr>
          <p:cNvSpPr/>
          <p:nvPr/>
        </p:nvSpPr>
        <p:spPr>
          <a:xfrm rot="4774883">
            <a:off x="8911543" y="713804"/>
            <a:ext cx="7158598" cy="1163272"/>
          </a:xfrm>
          <a:custGeom>
            <a:avLst/>
            <a:gdLst/>
            <a:ahLst/>
            <a:cxnLst/>
            <a:rect l="l" t="t" r="r" b="b"/>
            <a:pathLst>
              <a:path w="7158598" h="1163272">
                <a:moveTo>
                  <a:pt x="0" y="0"/>
                </a:moveTo>
                <a:lnTo>
                  <a:pt x="7158598" y="0"/>
                </a:lnTo>
                <a:lnTo>
                  <a:pt x="7158598" y="1163272"/>
                </a:lnTo>
                <a:lnTo>
                  <a:pt x="0" y="1163272"/>
                </a:lnTo>
                <a:lnTo>
                  <a:pt x="0" y="0"/>
                </a:lnTo>
                <a:close/>
              </a:path>
            </a:pathLst>
          </a:custGeom>
          <a:blipFill>
            <a:blip r:embed="rId3">
              <a:alphaModFix amt="7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15CAD6C-21DC-D67A-E0DC-E62286D086CE}"/>
              </a:ext>
            </a:extLst>
          </p:cNvPr>
          <p:cNvSpPr/>
          <p:nvPr/>
        </p:nvSpPr>
        <p:spPr>
          <a:xfrm flipH="1">
            <a:off x="12394665" y="-2089354"/>
            <a:ext cx="9594066" cy="15568464"/>
          </a:xfrm>
          <a:custGeom>
            <a:avLst/>
            <a:gdLst/>
            <a:ahLst/>
            <a:cxnLst/>
            <a:rect l="l" t="t" r="r" b="b"/>
            <a:pathLst>
              <a:path w="9594066" h="15568464">
                <a:moveTo>
                  <a:pt x="9594066" y="0"/>
                </a:moveTo>
                <a:lnTo>
                  <a:pt x="0" y="0"/>
                </a:lnTo>
                <a:lnTo>
                  <a:pt x="0" y="15568464"/>
                </a:lnTo>
                <a:lnTo>
                  <a:pt x="9594066" y="15568464"/>
                </a:lnTo>
                <a:lnTo>
                  <a:pt x="959406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BA37BAF7-2DB9-FDC4-9365-1D7EF2EAFFC5}"/>
              </a:ext>
            </a:extLst>
          </p:cNvPr>
          <p:cNvSpPr/>
          <p:nvPr/>
        </p:nvSpPr>
        <p:spPr>
          <a:xfrm>
            <a:off x="5808261" y="8301479"/>
            <a:ext cx="4934047" cy="956821"/>
          </a:xfrm>
          <a:custGeom>
            <a:avLst/>
            <a:gdLst/>
            <a:ahLst/>
            <a:cxnLst/>
            <a:rect l="l" t="t" r="r" b="b"/>
            <a:pathLst>
              <a:path w="4934047" h="956821">
                <a:moveTo>
                  <a:pt x="0" y="0"/>
                </a:moveTo>
                <a:lnTo>
                  <a:pt x="4934047" y="0"/>
                </a:lnTo>
                <a:lnTo>
                  <a:pt x="4934047" y="956821"/>
                </a:lnTo>
                <a:lnTo>
                  <a:pt x="0" y="956821"/>
                </a:lnTo>
                <a:lnTo>
                  <a:pt x="0" y="0"/>
                </a:lnTo>
                <a:close/>
              </a:path>
            </a:pathLst>
          </a:custGeom>
          <a:blipFill>
            <a:blip r:embed="rId3">
              <a:alphaModFix amt="71000"/>
            </a:blip>
            <a:stretch>
              <a:fillRect r="-193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31A767A0-AA20-F793-6A10-65DEC743568D}"/>
              </a:ext>
            </a:extLst>
          </p:cNvPr>
          <p:cNvSpPr/>
          <p:nvPr/>
        </p:nvSpPr>
        <p:spPr>
          <a:xfrm flipH="1">
            <a:off x="10769243" y="2437451"/>
            <a:ext cx="1139647" cy="343849"/>
          </a:xfrm>
          <a:custGeom>
            <a:avLst/>
            <a:gdLst/>
            <a:ahLst/>
            <a:cxnLst/>
            <a:rect l="l" t="t" r="r" b="b"/>
            <a:pathLst>
              <a:path w="1139647" h="343849">
                <a:moveTo>
                  <a:pt x="1139647" y="0"/>
                </a:moveTo>
                <a:lnTo>
                  <a:pt x="0" y="0"/>
                </a:lnTo>
                <a:lnTo>
                  <a:pt x="0" y="343848"/>
                </a:lnTo>
                <a:lnTo>
                  <a:pt x="1139647" y="343848"/>
                </a:lnTo>
                <a:lnTo>
                  <a:pt x="1139647" y="0"/>
                </a:lnTo>
                <a:close/>
              </a:path>
            </a:pathLst>
          </a:custGeom>
          <a:blipFill>
            <a:blip r:embed="rId6">
              <a:extLst>
                <a:ext uri="{96DAC541-7B7A-43D3-8B79-37D633B846F1}">
                  <asvg:svgBlip xmlns:asvg="http://schemas.microsoft.com/office/drawing/2016/SVG/main" r:embed="rId7"/>
                </a:ext>
              </a:extLst>
            </a:blip>
            <a:stretch>
              <a:fillRect r="-1045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52452B96-1E6B-0C67-F032-CE49B0FE4962}"/>
              </a:ext>
            </a:extLst>
          </p:cNvPr>
          <p:cNvSpPr txBox="1"/>
          <p:nvPr/>
        </p:nvSpPr>
        <p:spPr>
          <a:xfrm>
            <a:off x="669792" y="670332"/>
            <a:ext cx="11163300" cy="1679562"/>
          </a:xfrm>
          <a:prstGeom prst="rect">
            <a:avLst/>
          </a:prstGeom>
        </p:spPr>
        <p:txBody>
          <a:bodyPr wrap="square" lIns="0" tIns="0" rIns="0" bIns="0" rtlCol="0" anchor="t">
            <a:spAutoFit/>
          </a:bodyPr>
          <a:lstStyle/>
          <a:p>
            <a:pPr marL="0" marR="0" lvl="0" indent="0" algn="ctr" defTabSz="914400" rtl="0" eaLnBrk="1" fontAlgn="auto" latinLnBrk="0" hangingPunct="1">
              <a:lnSpc>
                <a:spcPts val="6516"/>
              </a:lnSpc>
              <a:spcBef>
                <a:spcPts val="0"/>
              </a:spcBef>
              <a:spcAft>
                <a:spcPts val="0"/>
              </a:spcAft>
              <a:buClrTx/>
              <a:buSzTx/>
              <a:buFontTx/>
              <a:buNone/>
              <a:tabLst/>
              <a:defRPr/>
            </a:pPr>
            <a:r>
              <a:rPr kumimoji="0" lang="en-US" sz="7489"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rPr>
              <a:t>AI Questions to the Audience</a:t>
            </a:r>
          </a:p>
        </p:txBody>
      </p:sp>
      <p:sp>
        <p:nvSpPr>
          <p:cNvPr id="8" name="TextBox 8">
            <a:extLst>
              <a:ext uri="{FF2B5EF4-FFF2-40B4-BE49-F238E27FC236}">
                <a16:creationId xmlns:a16="http://schemas.microsoft.com/office/drawing/2014/main" id="{E8DC2698-33B2-C482-5679-11FEC603F508}"/>
              </a:ext>
            </a:extLst>
          </p:cNvPr>
          <p:cNvSpPr txBox="1"/>
          <p:nvPr/>
        </p:nvSpPr>
        <p:spPr>
          <a:xfrm>
            <a:off x="1028699" y="3582238"/>
            <a:ext cx="12153889" cy="4719241"/>
          </a:xfrm>
          <a:prstGeom prst="rect">
            <a:avLst/>
          </a:prstGeom>
        </p:spPr>
        <p:txBody>
          <a:bodyPr wrap="square" lIns="0" tIns="0" rIns="0" bIns="0" rtlCol="0" anchor="t">
            <a:spAutoFit/>
          </a:bodyPr>
          <a:lstStyle/>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Do You Used Generative AI Daily/Weekly? </a:t>
            </a:r>
          </a:p>
          <a:p>
            <a:pPr marL="1028700" marR="0" lvl="1"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For Work? For Personal Use?</a:t>
            </a:r>
          </a:p>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Do You Think AI Will Be More of a Benefit to You? or Cause More Problems?</a:t>
            </a:r>
          </a:p>
          <a:p>
            <a:pPr marL="571500" marR="0" lvl="0"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Does Your Work Environment:</a:t>
            </a:r>
          </a:p>
          <a:p>
            <a:pPr marL="1028700" marR="0" lvl="1"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Encourage the Use of AI? </a:t>
            </a:r>
          </a:p>
          <a:p>
            <a:pPr marL="1028700" marR="0" lvl="1"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Requires You to Use AI? </a:t>
            </a:r>
          </a:p>
          <a:p>
            <a:pPr marL="1028700" marR="0" lvl="1" indent="-571500" algn="just"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Restricts the Use of AI? </a:t>
            </a:r>
          </a:p>
        </p:txBody>
      </p:sp>
    </p:spTree>
    <p:extLst>
      <p:ext uri="{BB962C8B-B14F-4D97-AF65-F5344CB8AC3E}">
        <p14:creationId xmlns:p14="http://schemas.microsoft.com/office/powerpoint/2010/main" val="2196002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F53EAB-74D8-9BE7-81EC-D00337D169B7}"/>
              </a:ext>
            </a:extLst>
          </p:cNvPr>
          <p:cNvSpPr txBox="1"/>
          <p:nvPr/>
        </p:nvSpPr>
        <p:spPr>
          <a:xfrm>
            <a:off x="419100" y="266700"/>
            <a:ext cx="17449800" cy="8894743"/>
          </a:xfrm>
          <a:prstGeom prst="rect">
            <a:avLst/>
          </a:prstGeom>
          <a:noFill/>
        </p:spPr>
        <p:txBody>
          <a:bodyPr wrap="square">
            <a:spAutoFit/>
          </a:bodyPr>
          <a:lstStyle/>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charset="0"/>
                <a:ea typeface="+mn-ea"/>
                <a:cs typeface="+mn-cs"/>
              </a:rPr>
              <a:t>Making The Best Health Decisions With the Aid of AI</a:t>
            </a:r>
            <a:endParaRPr kumimoji="0" lang="en-US" sz="32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355"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charset="0"/>
                <a:ea typeface="+mn-ea"/>
                <a:cs typeface="+mn-cs"/>
              </a:rPr>
              <a:t>“13,600 diagnoses, or ways in which the human body can fail. </a:t>
            </a: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charset="0"/>
                <a:ea typeface="+mn-ea"/>
                <a:cs typeface="+mn-cs"/>
              </a:rPr>
              <a:t>Now more than 6,000 drugs can be prescribed, and </a:t>
            </a:r>
            <a:r>
              <a:rPr kumimoji="0" lang="en-US" sz="4400" b="0" i="0" u="sng" strike="noStrike" kern="1200" cap="none" spc="0" normalizeH="0" baseline="0" noProof="0" dirty="0">
                <a:ln>
                  <a:noFill/>
                </a:ln>
                <a:solidFill>
                  <a:prstClr val="white"/>
                </a:solidFill>
                <a:effectLst/>
                <a:uLnTx/>
                <a:uFillTx/>
                <a:latin typeface="Arial" charset="0"/>
                <a:ea typeface="+mn-ea"/>
                <a:cs typeface="+mn-cs"/>
              </a:rPr>
              <a:t>4,000 medical and surgical procedures</a:t>
            </a:r>
            <a:r>
              <a:rPr kumimoji="0" lang="en-US" sz="4400" b="0" i="0" u="none" strike="noStrike" kern="1200" cap="none" spc="0" normalizeH="0" baseline="0" noProof="0" dirty="0">
                <a:ln>
                  <a:noFill/>
                </a:ln>
                <a:solidFill>
                  <a:prstClr val="white"/>
                </a:solidFill>
                <a:effectLst/>
                <a:uLnTx/>
                <a:uFillTx/>
                <a:latin typeface="Arial" charset="0"/>
                <a:ea typeface="+mn-ea"/>
                <a:cs typeface="+mn-cs"/>
              </a:rPr>
              <a:t> can be performed.” -- Dr. Atul Gawande</a:t>
            </a: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hlinkClick r:id="rId3">
                  <a:extLst>
                    <a:ext uri="{A12FA001-AC4F-418D-AE19-62706E023703}">
                      <ahyp:hlinkClr xmlns:ahyp="http://schemas.microsoft.com/office/drawing/2018/hyperlinkcolor" val="tx"/>
                    </a:ext>
                  </a:extLst>
                </a:hlinkClick>
              </a:rPr>
              <a:t>http://news.harvard.edu/gazette/story/2011/09/the-battle-for-medicine%E2%80%99s-soul/</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t>
            </a:r>
            <a:r>
              <a:rPr kumimoji="0" lang="en-US" sz="1400" b="0" i="0" u="none" strike="noStrike" kern="1200" cap="none" spc="0" normalizeH="0" baseline="0" noProof="0" dirty="0">
                <a:ln>
                  <a:noFill/>
                </a:ln>
                <a:solidFill>
                  <a:prstClr val="white"/>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http://www.ted.com/talks/atul_gawande_how_do_we_heal_medicine</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355"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355"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charset="0"/>
                <a:ea typeface="+mn-ea"/>
                <a:cs typeface="+mn-cs"/>
              </a:rPr>
              <a:t>Dr. David </a:t>
            </a:r>
            <a:r>
              <a:rPr kumimoji="0" lang="en-US" sz="3200" b="0" i="0" u="none" strike="noStrike" kern="1200" cap="none" spc="0" normalizeH="0" baseline="0" noProof="0" dirty="0" err="1">
                <a:ln>
                  <a:noFill/>
                </a:ln>
                <a:solidFill>
                  <a:prstClr val="white"/>
                </a:solidFill>
                <a:effectLst/>
                <a:uLnTx/>
                <a:uFillTx/>
                <a:latin typeface="Arial" charset="0"/>
                <a:ea typeface="+mn-ea"/>
                <a:cs typeface="+mn-cs"/>
              </a:rPr>
              <a:t>Fajgenbaum</a:t>
            </a:r>
            <a:r>
              <a:rPr kumimoji="0" lang="en-US" sz="3200" b="0" i="0" u="none" strike="noStrike" kern="1200" cap="none" spc="0" normalizeH="0" baseline="0" noProof="0" dirty="0">
                <a:ln>
                  <a:noFill/>
                </a:ln>
                <a:solidFill>
                  <a:prstClr val="white"/>
                </a:solidFill>
                <a:effectLst/>
                <a:uLnTx/>
                <a:uFillTx/>
                <a:latin typeface="Arial" charset="0"/>
                <a:ea typeface="+mn-ea"/>
                <a:cs typeface="+mn-cs"/>
              </a:rPr>
              <a:t>, “9,000 human diseases don't have a </a:t>
            </a:r>
            <a:r>
              <a:rPr kumimoji="0" lang="en-US" sz="3200" b="0" i="0" u="sng" strike="noStrike" kern="1200" cap="none" spc="0" normalizeH="0" baseline="0" noProof="0" dirty="0">
                <a:ln>
                  <a:noFill/>
                </a:ln>
                <a:solidFill>
                  <a:prstClr val="white"/>
                </a:solidFill>
                <a:effectLst/>
                <a:uLnTx/>
                <a:uFillTx/>
                <a:latin typeface="Arial" charset="0"/>
                <a:ea typeface="+mn-ea"/>
                <a:cs typeface="+mn-cs"/>
              </a:rPr>
              <a:t>single FDA approved therapy</a:t>
            </a:r>
            <a:r>
              <a:rPr kumimoji="0" lang="en-US" sz="3200" b="0" i="0" u="none" strike="noStrike" kern="1200" cap="none" spc="0" normalizeH="0" baseline="0" noProof="0" dirty="0">
                <a:ln>
                  <a:noFill/>
                </a:ln>
                <a:solidFill>
                  <a:prstClr val="white"/>
                </a:solidFill>
                <a:effectLst/>
                <a:uLnTx/>
                <a:uFillTx/>
                <a:latin typeface="Arial" charset="0"/>
                <a:ea typeface="+mn-ea"/>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charset="0"/>
                <a:ea typeface="+mn-ea"/>
                <a:cs typeface="+mn-cs"/>
                <a:hlinkClick r:id="rId5">
                  <a:extLst>
                    <a:ext uri="{A12FA001-AC4F-418D-AE19-62706E023703}">
                      <ahyp:hlinkClr xmlns:ahyp="http://schemas.microsoft.com/office/drawing/2018/hyperlinkcolor" val="tx"/>
                    </a:ext>
                  </a:extLst>
                </a:hlinkClick>
              </a:rPr>
              <a:t>Every Cure</a:t>
            </a:r>
            <a:r>
              <a:rPr kumimoji="0" lang="en-US" sz="3200" b="0" i="0" u="none" strike="noStrike" kern="1200" cap="none" spc="0" normalizeH="0" baseline="0" noProof="0" dirty="0">
                <a:ln>
                  <a:noFill/>
                </a:ln>
                <a:solidFill>
                  <a:prstClr val="white"/>
                </a:solidFill>
                <a:effectLst/>
                <a:uLnTx/>
                <a:uFillTx/>
                <a:latin typeface="Arial" charset="0"/>
                <a:ea typeface="+mn-ea"/>
                <a:cs typeface="+mn-cs"/>
              </a:rPr>
              <a:t> - </a:t>
            </a:r>
            <a:r>
              <a:rPr kumimoji="0" lang="en-US" sz="3200" b="0" i="0" u="none" strike="noStrike" kern="1200" cap="none" spc="0" normalizeH="0" baseline="0" noProof="0" dirty="0">
                <a:ln>
                  <a:noFill/>
                </a:ln>
                <a:solidFill>
                  <a:prstClr val="white"/>
                </a:solidFill>
                <a:effectLst/>
                <a:uLnTx/>
                <a:uFillTx/>
                <a:latin typeface="Arial" charset="0"/>
                <a:ea typeface="+mn-ea"/>
                <a:cs typeface="+mn-cs"/>
                <a:hlinkClick r:id="rId6">
                  <a:extLst>
                    <a:ext uri="{A12FA001-AC4F-418D-AE19-62706E023703}">
                      <ahyp:hlinkClr xmlns:ahyp="http://schemas.microsoft.com/office/drawing/2018/hyperlinkcolor" val="tx"/>
                    </a:ext>
                  </a:extLst>
                </a:hlinkClick>
              </a:rPr>
              <a:t>Chasing My Cure: A Doctor's Race to Turn Hope into Action </a:t>
            </a:r>
          </a:p>
          <a:p>
            <a:pPr marL="457200" marR="0" lvl="0" indent="-457200" algn="l" defTabSz="91435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rial" charset="0"/>
                <a:ea typeface="+mn-ea"/>
                <a:cs typeface="+mn-cs"/>
              </a:rPr>
              <a:t>“Leverage The Power of AI to predict promising treatments”</a:t>
            </a:r>
          </a:p>
          <a:p>
            <a:pPr marL="457200" marR="0" lvl="0" indent="-457200" algn="l" defTabSz="91435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rial" charset="0"/>
                <a:ea typeface="+mn-ea"/>
                <a:cs typeface="+mn-cs"/>
              </a:rPr>
              <a:t>Will AI Help Develop More </a:t>
            </a:r>
            <a:r>
              <a:rPr kumimoji="0" lang="en-US" sz="3200" b="0" i="0" u="sng" strike="noStrike" kern="1200" cap="none" spc="0" normalizeH="0" baseline="0" noProof="0" dirty="0">
                <a:ln>
                  <a:noFill/>
                </a:ln>
                <a:solidFill>
                  <a:prstClr val="white"/>
                </a:solidFill>
                <a:effectLst/>
                <a:uLnTx/>
                <a:uFillTx/>
                <a:latin typeface="Arial" charset="0"/>
                <a:ea typeface="+mn-ea"/>
                <a:cs typeface="+mn-cs"/>
              </a:rPr>
              <a:t>medical and surgical procedures?</a:t>
            </a:r>
          </a:p>
          <a:p>
            <a:pPr marL="0" marR="0" lvl="0" indent="0" algn="l" defTabSz="914355" rtl="0" eaLnBrk="1" fontAlgn="base" latinLnBrk="0" hangingPunct="1">
              <a:lnSpc>
                <a:spcPct val="100000"/>
              </a:lnSpc>
              <a:spcBef>
                <a:spcPct val="0"/>
              </a:spcBef>
              <a:spcAft>
                <a:spcPct val="0"/>
              </a:spcAft>
              <a:buClrTx/>
              <a:buSzTx/>
              <a:buFontTx/>
              <a:buNone/>
              <a:tabLst/>
              <a:defRPr/>
            </a:pPr>
            <a:endParaRPr kumimoji="0" lang="en-US" sz="3200" b="0" i="0" u="sng"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charset="0"/>
                <a:ea typeface="+mn-ea"/>
                <a:cs typeface="+mn-cs"/>
              </a:rPr>
              <a:t>Dr. Gawande: "How many types of problems must clinicians be ready to handle?“</a:t>
            </a:r>
          </a:p>
          <a:p>
            <a:pPr marL="0" marR="0" lvl="0" indent="0" algn="l" defTabSz="914355"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charset="0"/>
                <a:ea typeface="+mn-ea"/>
                <a:cs typeface="+mn-cs"/>
              </a:rPr>
              <a:t>Billing codes: "How many ways do we have to record, justify, and pay for those problems?“</a:t>
            </a:r>
          </a:p>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charset="0"/>
                <a:ea typeface="+mn-ea"/>
                <a:cs typeface="+mn-cs"/>
              </a:rPr>
              <a:t>In the U.S., there are roughly 260,000–280,000 active medical billing codes across ICD-10, CPT, HCPCS, and drug classifications.</a:t>
            </a:r>
          </a:p>
        </p:txBody>
      </p:sp>
    </p:spTree>
    <p:extLst>
      <p:ext uri="{BB962C8B-B14F-4D97-AF65-F5344CB8AC3E}">
        <p14:creationId xmlns:p14="http://schemas.microsoft.com/office/powerpoint/2010/main" val="4024712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60CCF-A50B-A809-6ED9-E98BD2E0937F}"/>
              </a:ext>
            </a:extLst>
          </p:cNvPr>
          <p:cNvPicPr>
            <a:picLocks noChangeAspect="1"/>
          </p:cNvPicPr>
          <p:nvPr/>
        </p:nvPicPr>
        <p:blipFill>
          <a:blip r:embed="rId2"/>
          <a:stretch>
            <a:fillRect/>
          </a:stretch>
        </p:blipFill>
        <p:spPr>
          <a:xfrm>
            <a:off x="3352800" y="114300"/>
            <a:ext cx="11128040" cy="5348102"/>
          </a:xfrm>
          <a:prstGeom prst="rect">
            <a:avLst/>
          </a:prstGeom>
        </p:spPr>
      </p:pic>
      <p:pic>
        <p:nvPicPr>
          <p:cNvPr id="9" name="Picture 8">
            <a:extLst>
              <a:ext uri="{FF2B5EF4-FFF2-40B4-BE49-F238E27FC236}">
                <a16:creationId xmlns:a16="http://schemas.microsoft.com/office/drawing/2014/main" id="{FF6FABE4-9E3B-C6B6-995C-ABECAC64E88E}"/>
              </a:ext>
            </a:extLst>
          </p:cNvPr>
          <p:cNvPicPr>
            <a:picLocks noChangeAspect="1"/>
          </p:cNvPicPr>
          <p:nvPr/>
        </p:nvPicPr>
        <p:blipFill>
          <a:blip r:embed="rId3"/>
          <a:stretch>
            <a:fillRect/>
          </a:stretch>
        </p:blipFill>
        <p:spPr>
          <a:xfrm>
            <a:off x="2846647" y="5753100"/>
            <a:ext cx="12140346" cy="4298991"/>
          </a:xfrm>
          <a:prstGeom prst="rect">
            <a:avLst/>
          </a:prstGeom>
        </p:spPr>
      </p:pic>
    </p:spTree>
    <p:extLst>
      <p:ext uri="{BB962C8B-B14F-4D97-AF65-F5344CB8AC3E}">
        <p14:creationId xmlns:p14="http://schemas.microsoft.com/office/powerpoint/2010/main" val="2692185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3A019-678E-AA95-4276-55CF68517AC3}"/>
              </a:ext>
            </a:extLst>
          </p:cNvPr>
          <p:cNvPicPr>
            <a:picLocks noChangeAspect="1"/>
          </p:cNvPicPr>
          <p:nvPr/>
        </p:nvPicPr>
        <p:blipFill>
          <a:blip r:embed="rId2"/>
          <a:stretch>
            <a:fillRect/>
          </a:stretch>
        </p:blipFill>
        <p:spPr>
          <a:xfrm>
            <a:off x="914400" y="1909073"/>
            <a:ext cx="9791379" cy="7008674"/>
          </a:xfrm>
          <a:prstGeom prst="rect">
            <a:avLst/>
          </a:prstGeom>
        </p:spPr>
      </p:pic>
      <p:sp>
        <p:nvSpPr>
          <p:cNvPr id="5" name="TextBox 4">
            <a:extLst>
              <a:ext uri="{FF2B5EF4-FFF2-40B4-BE49-F238E27FC236}">
                <a16:creationId xmlns:a16="http://schemas.microsoft.com/office/drawing/2014/main" id="{9B70836A-E274-1B4E-C3C3-62C291A6032A}"/>
              </a:ext>
            </a:extLst>
          </p:cNvPr>
          <p:cNvSpPr txBox="1"/>
          <p:nvPr/>
        </p:nvSpPr>
        <p:spPr>
          <a:xfrm>
            <a:off x="12954000" y="9768581"/>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https://openai.com/index/introducing-gpt-5/</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a:extLst>
              <a:ext uri="{FF2B5EF4-FFF2-40B4-BE49-F238E27FC236}">
                <a16:creationId xmlns:a16="http://schemas.microsoft.com/office/drawing/2014/main" id="{FE79D83E-CD7C-8BA7-D8A1-010D687CD8E7}"/>
              </a:ext>
            </a:extLst>
          </p:cNvPr>
          <p:cNvSpPr txBox="1"/>
          <p:nvPr/>
        </p:nvSpPr>
        <p:spPr>
          <a:xfrm>
            <a:off x="457200" y="114300"/>
            <a:ext cx="163068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OpenAI Sans"/>
                <a:ea typeface="+mn-ea"/>
                <a:cs typeface="+mn-cs"/>
              </a:rPr>
              <a:t>Introducing GPT-5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OpenAI Sans"/>
                <a:ea typeface="+mn-ea"/>
                <a:cs typeface="+mn-cs"/>
              </a:rPr>
              <a:t>Our smartest, fastest, most useful model yet, with built-in thinking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OpenAI Sans"/>
                <a:ea typeface="+mn-ea"/>
                <a:cs typeface="+mn-cs"/>
              </a:rPr>
              <a:t>that puts expert-level intelligence in everyone’s hands.</a:t>
            </a:r>
          </a:p>
        </p:txBody>
      </p:sp>
      <p:pic>
        <p:nvPicPr>
          <p:cNvPr id="9" name="Picture 8">
            <a:extLst>
              <a:ext uri="{FF2B5EF4-FFF2-40B4-BE49-F238E27FC236}">
                <a16:creationId xmlns:a16="http://schemas.microsoft.com/office/drawing/2014/main" id="{D4ED6DDC-A7F2-0237-1B6D-258C0CA7AFD6}"/>
              </a:ext>
            </a:extLst>
          </p:cNvPr>
          <p:cNvPicPr>
            <a:picLocks noChangeAspect="1"/>
          </p:cNvPicPr>
          <p:nvPr/>
        </p:nvPicPr>
        <p:blipFill>
          <a:blip r:embed="rId4"/>
          <a:stretch>
            <a:fillRect/>
          </a:stretch>
        </p:blipFill>
        <p:spPr>
          <a:xfrm>
            <a:off x="11125200" y="1909073"/>
            <a:ext cx="6629400" cy="7382140"/>
          </a:xfrm>
          <a:prstGeom prst="rect">
            <a:avLst/>
          </a:prstGeom>
        </p:spPr>
      </p:pic>
    </p:spTree>
    <p:extLst>
      <p:ext uri="{BB962C8B-B14F-4D97-AF65-F5344CB8AC3E}">
        <p14:creationId xmlns:p14="http://schemas.microsoft.com/office/powerpoint/2010/main" val="512870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04E5A4-D20C-CE16-3EED-AEF72EEE272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959EBB-F94C-B6DA-D88E-61485746A2EC}"/>
              </a:ext>
            </a:extLst>
          </p:cNvPr>
          <p:cNvSpPr txBox="1"/>
          <p:nvPr/>
        </p:nvSpPr>
        <p:spPr>
          <a:xfrm>
            <a:off x="371476" y="146582"/>
            <a:ext cx="17245013"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National AI Action Plan, EO 14179 (“Removing Barriers to American Leadership in 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White House Office of Science and Technology Policy (OSTP)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10,000 comments submitted in response to RFP on the development of the AI Action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470 responses came from private-sector companies and industry/professional associations</a:t>
            </a:r>
          </a:p>
        </p:txBody>
      </p:sp>
      <p:sp>
        <p:nvSpPr>
          <p:cNvPr id="5" name="TextBox 4">
            <a:extLst>
              <a:ext uri="{FF2B5EF4-FFF2-40B4-BE49-F238E27FC236}">
                <a16:creationId xmlns:a16="http://schemas.microsoft.com/office/drawing/2014/main" id="{6AC8C3D7-FDF1-B253-8CD5-AC789ED2EAF6}"/>
              </a:ext>
            </a:extLst>
          </p:cNvPr>
          <p:cNvSpPr txBox="1"/>
          <p:nvPr/>
        </p:nvSpPr>
        <p:spPr>
          <a:xfrm>
            <a:off x="1600200" y="5661559"/>
            <a:ext cx="9144000"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America's Health Insurance Plans (AHIP)</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Academy of Nursing</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Academy of Pediatrics</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Association of Nurse Anesthesiology</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Clinical Laboratory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College of Cardiology</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College of Emergency Physicians</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College of Gastroenterology</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College of Radiology</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Council of Life Insurers</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Health Information Management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Institute of Artificial Intelligence</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Institute of CPAs</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Medical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Medical Informatics Association (AMIA)</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Nurses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Optometric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Osteopathic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Public Human Services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456EB35-3BBC-E475-DFF1-F9614CD9D974}"/>
              </a:ext>
            </a:extLst>
          </p:cNvPr>
          <p:cNvSpPr txBox="1"/>
          <p:nvPr/>
        </p:nvSpPr>
        <p:spPr>
          <a:xfrm>
            <a:off x="9319014" y="5554496"/>
            <a:ext cx="9144000"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Society of Echocardiography</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American Society of Health-System Pharmacists</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Artificial Intelligence Infrastructure Coalition (AIC)</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Assistive Technology Industry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err="1">
                <a:ln>
                  <a:noFill/>
                </a:ln>
                <a:solidFill>
                  <a:srgbClr val="FFFFFF"/>
                </a:solidFill>
                <a:effectLst/>
                <a:uLnTx/>
                <a:uFillTx/>
                <a:latin typeface="arial, sans-serif"/>
                <a:ea typeface="+mn-ea"/>
                <a:cs typeface="+mn-cs"/>
              </a:rPr>
              <a:t>Association</a:t>
            </a:r>
            <a:r>
              <a:rPr kumimoji="0" lang="en-US" sz="1400" b="0" i="0" u="none" strike="noStrike" kern="1200" cap="none" spc="0" normalizeH="0" baseline="0" noProof="0" dirty="0">
                <a:ln>
                  <a:noFill/>
                </a:ln>
                <a:solidFill>
                  <a:srgbClr val="FFFFFF"/>
                </a:solidFill>
                <a:effectLst/>
                <a:uLnTx/>
                <a:uFillTx/>
                <a:latin typeface="arial, sans-serif"/>
                <a:ea typeface="+mn-ea"/>
                <a:cs typeface="+mn-cs"/>
              </a:rPr>
              <a:t> for Clinical Oncology</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Association for Computing Machinery</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Association for Intelligent Information Management</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Association for the Advancement of Artificial Intelligence</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Association for the Advancement of Business AI</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Autonomous Vehicle Industry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Blue Cross Blue Shield Association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College of American Pathologists</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College of Healthcare Information Management Executives</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Federation of American Hospitals</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Federation of American Societies for Experimental Biology</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Healthcare Leadership Council</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National Association of Community Health Centers</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National Association of Mutual Insurance Companies</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Personalized Medicine Coalition</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Pharmaceutical Research and Manufacturers of America</a:t>
            </a:r>
            <a:br>
              <a:rPr kumimoji="0" lang="en-US" sz="1400" b="0" i="0" u="none" strike="noStrike" kern="1200" cap="none" spc="0" normalizeH="0" baseline="0" noProof="0" dirty="0">
                <a:ln>
                  <a:noFill/>
                </a:ln>
                <a:solidFill>
                  <a:srgbClr val="FFFFFF"/>
                </a:solidFill>
                <a:effectLst/>
                <a:uLnTx/>
                <a:uFillTx/>
                <a:latin typeface="arial, sans-serif"/>
                <a:ea typeface="+mn-ea"/>
                <a:cs typeface="+mn-cs"/>
              </a:rPr>
            </a:br>
            <a:r>
              <a:rPr kumimoji="0" lang="en-US" sz="1400" b="0" i="0" u="none" strike="noStrike" kern="1200" cap="none" spc="0" normalizeH="0" baseline="0" noProof="0" dirty="0">
                <a:ln>
                  <a:noFill/>
                </a:ln>
                <a:solidFill>
                  <a:srgbClr val="FFFFFF"/>
                </a:solidFill>
                <a:effectLst/>
                <a:uLnTx/>
                <a:uFillTx/>
                <a:latin typeface="arial, sans-serif"/>
                <a:ea typeface="+mn-ea"/>
                <a:cs typeface="+mn-cs"/>
              </a:rPr>
              <a:t>The American Counseling Association</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A194E28D-14CA-4C74-8DE6-7AE1B18CD703}"/>
              </a:ext>
            </a:extLst>
          </p:cNvPr>
          <p:cNvSpPr txBox="1"/>
          <p:nvPr/>
        </p:nvSpPr>
        <p:spPr>
          <a:xfrm>
            <a:off x="800100" y="1904456"/>
            <a:ext cx="16687800"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hlinkClick r:id="rId2" tooltip="https://files.nitrd.gov/90-fr-9088/HIMSS-AI-RFI-2025.pdf">
                  <a:extLst>
                    <a:ext uri="{A12FA001-AC4F-418D-AE19-62706E023703}">
                      <ahyp:hlinkClr xmlns:ahyp="http://schemas.microsoft.com/office/drawing/2018/hyperlinkcolor" val="tx"/>
                    </a:ext>
                  </a:extLst>
                </a:hlinkClick>
              </a:rPr>
              <a:t>Healthcare Information and Management Systems Society (HIMSS)</a:t>
            </a: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Align Government Policies to Enhance AI Development</a:t>
            </a:r>
            <a:r>
              <a:rPr kumimoji="0" lang="en-US" sz="2000" b="0" i="0" u="none" strike="noStrike" kern="1200" cap="none" spc="0" normalizeH="0" baseline="0" noProof="0" dirty="0">
                <a:ln>
                  <a:noFill/>
                </a:ln>
                <a:solidFill>
                  <a:srgbClr val="FFFFFF"/>
                </a:solidFill>
                <a:effectLst/>
                <a:uLnTx/>
                <a:uFillTx/>
                <a:latin typeface="Arial"/>
                <a:ea typeface="+mn-ea"/>
                <a:cs typeface="+mn-cs"/>
              </a:rPr>
              <a:t>: HIMSS highlighted the importance of structuring federal healthcare policies to </a:t>
            </a:r>
            <a:r>
              <a:rPr kumimoji="0" lang="en-US" sz="2000" b="1" i="0" u="none" strike="noStrike" kern="1200" cap="none" spc="0" normalizeH="0" baseline="0" noProof="0" dirty="0">
                <a:ln>
                  <a:noFill/>
                </a:ln>
                <a:solidFill>
                  <a:srgbClr val="FFFFFF"/>
                </a:solidFill>
                <a:effectLst/>
                <a:uLnTx/>
                <a:uFillTx/>
                <a:latin typeface="Arial"/>
                <a:ea typeface="+mn-ea"/>
                <a:cs typeface="+mn-cs"/>
              </a:rPr>
              <a:t>promote data exchange</a:t>
            </a:r>
            <a:r>
              <a:rPr kumimoji="0" lang="en-US" sz="2000" b="0" i="0" u="none" strike="noStrike" kern="1200" cap="none" spc="0" normalizeH="0" baseline="0" noProof="0" dirty="0">
                <a:ln>
                  <a:noFill/>
                </a:ln>
                <a:solidFill>
                  <a:srgbClr val="FFFFFF"/>
                </a:solidFill>
                <a:effectLst/>
                <a:uLnTx/>
                <a:uFillTx/>
                <a:latin typeface="Arial"/>
                <a:ea typeface="+mn-ea"/>
                <a:cs typeface="+mn-cs"/>
              </a:rPr>
              <a:t>,  … initiatives like the </a:t>
            </a:r>
            <a:r>
              <a:rPr kumimoji="0" lang="en-US" sz="2000" b="1" i="0" u="none" strike="noStrike" kern="1200" cap="none" spc="0" normalizeH="0" baseline="0" noProof="0" dirty="0">
                <a:ln>
                  <a:noFill/>
                </a:ln>
                <a:solidFill>
                  <a:srgbClr val="FFFFFF"/>
                </a:solidFill>
                <a:effectLst/>
                <a:uLnTx/>
                <a:uFillTx/>
                <a:latin typeface="Arial"/>
                <a:ea typeface="+mn-ea"/>
                <a:cs typeface="+mn-cs"/>
              </a:rPr>
              <a:t>21st Century Cures Act and efforts by the Department of Health and Human Services (HHS) aim to improve interoperability</a:t>
            </a:r>
            <a:r>
              <a:rPr kumimoji="0" lang="en-US" sz="2000" b="0" i="0" u="none" strike="noStrike" kern="1200" cap="none" spc="0" normalizeH="0" baseline="0" noProof="0" dirty="0">
                <a:ln>
                  <a:noFill/>
                </a:ln>
                <a:solidFill>
                  <a:srgbClr val="FFFFFF"/>
                </a:solidFill>
                <a:effectLst/>
                <a:uLnTx/>
                <a:uFillTx/>
                <a:latin typeface="Arial"/>
                <a:ea typeface="+mn-ea"/>
                <a:cs typeface="+mn-cs"/>
              </a:rPr>
              <a:t>. … </a:t>
            </a:r>
            <a:r>
              <a:rPr kumimoji="0" lang="en-US" sz="2000" b="1" i="0" u="none" strike="noStrike" kern="1200" cap="none" spc="0" normalizeH="0" baseline="0" noProof="0" dirty="0">
                <a:ln>
                  <a:noFill/>
                </a:ln>
                <a:solidFill>
                  <a:srgbClr val="FFFFFF"/>
                </a:solidFill>
                <a:effectLst/>
                <a:uLnTx/>
                <a:uFillTx/>
                <a:latin typeface="Arial"/>
                <a:ea typeface="+mn-ea"/>
                <a:cs typeface="+mn-cs"/>
              </a:rPr>
              <a:t>minimizing bias in AI processes</a:t>
            </a:r>
            <a:r>
              <a:rPr kumimoji="0" lang="en-US" sz="2000" b="0" i="0" u="none" strike="noStrike" kern="1200" cap="none" spc="0" normalizeH="0" baseline="0" noProof="0" dirty="0">
                <a:ln>
                  <a:noFill/>
                </a:ln>
                <a:solidFill>
                  <a:srgbClr val="FFFFFF"/>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Develop AI Use Cases to Reduce Clinician Burden</a:t>
            </a:r>
            <a:r>
              <a:rPr kumimoji="0" lang="en-US" sz="2000" b="0" i="0" u="none" strike="noStrike" kern="1200" cap="none" spc="0" normalizeH="0" baseline="0" noProof="0" dirty="0">
                <a:ln>
                  <a:noFill/>
                </a:ln>
                <a:solidFill>
                  <a:srgbClr val="FFFFFF"/>
                </a:solidFill>
                <a:effectLst/>
                <a:uLnTx/>
                <a:uFillTx/>
                <a:latin typeface="Arial"/>
                <a:ea typeface="+mn-ea"/>
                <a:cs typeface="+mn-cs"/>
              </a:rPr>
              <a:t>: collaboration between NSF and HHS to create AI applications that address clinician workload. They noted that many current documentation requirements are unnecessarily burdensome, diverting clinicians from patient care. </a:t>
            </a:r>
            <a:r>
              <a:rPr kumimoji="0" lang="en-US" sz="2000" b="1" i="0" u="sng" strike="noStrike" kern="1200" cap="none" spc="0" normalizeH="0" baseline="0" noProof="0" dirty="0">
                <a:ln>
                  <a:noFill/>
                </a:ln>
                <a:solidFill>
                  <a:srgbClr val="FFFFFF"/>
                </a:solidFill>
                <a:effectLst/>
                <a:uLnTx/>
                <a:uFillTx/>
                <a:latin typeface="Arial"/>
                <a:ea typeface="+mn-ea"/>
                <a:cs typeface="+mn-cs"/>
              </a:rPr>
              <a:t>AI could streamline these processes</a:t>
            </a:r>
            <a:r>
              <a:rPr kumimoji="0" lang="en-US" sz="2000" b="0" i="0" u="none" strike="noStrike" kern="1200" cap="none" spc="0" normalizeH="0" baseline="0" noProof="0" dirty="0">
                <a:ln>
                  <a:noFill/>
                </a:ln>
                <a:solidFill>
                  <a:srgbClr val="FFFFFF"/>
                </a:solidFill>
                <a:effectLst/>
                <a:uLnTx/>
                <a:uFillTx/>
                <a:latin typeface="Arial"/>
                <a:ea typeface="+mn-ea"/>
                <a:cs typeface="+mn-cs"/>
              </a:rPr>
              <a:t>, allowing healthcare professionals to focus more on delivering better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Invest in Workforce Training for AI Integration:</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C0BA2F95-B998-0479-F5B5-41A6BFE3C07E}"/>
              </a:ext>
            </a:extLst>
          </p:cNvPr>
          <p:cNvSpPr txBox="1"/>
          <p:nvPr/>
        </p:nvSpPr>
        <p:spPr>
          <a:xfrm>
            <a:off x="90638" y="9917668"/>
            <a:ext cx="92210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all responses </a:t>
            </a:r>
            <a:r>
              <a:rPr kumimoji="0" lang="en-US" sz="1800" b="0" i="0"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https://www.nitrd.gov/coordination-areas/ai/90-fr-9088-responses/</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p>
        </p:txBody>
      </p:sp>
    </p:spTree>
    <p:extLst>
      <p:ext uri="{BB962C8B-B14F-4D97-AF65-F5344CB8AC3E}">
        <p14:creationId xmlns:p14="http://schemas.microsoft.com/office/powerpoint/2010/main" val="3566691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5EF8EA-73E9-3107-EB1C-E98B5E486845}"/>
              </a:ext>
            </a:extLst>
          </p:cNvPr>
          <p:cNvSpPr txBox="1"/>
          <p:nvPr/>
        </p:nvSpPr>
        <p:spPr>
          <a:xfrm>
            <a:off x="381000" y="495300"/>
            <a:ext cx="17245013" cy="80483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America's AI Action Plan: Winning the Race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https://www.whitehouse.gov/wp-content/uploads/2025/07/Americas-AI-Action-Plan.pdf</a:t>
            </a:r>
            <a:r>
              <a:rPr kumimoji="0" lang="en-US" sz="1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https://www.linkedin.com/posts/doughohulin_white-house-unveils-americas-ai-action-plan-activity-7354213641799319552-fZ8b/</a:t>
            </a:r>
            <a:r>
              <a:rPr kumimoji="0" lang="en-US" sz="18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FFFFFF"/>
              </a:solidFill>
              <a:effectLst/>
              <a:uLnTx/>
              <a:uFillTx/>
              <a:latin typeface="Arial"/>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FFFFFF"/>
                </a:solidFill>
                <a:effectLst/>
                <a:uLnTx/>
                <a:uFillTx/>
                <a:latin typeface="Arial"/>
                <a:ea typeface="+mn-ea"/>
                <a:cs typeface="+mn-cs"/>
              </a:rPr>
              <a:t>Pillar I: Accelerate AI Innovation</a:t>
            </a:r>
          </a:p>
          <a:p>
            <a:pPr marL="11144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FFFFFF"/>
                </a:solidFill>
                <a:effectLst/>
                <a:uLnTx/>
                <a:uFillTx/>
                <a:latin typeface="Arial"/>
                <a:ea typeface="+mn-ea"/>
                <a:cs typeface="+mn-cs"/>
              </a:rPr>
              <a:t>Remove Red Tape:</a:t>
            </a:r>
            <a:r>
              <a:rPr kumimoji="0" lang="en-US" sz="3000" b="0" i="0" u="none" strike="noStrike" kern="1200" cap="none" spc="0" normalizeH="0" baseline="0" noProof="0" dirty="0">
                <a:ln>
                  <a:noFill/>
                </a:ln>
                <a:solidFill>
                  <a:srgbClr val="FFFFFF"/>
                </a:solidFill>
                <a:effectLst/>
                <a:uLnTx/>
                <a:uFillTx/>
                <a:latin typeface="Arial"/>
                <a:ea typeface="+mn-ea"/>
                <a:cs typeface="+mn-cs"/>
              </a:rPr>
              <a:t> Streamline regulations to foster private-sector AI development.</a:t>
            </a:r>
          </a:p>
          <a:p>
            <a:pPr marL="11144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sng" strike="noStrike" kern="1200" cap="none" spc="0" normalizeH="0" baseline="0" noProof="0" dirty="0">
                <a:ln>
                  <a:noFill/>
                </a:ln>
                <a:solidFill>
                  <a:srgbClr val="FFFFFF"/>
                </a:solidFill>
                <a:effectLst/>
                <a:uLnTx/>
                <a:uFillTx/>
                <a:latin typeface="Arial"/>
                <a:ea typeface="+mn-ea"/>
                <a:cs typeface="+mn-cs"/>
              </a:rPr>
              <a:t>Enable AI Adoption/Empower American Workers:</a:t>
            </a:r>
            <a:r>
              <a:rPr kumimoji="0" lang="en-US" sz="3000" b="0" i="0" u="sng" strike="noStrike" kern="1200" cap="none" spc="0" normalizeH="0" baseline="0" noProof="0" dirty="0">
                <a:ln>
                  <a:noFill/>
                </a:ln>
                <a:solidFill>
                  <a:srgbClr val="FFFFFF"/>
                </a:solidFill>
                <a:effectLst/>
                <a:uLnTx/>
                <a:uFillTx/>
                <a:latin typeface="Arial"/>
                <a:ea typeface="+mn-ea"/>
                <a:cs typeface="+mn-cs"/>
              </a:rPr>
              <a:t> Expand AI literacy, skills development, and retraining programs.</a:t>
            </a:r>
          </a:p>
          <a:p>
            <a:pPr marL="11144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Support Next-Generation Manufacturing/Invest in AI-Enabled Science:</a:t>
            </a:r>
            <a:r>
              <a:rPr kumimoji="0" lang="en-US" sz="1800" b="0" i="0" u="none" strike="noStrike" kern="1200" cap="none" spc="0" normalizeH="0" baseline="0" noProof="0" dirty="0">
                <a:ln>
                  <a:noFill/>
                </a:ln>
                <a:solidFill>
                  <a:srgbClr val="FFFFFF"/>
                </a:solidFill>
                <a:effectLst/>
                <a:uLnTx/>
                <a:uFillTx/>
                <a:latin typeface="Arial"/>
                <a:ea typeface="+mn-ea"/>
                <a:cs typeface="+mn-cs"/>
              </a:rPr>
              <a:t> Fund research, build world-class datasets, and advance AI science</a:t>
            </a:r>
            <a:r>
              <a:rPr kumimoji="0" lang="en-US" sz="3000" b="0" i="0" u="none" strike="noStrike" kern="1200" cap="none" spc="0" normalizeH="0" baseline="0" noProof="0" dirty="0">
                <a:ln>
                  <a:noFill/>
                </a:ln>
                <a:solidFill>
                  <a:srgbClr val="FFFFFF"/>
                </a:solidFill>
                <a:effectLst/>
                <a:uLnTx/>
                <a:uFillTx/>
                <a:latin typeface="Arial"/>
                <a:ea typeface="+mn-ea"/>
                <a:cs typeface="+mn-cs"/>
              </a:rPr>
              <a:t>.</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FFFFFF"/>
                </a:solidFill>
                <a:effectLst/>
                <a:uLnTx/>
                <a:uFillTx/>
                <a:latin typeface="Arial"/>
                <a:ea typeface="+mn-ea"/>
                <a:cs typeface="+mn-cs"/>
              </a:rPr>
              <a:t>Pillar II: Build American AI Infrastructure</a:t>
            </a:r>
          </a:p>
          <a:p>
            <a:pPr marL="11144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Streamline Permitting:</a:t>
            </a:r>
            <a:r>
              <a:rPr kumimoji="0" lang="en-US" sz="2000" b="0" i="0" u="none" strike="noStrike" kern="1200" cap="none" spc="0" normalizeH="0" baseline="0" noProof="0" dirty="0">
                <a:ln>
                  <a:noFill/>
                </a:ln>
                <a:solidFill>
                  <a:srgbClr val="FFFFFF"/>
                </a:solidFill>
                <a:effectLst/>
                <a:uLnTx/>
                <a:uFillTx/>
                <a:latin typeface="Arial"/>
                <a:ea typeface="+mn-ea"/>
                <a:cs typeface="+mn-cs"/>
              </a:rPr>
              <a:t> Expedite construction of data centers, semiconductor facilities, and energy infrastructure.</a:t>
            </a:r>
          </a:p>
          <a:p>
            <a:pPr marL="11144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Bolster Critical Infrastructure Cybersecurity/Develop a Robust Grid:</a:t>
            </a:r>
            <a:r>
              <a:rPr kumimoji="0" lang="en-US" sz="2000" b="0" i="0" u="none" strike="noStrike" kern="1200" cap="none" spc="0" normalizeH="0" baseline="0" noProof="0" dirty="0">
                <a:ln>
                  <a:noFill/>
                </a:ln>
                <a:solidFill>
                  <a:srgbClr val="FFFFFF"/>
                </a:solidFill>
                <a:effectLst/>
                <a:uLnTx/>
                <a:uFillTx/>
                <a:latin typeface="Arial"/>
                <a:ea typeface="+mn-ea"/>
                <a:cs typeface="+mn-cs"/>
              </a:rPr>
              <a:t> Upgrade the U.S. electric grid to support AI's energy demands.</a:t>
            </a:r>
          </a:p>
          <a:p>
            <a:pPr marL="11144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sng" strike="noStrike" kern="1200" cap="none" spc="0" normalizeH="0" baseline="0" noProof="0" dirty="0">
                <a:ln>
                  <a:noFill/>
                </a:ln>
                <a:solidFill>
                  <a:srgbClr val="FFFFFF"/>
                </a:solidFill>
                <a:effectLst/>
                <a:uLnTx/>
                <a:uFillTx/>
                <a:latin typeface="Arial"/>
                <a:ea typeface="+mn-ea"/>
                <a:cs typeface="+mn-cs"/>
              </a:rPr>
              <a:t>Train a Skilled Workforce:</a:t>
            </a:r>
            <a:r>
              <a:rPr kumimoji="0" lang="en-US" sz="3000" b="0" i="0" u="sng" strike="noStrike" kern="1200" cap="none" spc="0" normalizeH="0" baseline="0" noProof="0" dirty="0">
                <a:ln>
                  <a:noFill/>
                </a:ln>
                <a:solidFill>
                  <a:srgbClr val="FFFFFF"/>
                </a:solidFill>
                <a:effectLst/>
                <a:uLnTx/>
                <a:uFillTx/>
                <a:latin typeface="Arial"/>
                <a:ea typeface="+mn-ea"/>
                <a:cs typeface="+mn-cs"/>
              </a:rPr>
              <a:t> Develop talent for building, operating, and maintaining AI infrastructure.</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FFFFFF"/>
                </a:solidFill>
                <a:effectLst/>
                <a:uLnTx/>
                <a:uFillTx/>
                <a:latin typeface="Arial"/>
                <a:ea typeface="+mn-ea"/>
                <a:cs typeface="+mn-cs"/>
              </a:rPr>
              <a:t>Pillar III: Lead in International AI Diplomacy and Security</a:t>
            </a:r>
          </a:p>
          <a:p>
            <a:pPr marL="11144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Export American AI:</a:t>
            </a:r>
            <a:r>
              <a:rPr kumimoji="0" lang="en-US" sz="2000" b="0" i="0" u="none" strike="noStrike" kern="1200" cap="none" spc="0" normalizeH="0" baseline="0" noProof="0" dirty="0">
                <a:ln>
                  <a:noFill/>
                </a:ln>
                <a:solidFill>
                  <a:srgbClr val="FFFFFF"/>
                </a:solidFill>
                <a:effectLst/>
                <a:uLnTx/>
                <a:uFillTx/>
                <a:latin typeface="Arial"/>
                <a:ea typeface="+mn-ea"/>
                <a:cs typeface="+mn-cs"/>
              </a:rPr>
              <a:t> Drive adoption of U.S. AI technology and standards globally.</a:t>
            </a:r>
          </a:p>
          <a:p>
            <a:pPr marL="11144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Counter Foreign Influence:</a:t>
            </a:r>
            <a:r>
              <a:rPr kumimoji="0" lang="en-US" sz="2000" b="0" i="0" u="none" strike="noStrike" kern="1200" cap="none" spc="0" normalizeH="0" baseline="0" noProof="0" dirty="0">
                <a:ln>
                  <a:noFill/>
                </a:ln>
                <a:solidFill>
                  <a:srgbClr val="FFFFFF"/>
                </a:solidFill>
                <a:effectLst/>
                <a:uLnTx/>
                <a:uFillTx/>
                <a:latin typeface="Arial"/>
                <a:ea typeface="+mn-ea"/>
                <a:cs typeface="+mn-cs"/>
              </a:rPr>
              <a:t> Advocate for American values in international AI governance.</a:t>
            </a:r>
          </a:p>
          <a:p>
            <a:pPr marL="11144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FFFFFF"/>
                </a:solidFill>
                <a:effectLst/>
                <a:uLnTx/>
                <a:uFillTx/>
                <a:latin typeface="Arial"/>
                <a:ea typeface="+mn-ea"/>
                <a:cs typeface="+mn-cs"/>
              </a:rPr>
              <a:t>Invest in Biosecurity/Strengthen Security:</a:t>
            </a:r>
            <a:r>
              <a:rPr kumimoji="0" lang="en-US" sz="3000" b="0" i="0" u="none" strike="noStrike" kern="1200" cap="none" spc="0" normalizeH="0" baseline="0" noProof="0" dirty="0">
                <a:ln>
                  <a:noFill/>
                </a:ln>
                <a:solidFill>
                  <a:srgbClr val="FFFFFF"/>
                </a:solidFill>
                <a:effectLst/>
                <a:uLnTx/>
                <a:uFillTx/>
                <a:latin typeface="Arial"/>
                <a:ea typeface="+mn-ea"/>
                <a:cs typeface="+mn-cs"/>
              </a:rPr>
              <a:t> Enhance export controls and evaluate national security risks in frontier AI models.</a:t>
            </a:r>
            <a:endParaRPr kumimoji="0" lang="en-US" sz="27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3841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365D"/>
        </a:solidFill>
        <a:effectLst/>
      </p:bgPr>
    </p:bg>
    <p:spTree>
      <p:nvGrpSpPr>
        <p:cNvPr id="1" name="">
          <a:extLst>
            <a:ext uri="{FF2B5EF4-FFF2-40B4-BE49-F238E27FC236}">
              <a16:creationId xmlns:a16="http://schemas.microsoft.com/office/drawing/2014/main" id="{58E29642-293B-B88A-6B98-F3A519DC268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CBFBE0B-0886-CF04-B5A3-2EEA966B21B1}"/>
              </a:ext>
            </a:extLst>
          </p:cNvPr>
          <p:cNvGrpSpPr/>
          <p:nvPr/>
        </p:nvGrpSpPr>
        <p:grpSpPr>
          <a:xfrm rot="-229267">
            <a:off x="16741875" y="-919717"/>
            <a:ext cx="4373544" cy="11595469"/>
            <a:chOff x="0" y="0"/>
            <a:chExt cx="408168" cy="1082166"/>
          </a:xfrm>
        </p:grpSpPr>
        <p:sp>
          <p:nvSpPr>
            <p:cNvPr id="3" name="Freeform 3">
              <a:extLst>
                <a:ext uri="{FF2B5EF4-FFF2-40B4-BE49-F238E27FC236}">
                  <a16:creationId xmlns:a16="http://schemas.microsoft.com/office/drawing/2014/main" id="{A65214A9-1F6F-44F2-2C42-04BD0ABDCB3A}"/>
                </a:ext>
              </a:extLst>
            </p:cNvPr>
            <p:cNvSpPr/>
            <p:nvPr/>
          </p:nvSpPr>
          <p:spPr>
            <a:xfrm>
              <a:off x="0" y="0"/>
              <a:ext cx="408168" cy="1082166"/>
            </a:xfrm>
            <a:custGeom>
              <a:avLst/>
              <a:gdLst/>
              <a:ahLst/>
              <a:cxnLst/>
              <a:rect l="l" t="t" r="r" b="b"/>
              <a:pathLst>
                <a:path w="408168" h="1082166">
                  <a:moveTo>
                    <a:pt x="203200" y="0"/>
                  </a:moveTo>
                  <a:lnTo>
                    <a:pt x="408168" y="0"/>
                  </a:lnTo>
                  <a:lnTo>
                    <a:pt x="204968" y="1082166"/>
                  </a:lnTo>
                  <a:lnTo>
                    <a:pt x="0" y="1082166"/>
                  </a:lnTo>
                  <a:lnTo>
                    <a:pt x="203200" y="0"/>
                  </a:lnTo>
                  <a:close/>
                </a:path>
              </a:pathLst>
            </a:custGeom>
            <a:solidFill>
              <a:srgbClr val="677689"/>
            </a:solidFill>
          </p:spPr>
          <p:txBody>
            <a:bodyPr/>
            <a:lstStyle/>
            <a:p>
              <a:endParaRPr lang="en-US"/>
            </a:p>
          </p:txBody>
        </p:sp>
        <p:sp>
          <p:nvSpPr>
            <p:cNvPr id="4" name="TextBox 4">
              <a:extLst>
                <a:ext uri="{FF2B5EF4-FFF2-40B4-BE49-F238E27FC236}">
                  <a16:creationId xmlns:a16="http://schemas.microsoft.com/office/drawing/2014/main" id="{560366DA-02E8-480C-1D05-7853A79956F8}"/>
                </a:ext>
              </a:extLst>
            </p:cNvPr>
            <p:cNvSpPr txBox="1"/>
            <p:nvPr/>
          </p:nvSpPr>
          <p:spPr>
            <a:xfrm>
              <a:off x="101600" y="-47625"/>
              <a:ext cx="204968" cy="1129791"/>
            </a:xfrm>
            <a:prstGeom prst="rect">
              <a:avLst/>
            </a:prstGeom>
          </p:spPr>
          <p:txBody>
            <a:bodyPr lIns="50800" tIns="50800" rIns="50800" bIns="50800" rtlCol="0" anchor="ctr"/>
            <a:lstStyle/>
            <a:p>
              <a:pPr algn="ctr">
                <a:lnSpc>
                  <a:spcPts val="3303"/>
                </a:lnSpc>
              </a:pPr>
              <a:endParaRPr/>
            </a:p>
          </p:txBody>
        </p:sp>
      </p:grpSp>
      <p:sp>
        <p:nvSpPr>
          <p:cNvPr id="5" name="Freeform 5">
            <a:extLst>
              <a:ext uri="{FF2B5EF4-FFF2-40B4-BE49-F238E27FC236}">
                <a16:creationId xmlns:a16="http://schemas.microsoft.com/office/drawing/2014/main" id="{97C719C1-4E40-FB10-F1E2-893D75292669}"/>
              </a:ext>
            </a:extLst>
          </p:cNvPr>
          <p:cNvSpPr/>
          <p:nvPr/>
        </p:nvSpPr>
        <p:spPr>
          <a:xfrm>
            <a:off x="15979597" y="7648297"/>
            <a:ext cx="2157139" cy="5277405"/>
          </a:xfrm>
          <a:custGeom>
            <a:avLst/>
            <a:gdLst/>
            <a:ahLst/>
            <a:cxnLst/>
            <a:rect l="l" t="t" r="r" b="b"/>
            <a:pathLst>
              <a:path w="2157139" h="5277405">
                <a:moveTo>
                  <a:pt x="0" y="0"/>
                </a:moveTo>
                <a:lnTo>
                  <a:pt x="2157139" y="0"/>
                </a:lnTo>
                <a:lnTo>
                  <a:pt x="2157139" y="5277406"/>
                </a:lnTo>
                <a:lnTo>
                  <a:pt x="0" y="5277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58ED4C99-2352-5944-BCF0-86D43DD430B6}"/>
              </a:ext>
            </a:extLst>
          </p:cNvPr>
          <p:cNvGrpSpPr/>
          <p:nvPr/>
        </p:nvGrpSpPr>
        <p:grpSpPr>
          <a:xfrm>
            <a:off x="-3030519" y="-786875"/>
            <a:ext cx="12410572" cy="11595469"/>
            <a:chOff x="0" y="0"/>
            <a:chExt cx="1158237" cy="1082166"/>
          </a:xfrm>
          <a:solidFill>
            <a:schemeClr val="bg1"/>
          </a:solidFill>
        </p:grpSpPr>
        <p:sp>
          <p:nvSpPr>
            <p:cNvPr id="7" name="Freeform 7">
              <a:extLst>
                <a:ext uri="{FF2B5EF4-FFF2-40B4-BE49-F238E27FC236}">
                  <a16:creationId xmlns:a16="http://schemas.microsoft.com/office/drawing/2014/main" id="{6A0ED8CA-D75B-303E-AFD9-1B4EAF57B89E}"/>
                </a:ext>
              </a:extLst>
            </p:cNvPr>
            <p:cNvSpPr/>
            <p:nvPr/>
          </p:nvSpPr>
          <p:spPr>
            <a:xfrm>
              <a:off x="0" y="0"/>
              <a:ext cx="1158237" cy="1082166"/>
            </a:xfrm>
            <a:custGeom>
              <a:avLst/>
              <a:gdLst/>
              <a:ahLst/>
              <a:cxnLst/>
              <a:rect l="l" t="t" r="r" b="b"/>
              <a:pathLst>
                <a:path w="1158237" h="1082166">
                  <a:moveTo>
                    <a:pt x="203200" y="0"/>
                  </a:moveTo>
                  <a:lnTo>
                    <a:pt x="1158237" y="0"/>
                  </a:lnTo>
                  <a:lnTo>
                    <a:pt x="955037" y="1082166"/>
                  </a:lnTo>
                  <a:lnTo>
                    <a:pt x="0" y="1082166"/>
                  </a:lnTo>
                  <a:lnTo>
                    <a:pt x="203200" y="0"/>
                  </a:lnTo>
                  <a:close/>
                </a:path>
              </a:pathLst>
            </a:custGeom>
            <a:grpFill/>
          </p:spPr>
          <p:txBody>
            <a:bodyPr/>
            <a:lstStyle/>
            <a:p>
              <a:endParaRPr lang="en-US"/>
            </a:p>
          </p:txBody>
        </p:sp>
        <p:sp>
          <p:nvSpPr>
            <p:cNvPr id="8" name="TextBox 8">
              <a:extLst>
                <a:ext uri="{FF2B5EF4-FFF2-40B4-BE49-F238E27FC236}">
                  <a16:creationId xmlns:a16="http://schemas.microsoft.com/office/drawing/2014/main" id="{C0FD383D-8F10-8DCF-3B02-160946ABF2DC}"/>
                </a:ext>
              </a:extLst>
            </p:cNvPr>
            <p:cNvSpPr txBox="1"/>
            <p:nvPr/>
          </p:nvSpPr>
          <p:spPr>
            <a:xfrm>
              <a:off x="101600" y="-47625"/>
              <a:ext cx="955037" cy="1129791"/>
            </a:xfrm>
            <a:prstGeom prst="rect">
              <a:avLst/>
            </a:prstGeom>
            <a:grpFill/>
          </p:spPr>
          <p:txBody>
            <a:bodyPr lIns="50800" tIns="50800" rIns="50800" bIns="50800" rtlCol="0" anchor="ctr"/>
            <a:lstStyle/>
            <a:p>
              <a:pPr algn="ctr">
                <a:lnSpc>
                  <a:spcPts val="3303"/>
                </a:lnSpc>
              </a:pPr>
              <a:endParaRPr/>
            </a:p>
          </p:txBody>
        </p:sp>
      </p:grpSp>
      <p:sp>
        <p:nvSpPr>
          <p:cNvPr id="9" name="Freeform 9">
            <a:extLst>
              <a:ext uri="{FF2B5EF4-FFF2-40B4-BE49-F238E27FC236}">
                <a16:creationId xmlns:a16="http://schemas.microsoft.com/office/drawing/2014/main" id="{8645491B-E27D-B563-A4E8-5C0C3D62E896}"/>
              </a:ext>
            </a:extLst>
          </p:cNvPr>
          <p:cNvSpPr/>
          <p:nvPr/>
        </p:nvSpPr>
        <p:spPr>
          <a:xfrm rot="-4981636">
            <a:off x="6378495" y="2111565"/>
            <a:ext cx="6116472" cy="993927"/>
          </a:xfrm>
          <a:custGeom>
            <a:avLst/>
            <a:gdLst/>
            <a:ahLst/>
            <a:cxnLst/>
            <a:rect l="l" t="t" r="r" b="b"/>
            <a:pathLst>
              <a:path w="6116472" h="993927">
                <a:moveTo>
                  <a:pt x="0" y="0"/>
                </a:moveTo>
                <a:lnTo>
                  <a:pt x="6116472" y="0"/>
                </a:lnTo>
                <a:lnTo>
                  <a:pt x="6116472" y="993927"/>
                </a:lnTo>
                <a:lnTo>
                  <a:pt x="0" y="993927"/>
                </a:lnTo>
                <a:lnTo>
                  <a:pt x="0" y="0"/>
                </a:lnTo>
                <a:close/>
              </a:path>
            </a:pathLst>
          </a:custGeom>
          <a:blipFill>
            <a:blip r:embed="rId4">
              <a:alphaModFix amt="71000"/>
            </a:blip>
            <a:stretch>
              <a:fillRect/>
            </a:stretch>
          </a:blipFill>
        </p:spPr>
        <p:txBody>
          <a:bodyPr/>
          <a:lstStyle/>
          <a:p>
            <a:endParaRPr lang="en-US" dirty="0"/>
          </a:p>
        </p:txBody>
      </p:sp>
      <p:sp>
        <p:nvSpPr>
          <p:cNvPr id="10" name="Freeform 10">
            <a:extLst>
              <a:ext uri="{FF2B5EF4-FFF2-40B4-BE49-F238E27FC236}">
                <a16:creationId xmlns:a16="http://schemas.microsoft.com/office/drawing/2014/main" id="{63DE6720-E801-CB07-E919-94809DCF5110}"/>
              </a:ext>
            </a:extLst>
          </p:cNvPr>
          <p:cNvSpPr/>
          <p:nvPr/>
        </p:nvSpPr>
        <p:spPr>
          <a:xfrm rot="-5026360" flipH="1">
            <a:off x="567673" y="4408912"/>
            <a:ext cx="15063093" cy="1318021"/>
          </a:xfrm>
          <a:custGeom>
            <a:avLst/>
            <a:gdLst/>
            <a:ahLst/>
            <a:cxnLst/>
            <a:rect l="l" t="t" r="r" b="b"/>
            <a:pathLst>
              <a:path w="15063093" h="1318021">
                <a:moveTo>
                  <a:pt x="15063093" y="0"/>
                </a:moveTo>
                <a:lnTo>
                  <a:pt x="0" y="0"/>
                </a:lnTo>
                <a:lnTo>
                  <a:pt x="0" y="1318020"/>
                </a:lnTo>
                <a:lnTo>
                  <a:pt x="15063093" y="1318020"/>
                </a:lnTo>
                <a:lnTo>
                  <a:pt x="1506309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38AB9C8E-2309-03FE-DEA6-019EF5B7988A}"/>
              </a:ext>
            </a:extLst>
          </p:cNvPr>
          <p:cNvSpPr/>
          <p:nvPr/>
        </p:nvSpPr>
        <p:spPr>
          <a:xfrm flipH="1">
            <a:off x="8254868" y="9672201"/>
            <a:ext cx="1139647" cy="343849"/>
          </a:xfrm>
          <a:custGeom>
            <a:avLst/>
            <a:gdLst/>
            <a:ahLst/>
            <a:cxnLst/>
            <a:rect l="l" t="t" r="r" b="b"/>
            <a:pathLst>
              <a:path w="1139647" h="343849">
                <a:moveTo>
                  <a:pt x="1139647" y="0"/>
                </a:moveTo>
                <a:lnTo>
                  <a:pt x="0" y="0"/>
                </a:lnTo>
                <a:lnTo>
                  <a:pt x="0" y="343849"/>
                </a:lnTo>
                <a:lnTo>
                  <a:pt x="1139647" y="343849"/>
                </a:lnTo>
                <a:lnTo>
                  <a:pt x="1139647" y="0"/>
                </a:lnTo>
                <a:close/>
              </a:path>
            </a:pathLst>
          </a:custGeom>
          <a:blipFill>
            <a:blip r:embed="rId7">
              <a:extLst>
                <a:ext uri="{96DAC541-7B7A-43D3-8B79-37D633B846F1}">
                  <asvg:svgBlip xmlns:asvg="http://schemas.microsoft.com/office/drawing/2016/SVG/main" r:embed="rId8"/>
                </a:ext>
              </a:extLst>
            </a:blip>
            <a:stretch>
              <a:fillRect r="-104552"/>
            </a:stretch>
          </a:blipFill>
        </p:spPr>
        <p:txBody>
          <a:bodyPr/>
          <a:lstStyle/>
          <a:p>
            <a:endParaRPr lang="en-US"/>
          </a:p>
        </p:txBody>
      </p:sp>
      <p:sp>
        <p:nvSpPr>
          <p:cNvPr id="14" name="TextBox 14">
            <a:extLst>
              <a:ext uri="{FF2B5EF4-FFF2-40B4-BE49-F238E27FC236}">
                <a16:creationId xmlns:a16="http://schemas.microsoft.com/office/drawing/2014/main" id="{871AB66D-4785-552E-F9AA-30E5590F960F}"/>
              </a:ext>
            </a:extLst>
          </p:cNvPr>
          <p:cNvSpPr txBox="1"/>
          <p:nvPr/>
        </p:nvSpPr>
        <p:spPr>
          <a:xfrm>
            <a:off x="414923" y="1062051"/>
            <a:ext cx="7281277" cy="2462213"/>
          </a:xfrm>
          <a:prstGeom prst="rect">
            <a:avLst/>
          </a:prstGeom>
        </p:spPr>
        <p:txBody>
          <a:bodyPr wrap="square" lIns="0" tIns="0" rIns="0" bIns="0" rtlCol="0" anchor="t">
            <a:spAutoFit/>
          </a:bodyPr>
          <a:lstStyle/>
          <a:p>
            <a:r>
              <a:rPr lang="en-US" sz="4000" b="1" spc="-247" dirty="0">
                <a:solidFill>
                  <a:srgbClr val="17365D"/>
                </a:solidFill>
                <a:latin typeface="Open Sauce Bold"/>
              </a:rPr>
              <a:t>Brenda Edwards, CPC, CDEO, CPB, CPMA, CPC-I, CEMC, CRC, CPMS, CMRS, CMCS, CEMA, CPA-RA, CPA-EDU</a:t>
            </a:r>
            <a:endParaRPr lang="en-US" sz="4000" b="1" spc="-247" dirty="0">
              <a:solidFill>
                <a:srgbClr val="17365D"/>
              </a:solidFill>
              <a:latin typeface="Open Sauce Bold"/>
              <a:sym typeface="Open Sauce Bold"/>
            </a:endParaRPr>
          </a:p>
        </p:txBody>
      </p:sp>
      <p:pic>
        <p:nvPicPr>
          <p:cNvPr id="12" name="Picture 11">
            <a:extLst>
              <a:ext uri="{FF2B5EF4-FFF2-40B4-BE49-F238E27FC236}">
                <a16:creationId xmlns:a16="http://schemas.microsoft.com/office/drawing/2014/main" id="{95349D01-CC4A-2ECE-A051-19CFDD963D27}"/>
              </a:ext>
            </a:extLst>
          </p:cNvPr>
          <p:cNvPicPr>
            <a:picLocks noChangeAspect="1"/>
          </p:cNvPicPr>
          <p:nvPr/>
        </p:nvPicPr>
        <p:blipFill>
          <a:blip r:embed="rId9"/>
          <a:stretch>
            <a:fillRect/>
          </a:stretch>
        </p:blipFill>
        <p:spPr>
          <a:xfrm flipH="1">
            <a:off x="357836" y="3982895"/>
            <a:ext cx="4989374" cy="5144546"/>
          </a:xfrm>
          <a:prstGeom prst="rect">
            <a:avLst/>
          </a:prstGeom>
        </p:spPr>
      </p:pic>
      <p:sp>
        <p:nvSpPr>
          <p:cNvPr id="16" name="TextBox 15">
            <a:extLst>
              <a:ext uri="{FF2B5EF4-FFF2-40B4-BE49-F238E27FC236}">
                <a16:creationId xmlns:a16="http://schemas.microsoft.com/office/drawing/2014/main" id="{0DFCB1C8-4E2A-90EB-740D-26E9A854260D}"/>
              </a:ext>
            </a:extLst>
          </p:cNvPr>
          <p:cNvSpPr txBox="1"/>
          <p:nvPr/>
        </p:nvSpPr>
        <p:spPr>
          <a:xfrm>
            <a:off x="9760821" y="1062051"/>
            <a:ext cx="6218776" cy="7386638"/>
          </a:xfrm>
          <a:prstGeom prst="rect">
            <a:avLst/>
          </a:prstGeom>
          <a:noFill/>
        </p:spPr>
        <p:txBody>
          <a:bodyPr wrap="square">
            <a:spAutoFit/>
          </a:bodyPr>
          <a:lstStyle/>
          <a:p>
            <a:r>
              <a:rPr lang="en-US" sz="2400" dirty="0">
                <a:solidFill>
                  <a:schemeClr val="bg1"/>
                </a:solidFill>
              </a:rPr>
              <a:t>Brenda has been in healthcare over 35 years working closely with practices, providers and residency programs to ensure documentation is compliant and accurate.</a:t>
            </a:r>
          </a:p>
          <a:p>
            <a:endParaRPr lang="en-US" sz="2400" dirty="0">
              <a:solidFill>
                <a:schemeClr val="bg1"/>
              </a:solidFill>
            </a:endParaRPr>
          </a:p>
          <a:p>
            <a:r>
              <a:rPr lang="en-US" sz="2400" dirty="0">
                <a:solidFill>
                  <a:schemeClr val="bg1"/>
                </a:solidFill>
              </a:rPr>
              <a:t>She has written many articles for national publications.  Her humorous and engaging presentation style has made her a conference favorite for AAPC, AMBA, Training Leader, and Decision Health as well as AAPC local chapter meetings across the country.</a:t>
            </a:r>
          </a:p>
          <a:p>
            <a:endParaRPr lang="en-US" sz="2400" dirty="0">
              <a:solidFill>
                <a:schemeClr val="bg1"/>
              </a:solidFill>
            </a:endParaRPr>
          </a:p>
          <a:p>
            <a:r>
              <a:rPr lang="en-US" sz="2400" dirty="0">
                <a:solidFill>
                  <a:schemeClr val="bg1"/>
                </a:solidFill>
              </a:rPr>
              <a:t>Brenda leads training for NAMAS and AAPC. Mentoring the next generation of coders, billers, and auditors is her passion. She co-founded the northeast Kansas (NEKAAPC) chapter. Brenda serves on the national advisory board for AMBA and previously served on the AAPC Chapter Association Board of Directors.</a:t>
            </a:r>
          </a:p>
          <a:p>
            <a:endParaRPr lang="en-US" dirty="0"/>
          </a:p>
        </p:txBody>
      </p:sp>
    </p:spTree>
    <p:extLst>
      <p:ext uri="{BB962C8B-B14F-4D97-AF65-F5344CB8AC3E}">
        <p14:creationId xmlns:p14="http://schemas.microsoft.com/office/powerpoint/2010/main" val="388644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A5EB9B-FF24-7878-C9F0-7B6687E59733}"/>
              </a:ext>
            </a:extLst>
          </p:cNvPr>
          <p:cNvSpPr txBox="1"/>
          <p:nvPr/>
        </p:nvSpPr>
        <p:spPr>
          <a:xfrm>
            <a:off x="533400" y="249853"/>
            <a:ext cx="17371142" cy="92948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FFFF"/>
                </a:solidFill>
                <a:effectLst/>
                <a:uLnTx/>
                <a:uFillTx/>
                <a:latin typeface="Arial"/>
                <a:ea typeface="+mn-ea"/>
                <a:cs typeface="+mn-cs"/>
              </a:rPr>
              <a:t>🔧Empowering American Workers in the Age of AI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 America’s AI Action Plan outlines bold steps to ensure American workers thrive in the AI revolution.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https://www.linkedin.com/posts/doughohulin_white-house-unveils-americas-ai-action-plan-activity-7354213641799319552-fZ8b/</a:t>
            </a:r>
            <a:r>
              <a:rPr kumimoji="0" lang="en-US" sz="20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 worker-first AI agenda, while AI will accelerate productivity and create new industries, it will also redefine how work is done.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Key Actions to Prepare the U.S. Workforce: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Arial"/>
                <a:ea typeface="+mn-ea"/>
                <a:cs typeface="+mn-cs"/>
              </a:rPr>
              <a:t>🧠 </a:t>
            </a:r>
            <a:r>
              <a:rPr kumimoji="0" lang="en-US" sz="2700" b="1" i="0" u="none" strike="noStrike" kern="1200" cap="none" spc="0" normalizeH="0" baseline="0" noProof="0" dirty="0">
                <a:ln>
                  <a:noFill/>
                </a:ln>
                <a:solidFill>
                  <a:srgbClr val="FFFFFF"/>
                </a:solidFill>
                <a:effectLst/>
                <a:uLnTx/>
                <a:uFillTx/>
                <a:latin typeface="Arial"/>
                <a:ea typeface="+mn-ea"/>
                <a:cs typeface="+mn-cs"/>
              </a:rPr>
              <a:t>AI Literacy at Scale</a:t>
            </a:r>
            <a:r>
              <a:rPr kumimoji="0" lang="en-US" sz="2700" b="0" i="0" u="none" strike="noStrike" kern="1200" cap="none" spc="0" normalizeH="0" baseline="0" noProof="0" dirty="0">
                <a:ln>
                  <a:noFill/>
                </a:ln>
                <a:solidFill>
                  <a:srgbClr val="FFFFFF"/>
                </a:solidFill>
                <a:effectLst/>
                <a:uLnTx/>
                <a:uFillTx/>
                <a:latin typeface="Arial"/>
                <a:ea typeface="+mn-ea"/>
                <a:cs typeface="+mn-cs"/>
              </a:rPr>
              <a:t>: Federal education and workforce programs—including CTE, apprenticeships, and workforce retraining—will prioritize AI skill development.</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Arial"/>
                <a:ea typeface="+mn-ea"/>
                <a:cs typeface="+mn-cs"/>
              </a:rPr>
              <a:t>🏛️ Tax-Free Upskilling: Treasury will clarify how AI education can qualify as employer-provided, tax-free educational assistance under IRC Section 132.</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1" i="0" u="none" strike="noStrike" kern="1200" cap="none" spc="0" normalizeH="0" baseline="0" noProof="0" dirty="0">
                <a:ln>
                  <a:noFill/>
                </a:ln>
                <a:solidFill>
                  <a:srgbClr val="FFFFFF"/>
                </a:solidFill>
                <a:effectLst/>
                <a:uLnTx/>
                <a:uFillTx/>
                <a:latin typeface="Arial"/>
                <a:ea typeface="+mn-ea"/>
                <a:cs typeface="+mn-cs"/>
              </a:rPr>
              <a:t>📊 Labor Market Intelligence</a:t>
            </a:r>
            <a:r>
              <a:rPr kumimoji="0" lang="en-US" sz="2700" b="0" i="0" u="none" strike="noStrike" kern="1200" cap="none" spc="0" normalizeH="0" baseline="0" noProof="0" dirty="0">
                <a:ln>
                  <a:noFill/>
                </a:ln>
                <a:solidFill>
                  <a:srgbClr val="FFFFFF"/>
                </a:solidFill>
                <a:effectLst/>
                <a:uLnTx/>
                <a:uFillTx/>
                <a:latin typeface="Arial"/>
                <a:ea typeface="+mn-ea"/>
                <a:cs typeface="+mn-cs"/>
              </a:rPr>
              <a:t>: BLS, Census, and BEA will track AI’s impact on job creation, displacement, and wages.</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Arial"/>
                <a:ea typeface="+mn-ea"/>
                <a:cs typeface="+mn-cs"/>
              </a:rPr>
              <a:t>🧪 </a:t>
            </a:r>
            <a:r>
              <a:rPr kumimoji="0" lang="en-US" sz="2700" b="1" i="0" u="none" strike="noStrike" kern="1200" cap="none" spc="0" normalizeH="0" baseline="0" noProof="0" dirty="0">
                <a:ln>
                  <a:noFill/>
                </a:ln>
                <a:solidFill>
                  <a:srgbClr val="FFFFFF"/>
                </a:solidFill>
                <a:effectLst/>
                <a:uLnTx/>
                <a:uFillTx/>
                <a:latin typeface="Arial"/>
                <a:ea typeface="+mn-ea"/>
                <a:cs typeface="+mn-cs"/>
              </a:rPr>
              <a:t>AI Workforce Research Hub</a:t>
            </a:r>
            <a:r>
              <a:rPr kumimoji="0" lang="en-US" sz="2700" b="0" i="0" u="none" strike="noStrike" kern="1200" cap="none" spc="0" normalizeH="0" baseline="0" noProof="0" dirty="0">
                <a:ln>
                  <a:noFill/>
                </a:ln>
                <a:solidFill>
                  <a:srgbClr val="FFFFFF"/>
                </a:solidFill>
                <a:effectLst/>
                <a:uLnTx/>
                <a:uFillTx/>
                <a:latin typeface="Arial"/>
                <a:ea typeface="+mn-ea"/>
                <a:cs typeface="+mn-cs"/>
              </a:rPr>
              <a:t>: A new DOL-led entity will lead scenario planning and deliver actionable insights for policymakers.</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Arial"/>
                <a:ea typeface="+mn-ea"/>
                <a:cs typeface="+mn-cs"/>
              </a:rPr>
              <a:t>🚀 </a:t>
            </a:r>
            <a:r>
              <a:rPr kumimoji="0" lang="en-US" sz="2700" b="1" i="0" u="none" strike="noStrike" kern="1200" cap="none" spc="0" normalizeH="0" baseline="0" noProof="0" dirty="0">
                <a:ln>
                  <a:noFill/>
                </a:ln>
                <a:solidFill>
                  <a:srgbClr val="FFFFFF"/>
                </a:solidFill>
                <a:effectLst/>
                <a:uLnTx/>
                <a:uFillTx/>
                <a:latin typeface="Arial"/>
                <a:ea typeface="+mn-ea"/>
                <a:cs typeface="+mn-cs"/>
              </a:rPr>
              <a:t>Rapid Retraining Pilots</a:t>
            </a:r>
            <a:r>
              <a:rPr kumimoji="0" lang="en-US" sz="2700" b="0" i="0" u="none" strike="noStrike" kern="1200" cap="none" spc="0" normalizeH="0" baseline="0" noProof="0" dirty="0">
                <a:ln>
                  <a:noFill/>
                </a:ln>
                <a:solidFill>
                  <a:srgbClr val="FFFFFF"/>
                </a:solidFill>
                <a:effectLst/>
                <a:uLnTx/>
                <a:uFillTx/>
                <a:latin typeface="Arial"/>
                <a:ea typeface="+mn-ea"/>
                <a:cs typeface="+mn-cs"/>
              </a:rPr>
              <a:t>: Programs will be launched to proactively retrain and upskill Americans at risk of AI-related job displacement.</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 The vision? Help American workers navigate disruption, seize opportunity, and become the builders, operators, and innovators of the AI-powered economy.</a:t>
            </a:r>
          </a:p>
        </p:txBody>
      </p:sp>
    </p:spTree>
    <p:extLst>
      <p:ext uri="{BB962C8B-B14F-4D97-AF65-F5344CB8AC3E}">
        <p14:creationId xmlns:p14="http://schemas.microsoft.com/office/powerpoint/2010/main" val="3266898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793999C-3960-33E3-8479-EAA9C4282C3E}"/>
              </a:ext>
            </a:extLst>
          </p:cNvPr>
          <p:cNvSpPr txBox="1"/>
          <p:nvPr/>
        </p:nvSpPr>
        <p:spPr>
          <a:xfrm>
            <a:off x="332349" y="1808725"/>
            <a:ext cx="10323361"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"Enable every company to be an AI company by reducing the challenges of AI model creation down to only the steps that </a:t>
            </a:r>
            <a:r>
              <a:rPr kumimoji="0" lang="en-US" sz="2800" b="1" i="0" u="sng" strike="noStrike" kern="1200" cap="none" spc="0" normalizeH="0" baseline="0" noProof="0" dirty="0">
                <a:ln>
                  <a:noFill/>
                </a:ln>
                <a:solidFill>
                  <a:srgbClr val="FFFFFF"/>
                </a:solidFill>
                <a:effectLst/>
                <a:uLnTx/>
                <a:uFillTx/>
                <a:latin typeface="Arial"/>
                <a:ea typeface="+mn-ea"/>
                <a:cs typeface="+mn-cs"/>
              </a:rPr>
              <a:t>require human judgement or creativity</a:t>
            </a:r>
            <a:r>
              <a:rPr kumimoji="0" lang="en-US" sz="2800" b="0" i="0" u="none" strike="noStrike" kern="1200" cap="none" spc="0" normalizeH="0" baseline="0" noProof="0" dirty="0">
                <a:ln>
                  <a:noFill/>
                </a:ln>
                <a:solidFill>
                  <a:srgbClr val="FFFFFF"/>
                </a:solidFill>
                <a:effectLst/>
                <a:uLnTx/>
                <a:uFillTx/>
                <a:latin typeface="Arial"/>
                <a:ea typeface="+mn-ea"/>
                <a:cs typeface="+mn-cs"/>
              </a:rPr>
              <a:t>.“ - </a:t>
            </a:r>
            <a:r>
              <a:rPr kumimoji="0" lang="en-US" sz="2800" b="0" i="0" u="none" strike="noStrike" kern="1200" cap="none" spc="0" normalizeH="0" baseline="0" noProof="0" dirty="0">
                <a:ln>
                  <a:noFill/>
                </a:ln>
                <a:solidFill>
                  <a:srgbClr val="FFFFFF"/>
                </a:solidFill>
                <a:effectLst/>
                <a:uLnTx/>
                <a:uFillTx/>
                <a:latin typeface="Arial" charset="0"/>
                <a:ea typeface="+mn-ea"/>
                <a:cs typeface="+mn-cs"/>
              </a:rPr>
              <a:t>Google Cloud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Have the AI Do What is Difficult, Dangerous, Dirty or Dull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897A2C17-3A80-E6E5-7059-08C28FD9BA0E}"/>
              </a:ext>
            </a:extLst>
          </p:cNvPr>
          <p:cNvSpPr txBox="1"/>
          <p:nvPr/>
        </p:nvSpPr>
        <p:spPr>
          <a:xfrm>
            <a:off x="533400" y="78338"/>
            <a:ext cx="175260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"Enable every company to be an AI company“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Generative AI Use Cases For the Enterprise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hlinkClick r:id="rId2">
                  <a:extLst>
                    <a:ext uri="{A12FA001-AC4F-418D-AE19-62706E023703}">
                      <ahyp:hlinkClr xmlns:ahyp="http://schemas.microsoft.com/office/drawing/2018/hyperlinkcolor" val="tx"/>
                    </a:ext>
                  </a:extLst>
                </a:hlinkClick>
              </a:rPr>
              <a:t>Kansas City AI/ML Day May 2023 (rsvp.withgoogle.com)</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081" name="Picture 9" descr="Generated image">
            <a:extLst>
              <a:ext uri="{FF2B5EF4-FFF2-40B4-BE49-F238E27FC236}">
                <a16:creationId xmlns:a16="http://schemas.microsoft.com/office/drawing/2014/main" id="{BA1A6C3F-7CE1-A21F-D978-36AE2A8D5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3212482"/>
            <a:ext cx="6846076" cy="68460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11DEBC-8BF8-AC48-D0DA-66812DB83296}"/>
              </a:ext>
            </a:extLst>
          </p:cNvPr>
          <p:cNvSpPr txBox="1"/>
          <p:nvPr/>
        </p:nvSpPr>
        <p:spPr>
          <a:xfrm>
            <a:off x="11353800" y="2285779"/>
            <a:ext cx="62280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1 Billion Knowledge Worker</a:t>
            </a:r>
          </a:p>
        </p:txBody>
      </p:sp>
      <p:sp>
        <p:nvSpPr>
          <p:cNvPr id="15" name="TextBox 14">
            <a:extLst>
              <a:ext uri="{FF2B5EF4-FFF2-40B4-BE49-F238E27FC236}">
                <a16:creationId xmlns:a16="http://schemas.microsoft.com/office/drawing/2014/main" id="{2985A79F-3265-6BF2-E61B-31435CFB9513}"/>
              </a:ext>
            </a:extLst>
          </p:cNvPr>
          <p:cNvSpPr txBox="1"/>
          <p:nvPr/>
        </p:nvSpPr>
        <p:spPr>
          <a:xfrm>
            <a:off x="228600" y="9750781"/>
            <a:ext cx="128752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Who Are Knowledge Workers And How Do We Enable Them? (forbes.com)</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163A752A-0785-1E7D-A58D-CD423C60B372}"/>
              </a:ext>
            </a:extLst>
          </p:cNvPr>
          <p:cNvSpPr txBox="1"/>
          <p:nvPr/>
        </p:nvSpPr>
        <p:spPr>
          <a:xfrm>
            <a:off x="332349" y="3850142"/>
            <a:ext cx="9856268"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a:ea typeface="+mn-ea"/>
                <a:cs typeface="+mn-cs"/>
              </a:rPr>
              <a:t>For Payers: Medical coders ensure claims accuracy and regulatory compliance </a:t>
            </a:r>
            <a:r>
              <a:rPr kumimoji="0" lang="en-US" sz="2400" b="0" i="0" u="none" strike="noStrike" kern="1200" cap="none" spc="0" normalizeH="0" baseline="0" noProof="0" dirty="0">
                <a:ln>
                  <a:noFill/>
                </a:ln>
                <a:solidFill>
                  <a:srgbClr val="FFFFFF"/>
                </a:solidFill>
                <a:effectLst/>
                <a:uLnTx/>
                <a:uFillTx/>
                <a:latin typeface="Arial"/>
                <a:ea typeface="+mn-ea"/>
                <a:cs typeface="+mn-cs"/>
              </a:rPr>
              <a:t>by </a:t>
            </a:r>
            <a:r>
              <a:rPr kumimoji="0" lang="en-US" sz="2400" b="0" i="0" u="sng" strike="noStrike" kern="1200" cap="none" spc="0" normalizeH="0" baseline="0" noProof="0" dirty="0">
                <a:ln>
                  <a:noFill/>
                </a:ln>
                <a:solidFill>
                  <a:srgbClr val="FFFFFF"/>
                </a:solidFill>
                <a:effectLst/>
                <a:uLnTx/>
                <a:uFillTx/>
                <a:latin typeface="Arial"/>
                <a:ea typeface="+mn-ea"/>
                <a:cs typeface="+mn-cs"/>
              </a:rPr>
              <a:t>applying human judgment </a:t>
            </a:r>
            <a:r>
              <a:rPr kumimoji="0" lang="en-US" sz="2400" b="0" i="0" u="none" strike="noStrike" kern="1200" cap="none" spc="0" normalizeH="0" baseline="0" noProof="0" dirty="0">
                <a:ln>
                  <a:noFill/>
                </a:ln>
                <a:solidFill>
                  <a:srgbClr val="FFFFFF"/>
                </a:solidFill>
                <a:effectLst/>
                <a:uLnTx/>
                <a:uFillTx/>
                <a:latin typeface="Arial"/>
                <a:ea typeface="+mn-ea"/>
                <a:cs typeface="+mn-cs"/>
              </a:rPr>
              <a:t>and expertise to ambiguous documentation and </a:t>
            </a:r>
            <a:r>
              <a:rPr kumimoji="0" lang="en-US" sz="2400" b="1" i="0" u="sng" strike="noStrike" kern="1200" cap="none" spc="0" normalizeH="0" baseline="0" noProof="0" dirty="0">
                <a:ln>
                  <a:noFill/>
                </a:ln>
                <a:solidFill>
                  <a:srgbClr val="FFFFFF"/>
                </a:solidFill>
                <a:effectLst/>
                <a:uLnTx/>
                <a:uFillTx/>
                <a:latin typeface="Arial"/>
                <a:ea typeface="+mn-ea"/>
                <a:cs typeface="+mn-cs"/>
              </a:rPr>
              <a:t>edge cases </a:t>
            </a:r>
            <a:r>
              <a:rPr kumimoji="0" lang="en-US" sz="2400" b="0" i="0" u="none" strike="noStrike" kern="1200" cap="none" spc="0" normalizeH="0" baseline="0" noProof="0" dirty="0">
                <a:ln>
                  <a:noFill/>
                </a:ln>
                <a:solidFill>
                  <a:srgbClr val="FFFFFF"/>
                </a:solidFill>
                <a:effectLst/>
                <a:uLnTx/>
                <a:uFillTx/>
                <a:latin typeface="Arial"/>
                <a:ea typeface="+mn-ea"/>
                <a:cs typeface="+mn-cs"/>
              </a:rPr>
              <a:t>where AI alone cannot determine medical necessity or detect fraud.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For Providers: </a:t>
            </a:r>
            <a:r>
              <a:rPr kumimoji="0" lang="en-US" sz="2400" b="0" i="0" u="none" strike="noStrike" kern="1200" cap="none" spc="0" normalizeH="0" baseline="0" noProof="0" dirty="0">
                <a:ln>
                  <a:noFill/>
                </a:ln>
                <a:solidFill>
                  <a:srgbClr val="FFFFFF"/>
                </a:solidFill>
                <a:effectLst/>
                <a:uLnTx/>
                <a:uFillTx/>
                <a:latin typeface="Arial"/>
                <a:ea typeface="+mn-ea"/>
                <a:cs typeface="+mn-cs"/>
              </a:rPr>
              <a:t>Coders </a:t>
            </a:r>
            <a:r>
              <a:rPr kumimoji="0" lang="en-US" sz="2400" b="1" i="0" u="sng" strike="noStrike" kern="1200" cap="none" spc="0" normalizeH="0" baseline="0" noProof="0" dirty="0">
                <a:ln>
                  <a:noFill/>
                </a:ln>
                <a:solidFill>
                  <a:srgbClr val="FFFFFF"/>
                </a:solidFill>
                <a:effectLst/>
                <a:uLnTx/>
                <a:uFillTx/>
                <a:latin typeface="Arial"/>
                <a:ea typeface="+mn-ea"/>
                <a:cs typeface="+mn-cs"/>
              </a:rPr>
              <a:t>reduce administrative burden by validating and correcting AI-suggested codes</a:t>
            </a:r>
            <a:r>
              <a:rPr kumimoji="0" lang="en-US" sz="2400" b="0" i="0" u="none" strike="noStrike" kern="1200" cap="none" spc="0" normalizeH="0" baseline="0" noProof="0" dirty="0">
                <a:ln>
                  <a:noFill/>
                </a:ln>
                <a:solidFill>
                  <a:srgbClr val="FFFFFF"/>
                </a:solidFill>
                <a:effectLst/>
                <a:uLnTx/>
                <a:uFillTx/>
                <a:latin typeface="Arial"/>
                <a:ea typeface="+mn-ea"/>
                <a:cs typeface="+mn-cs"/>
              </a:rPr>
              <a:t>, ensuring accurate reimbursement while preserving the clinical integrity of provider documentation.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For Patients: </a:t>
            </a:r>
            <a:r>
              <a:rPr kumimoji="0" lang="en-US" sz="2400" b="0" i="0" u="none" strike="noStrike" kern="1200" cap="none" spc="0" normalizeH="0" baseline="0" noProof="0" dirty="0">
                <a:ln>
                  <a:noFill/>
                </a:ln>
                <a:solidFill>
                  <a:srgbClr val="FFFFFF"/>
                </a:solidFill>
                <a:effectLst/>
                <a:uLnTx/>
                <a:uFillTx/>
                <a:latin typeface="Arial"/>
                <a:ea typeface="+mn-ea"/>
                <a:cs typeface="+mn-cs"/>
              </a:rPr>
              <a:t>Coders act </a:t>
            </a:r>
            <a:r>
              <a:rPr kumimoji="0" lang="en-US" sz="2400" b="1" i="0" u="none" strike="noStrike" kern="1200" cap="none" spc="0" normalizeH="0" baseline="0" noProof="0" dirty="0">
                <a:ln>
                  <a:noFill/>
                </a:ln>
                <a:solidFill>
                  <a:srgbClr val="FFFFFF"/>
                </a:solidFill>
                <a:effectLst/>
                <a:uLnTx/>
                <a:uFillTx/>
                <a:latin typeface="Arial"/>
                <a:ea typeface="+mn-ea"/>
                <a:cs typeface="+mn-cs"/>
              </a:rPr>
              <a:t>as guardians of the patient narrative—ensuring their medical stories are accurately captured and ethically coded, </a:t>
            </a:r>
            <a:r>
              <a:rPr kumimoji="0" lang="en-US" sz="2400" b="0" i="0" u="none" strike="noStrike" kern="1200" cap="none" spc="0" normalizeH="0" baseline="0" noProof="0" dirty="0">
                <a:ln>
                  <a:noFill/>
                </a:ln>
                <a:solidFill>
                  <a:srgbClr val="FFFFFF"/>
                </a:solidFill>
                <a:effectLst/>
                <a:uLnTx/>
                <a:uFillTx/>
                <a:latin typeface="Arial"/>
                <a:ea typeface="+mn-ea"/>
                <a:cs typeface="+mn-cs"/>
              </a:rPr>
              <a:t>which supports proper billing, reduces denials, and ultimately protects care continuity.</a:t>
            </a:r>
          </a:p>
        </p:txBody>
      </p:sp>
    </p:spTree>
    <p:extLst>
      <p:ext uri="{BB962C8B-B14F-4D97-AF65-F5344CB8AC3E}">
        <p14:creationId xmlns:p14="http://schemas.microsoft.com/office/powerpoint/2010/main" val="1457928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A8944-916E-9A66-DA30-2709AF66A4EE}"/>
              </a:ext>
            </a:extLst>
          </p:cNvPr>
          <p:cNvPicPr>
            <a:picLocks noChangeAspect="1"/>
          </p:cNvPicPr>
          <p:nvPr/>
        </p:nvPicPr>
        <p:blipFill>
          <a:blip r:embed="rId2"/>
          <a:stretch>
            <a:fillRect/>
          </a:stretch>
        </p:blipFill>
        <p:spPr>
          <a:xfrm>
            <a:off x="4694499" y="1461837"/>
            <a:ext cx="13455849" cy="7620000"/>
          </a:xfrm>
          <a:prstGeom prst="rect">
            <a:avLst/>
          </a:prstGeom>
        </p:spPr>
      </p:pic>
      <p:sp>
        <p:nvSpPr>
          <p:cNvPr id="6" name="TextBox 5">
            <a:extLst>
              <a:ext uri="{FF2B5EF4-FFF2-40B4-BE49-F238E27FC236}">
                <a16:creationId xmlns:a16="http://schemas.microsoft.com/office/drawing/2014/main" id="{E2CC25DA-3FA1-F14C-DD8F-61360D1429BA}"/>
              </a:ext>
            </a:extLst>
          </p:cNvPr>
          <p:cNvSpPr txBox="1"/>
          <p:nvPr/>
        </p:nvSpPr>
        <p:spPr>
          <a:xfrm>
            <a:off x="9372600" y="9755324"/>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hlinkClick r:id="rId3"/>
              </a:rPr>
              <a:t>https://www.yahoo.com/news/ai-helping-patients-fight-insurance-100040026.html</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p>
        </p:txBody>
      </p:sp>
      <p:sp>
        <p:nvSpPr>
          <p:cNvPr id="8" name="TextBox 7">
            <a:extLst>
              <a:ext uri="{FF2B5EF4-FFF2-40B4-BE49-F238E27FC236}">
                <a16:creationId xmlns:a16="http://schemas.microsoft.com/office/drawing/2014/main" id="{BF8F2E5A-CB1B-0CEC-3972-10075C1FEBDE}"/>
              </a:ext>
            </a:extLst>
          </p:cNvPr>
          <p:cNvSpPr txBox="1"/>
          <p:nvPr/>
        </p:nvSpPr>
        <p:spPr>
          <a:xfrm>
            <a:off x="304800" y="9486862"/>
            <a:ext cx="9144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64A4"/>
                </a:solidFill>
                <a:effectLst/>
                <a:uLnTx/>
                <a:uFillTx/>
                <a:latin typeface="Open Sans" panose="020B0606030504020204" pitchFamily="34" charset="0"/>
                <a:ea typeface="+mn-ea"/>
                <a:cs typeface="+mn-cs"/>
                <a:hlinkClick r:id="rId4"/>
              </a:rPr>
              <a:t>Dr. Anthony Chang</a:t>
            </a:r>
            <a:r>
              <a:rPr kumimoji="0" lang="en-US" sz="1800" b="1" i="0" u="sng" strike="noStrike" kern="1200" cap="none" spc="0" normalizeH="0" baseline="0" noProof="0" dirty="0">
                <a:ln>
                  <a:noFill/>
                </a:ln>
                <a:solidFill>
                  <a:srgbClr val="0064A4"/>
                </a:solidFill>
                <a:effectLst/>
                <a:uLnTx/>
                <a:uFillTx/>
                <a:latin typeface="Open Sans" panose="020B0606030504020204"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Chief Intelligence and Innovation Officer   </a:t>
            </a: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hlinkClick r:id="rId5"/>
              </a:rPr>
              <a:t>https://choc.org/medical-intelligence-and-innovation-institute/</a:t>
            </a: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id="{F74D1CD8-3C00-0526-9F86-DA2765DB3A3D}"/>
              </a:ext>
            </a:extLst>
          </p:cNvPr>
          <p:cNvSpPr txBox="1"/>
          <p:nvPr/>
        </p:nvSpPr>
        <p:spPr>
          <a:xfrm>
            <a:off x="152400" y="153807"/>
            <a:ext cx="4267200" cy="89562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Most patients never appeal—success rates for appeals can be 40–60%, but only ~0.2–1% of denials are formally appealed in some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With universal AI letters: Appeal rates could jump 100x+, overwhelming insurer administrative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If every denied patient used AI to craft strong appeal letters, denial rates would drop, approvals would rise, and insurer review systems could be overwhelmed. This would drive higher costs, regulatory pressure, and potentially an AI-versus-AI standoff—ultimately pushing insurers toward fairer, more transparent claim processes or risk systemic breakdown.</a:t>
            </a:r>
          </a:p>
        </p:txBody>
      </p:sp>
      <p:sp>
        <p:nvSpPr>
          <p:cNvPr id="3" name="TextBox 2">
            <a:extLst>
              <a:ext uri="{FF2B5EF4-FFF2-40B4-BE49-F238E27FC236}">
                <a16:creationId xmlns:a16="http://schemas.microsoft.com/office/drawing/2014/main" id="{0B4C7380-A01A-EA19-6F78-E1CCCCF0E803}"/>
              </a:ext>
            </a:extLst>
          </p:cNvPr>
          <p:cNvSpPr txBox="1"/>
          <p:nvPr/>
        </p:nvSpPr>
        <p:spPr>
          <a:xfrm>
            <a:off x="4694499" y="390151"/>
            <a:ext cx="1345584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How Are Patients are Starting to Use AI For “Medical Billing and Information” Problems?</a:t>
            </a:r>
          </a:p>
        </p:txBody>
      </p:sp>
    </p:spTree>
    <p:extLst>
      <p:ext uri="{BB962C8B-B14F-4D97-AF65-F5344CB8AC3E}">
        <p14:creationId xmlns:p14="http://schemas.microsoft.com/office/powerpoint/2010/main" val="2572443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B6875D-B21E-97E8-B7DB-7D030372B194}"/>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
                <a:srgbClr val="000000"/>
              </a:buClr>
              <a:buSzPts val="900"/>
              <a:buFont typeface="Arial"/>
              <a:buNone/>
              <a:tabLst/>
              <a:defRPr/>
            </a:pPr>
            <a:fld id="{DD6C003F-E2CE-4E45-B333-4F983C8FB855}" type="slidenum">
              <a:rPr kumimoji="0" lang="en-US" sz="1266" b="0" i="0" u="none" strike="noStrike" kern="1200" cap="none" spc="0" normalizeH="0" baseline="0" noProof="0">
                <a:ln>
                  <a:noFill/>
                </a:ln>
                <a:solidFill>
                  <a:prstClr val="black">
                    <a:tint val="75000"/>
                  </a:prstClr>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Pts val="900"/>
                <a:buFont typeface="Arial"/>
                <a:buNone/>
                <a:tabLst/>
                <a:defRPr/>
              </a:pPr>
              <a:t>23</a:t>
            </a:fld>
            <a:endParaRPr kumimoji="0" lang="en-US" sz="1266" b="0" i="0" u="none" strike="noStrike" kern="1200" cap="none" spc="0" normalizeH="0" baseline="0" noProof="0" dirty="0">
              <a:ln>
                <a:noFill/>
              </a:ln>
              <a:solidFill>
                <a:prstClr val="black">
                  <a:tint val="75000"/>
                </a:prstClr>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BFB4947B-4C3E-D2B6-34F5-2CA939EBA3F0}"/>
              </a:ext>
            </a:extLst>
          </p:cNvPr>
          <p:cNvSpPr txBox="1"/>
          <p:nvPr/>
        </p:nvSpPr>
        <p:spPr>
          <a:xfrm>
            <a:off x="441198" y="204786"/>
            <a:ext cx="17405604" cy="5095562"/>
          </a:xfrm>
          <a:prstGeom prst="rect">
            <a:avLst/>
          </a:prstGeom>
          <a:noFill/>
        </p:spPr>
        <p:txBody>
          <a:bodyPr wrap="square">
            <a:spAutoFit/>
          </a:bodyPr>
          <a:lstStyle/>
          <a:p>
            <a:pPr marL="0" marR="0" lvl="0" indent="0" algn="just" defTabSz="1371600" rtl="0" eaLnBrk="1" fontAlgn="auto" latinLnBrk="0" hangingPunct="1">
              <a:lnSpc>
                <a:spcPct val="107000"/>
              </a:lnSpc>
              <a:spcBef>
                <a:spcPts val="0"/>
              </a:spcBef>
              <a:spcAft>
                <a:spcPts val="1200"/>
              </a:spcAft>
              <a:buClrTx/>
              <a:buSzTx/>
              <a:buFontTx/>
              <a:buNone/>
              <a:tabLst/>
              <a:defRPr/>
            </a:pPr>
            <a:r>
              <a:rPr kumimoji="0" lang="en-US" sz="3600" b="0" i="0"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a:t>
            </a:r>
            <a:r>
              <a:rPr kumimoji="0" lang="en-US" sz="3600" b="0" i="1"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Healthcare at its best is </a:t>
            </a:r>
            <a:r>
              <a:rPr kumimoji="0" lang="en-US" sz="3600" b="1" i="1"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a conversation between a doctor and a patient</a:t>
            </a:r>
            <a:r>
              <a:rPr kumimoji="0" lang="en-US" sz="3600" b="0" i="1"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 </a:t>
            </a:r>
            <a:r>
              <a:rPr kumimoji="0" lang="en-US" sz="3600" b="1" i="1"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trying to solve a problem</a:t>
            </a:r>
            <a:r>
              <a:rPr kumimoji="0" lang="en-US" sz="3600" b="0" i="1"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  </a:t>
            </a:r>
            <a:endParaRPr kumimoji="0" lang="en-US" sz="3600" b="0" i="0" u="none" strike="noStrike" kern="100" cap="none" spc="0" normalizeH="0" baseline="0" noProof="0" dirty="0">
              <a:ln>
                <a:noFill/>
              </a:ln>
              <a:solidFill>
                <a:srgbClr val="FFFFFF"/>
              </a:solidFill>
              <a:effectLst/>
              <a:uLnTx/>
              <a:uFillTx/>
              <a:latin typeface="Arial"/>
              <a:ea typeface="Aptos" panose="020B0004020202020204" pitchFamily="34" charset="0"/>
              <a:cs typeface="Times New Roman" panose="02020603050405020304" pitchFamily="18" charset="0"/>
            </a:endParaRPr>
          </a:p>
          <a:p>
            <a:pPr marL="514350" marR="0" lvl="0" indent="-514350" algn="just" defTabSz="13716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3000" b="0" i="1"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WHAT PATIENTS WANT… To live their lives with minimal impact of illness… To get support and a sense of control. </a:t>
            </a:r>
            <a:endParaRPr kumimoji="0" lang="en-US" sz="3000" b="0" i="0" u="none" strike="noStrike" kern="100" cap="none" spc="0" normalizeH="0" baseline="0" noProof="0" dirty="0">
              <a:ln>
                <a:noFill/>
              </a:ln>
              <a:solidFill>
                <a:srgbClr val="FFFFFF"/>
              </a:solidFill>
              <a:effectLst/>
              <a:uLnTx/>
              <a:uFillTx/>
              <a:latin typeface="Arial"/>
              <a:ea typeface="Aptos" panose="020B0004020202020204" pitchFamily="34" charset="0"/>
              <a:cs typeface="Times New Roman" panose="02020603050405020304" pitchFamily="18" charset="0"/>
            </a:endParaRPr>
          </a:p>
          <a:p>
            <a:pPr marL="514350" marR="0" lvl="0" indent="-514350" algn="just" defTabSz="13716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kumimoji="0" lang="en-US" sz="3000" b="0" i="1"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WHAT DOCTORS WANT…Practice medicine without hassle factor … Innovation that makes a difference.</a:t>
            </a:r>
            <a:r>
              <a:rPr kumimoji="0" lang="en-US" sz="3000" b="0" i="0"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 – Jordan </a:t>
            </a:r>
            <a:r>
              <a:rPr kumimoji="0" lang="en-US" sz="3000" b="0" i="0" u="none" strike="noStrike" kern="1200" cap="none" spc="0" normalizeH="0" baseline="0" noProof="0" dirty="0" err="1">
                <a:ln>
                  <a:noFill/>
                </a:ln>
                <a:solidFill>
                  <a:srgbClr val="FFFFFF"/>
                </a:solidFill>
                <a:effectLst/>
                <a:uLnTx/>
                <a:uFillTx/>
                <a:latin typeface="Arial"/>
                <a:ea typeface="+mn-ea"/>
                <a:cs typeface="+mn-cs"/>
              </a:rPr>
              <a:t>Shlain</a:t>
            </a:r>
            <a:r>
              <a:rPr kumimoji="0" lang="en-US" sz="3000" b="0" i="0" u="none" strike="noStrike" kern="100" cap="none" spc="0" normalizeH="0" baseline="0" noProof="0" dirty="0">
                <a:ln>
                  <a:noFill/>
                </a:ln>
                <a:solidFill>
                  <a:srgbClr val="FFFFFF"/>
                </a:solidFill>
                <a:effectLst/>
                <a:uLnTx/>
                <a:uFillTx/>
                <a:latin typeface="Arial"/>
                <a:ea typeface="Helvetica Neue"/>
                <a:cs typeface="Times New Roman" panose="02020603050405020304" pitchFamily="18" charset="0"/>
              </a:rPr>
              <a:t>, MD </a:t>
            </a:r>
            <a:endParaRPr kumimoji="0" lang="en-US" sz="3000" b="0" i="0" u="none" strike="noStrike" kern="100" cap="none" spc="0" normalizeH="0" baseline="0" noProof="0" dirty="0">
              <a:ln>
                <a:noFill/>
              </a:ln>
              <a:solidFill>
                <a:srgbClr val="FFFFFF"/>
              </a:solidFill>
              <a:effectLst/>
              <a:uLnTx/>
              <a:uFillTx/>
              <a:latin typeface="Arial"/>
              <a:ea typeface="Aptos" panose="020B0004020202020204" pitchFamily="34" charset="0"/>
              <a:cs typeface="Times New Roman" panose="02020603050405020304" pitchFamily="18" charset="0"/>
            </a:endParaRPr>
          </a:p>
          <a:p>
            <a:pPr marL="0" marR="0" lvl="0" indent="0" algn="just" defTabSz="13716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To be useful, AI must be harnessed to </a:t>
            </a:r>
            <a:r>
              <a:rPr kumimoji="0" lang="en-US" sz="2800" b="0" i="0" u="sng" strike="noStrike" kern="1200" cap="none" spc="0" normalizeH="0" baseline="0" noProof="0" dirty="0">
                <a:ln>
                  <a:noFill/>
                </a:ln>
                <a:solidFill>
                  <a:srgbClr val="FFFFFF"/>
                </a:solidFill>
                <a:effectLst/>
                <a:uLnTx/>
                <a:uFillTx/>
                <a:latin typeface="Arial"/>
                <a:ea typeface="+mn-ea"/>
                <a:cs typeface="+mn-cs"/>
              </a:rPr>
              <a:t>enhance</a:t>
            </a:r>
            <a:r>
              <a:rPr kumimoji="0" lang="en-US" sz="2800" b="0" i="0" u="none" strike="noStrike" kern="1200" cap="none" spc="0" normalizeH="0" baseline="0" noProof="0" dirty="0">
                <a:ln>
                  <a:noFill/>
                </a:ln>
                <a:solidFill>
                  <a:srgbClr val="FFFFFF"/>
                </a:solidFill>
                <a:effectLst/>
                <a:uLnTx/>
                <a:uFillTx/>
                <a:latin typeface="Arial"/>
                <a:ea typeface="+mn-ea"/>
                <a:cs typeface="+mn-cs"/>
              </a:rPr>
              <a:t> the patient-doctor relationship (</a:t>
            </a:r>
            <a:r>
              <a:rPr kumimoji="0" lang="en-US" sz="2800" b="0" i="0" u="sng" strike="noStrike" kern="1200" cap="none" spc="0" normalizeH="0" baseline="0" noProof="0" dirty="0">
                <a:ln>
                  <a:noFill/>
                </a:ln>
                <a:solidFill>
                  <a:srgbClr val="FFFFFF"/>
                </a:solidFill>
                <a:effectLst/>
                <a:uLnTx/>
                <a:uFillTx/>
                <a:latin typeface="Arial"/>
                <a:ea typeface="+mn-ea"/>
                <a:cs typeface="+mn-cs"/>
              </a:rPr>
              <a:t>not replace it</a:t>
            </a:r>
            <a:r>
              <a:rPr kumimoji="0" lang="en-US" sz="2800" b="0" i="0" u="none" strike="noStrike" kern="1200" cap="none" spc="0" normalizeH="0" baseline="0" noProof="0" dirty="0">
                <a:ln>
                  <a:noFill/>
                </a:ln>
                <a:solidFill>
                  <a:srgbClr val="FFFFFF"/>
                </a:solidFill>
                <a:effectLst/>
                <a:uLnTx/>
                <a:uFillTx/>
                <a:latin typeface="Arial"/>
                <a:ea typeface="+mn-ea"/>
                <a:cs typeface="+mn-cs"/>
              </a:rPr>
              <a:t>), improve preventative care, and address the modifiable risk factors that lead to chronic disease and early mortality.</a:t>
            </a:r>
            <a:endParaRPr kumimoji="0" lang="en-US" sz="2400" b="0" i="0" u="none" strike="noStrike" kern="100" cap="none" spc="0" normalizeH="0" baseline="0" noProof="0" dirty="0">
              <a:ln>
                <a:noFill/>
              </a:ln>
              <a:solidFill>
                <a:srgbClr val="FFFFFF"/>
              </a:solidFill>
              <a:effectLst/>
              <a:uLnTx/>
              <a:uFillTx/>
              <a:latin typeface="Arial"/>
              <a:ea typeface="Aptos" panose="020B0004020202020204" pitchFamily="34" charset="0"/>
              <a:cs typeface="Times New Roman" panose="02020603050405020304" pitchFamily="18" charset="0"/>
            </a:endParaRPr>
          </a:p>
          <a:p>
            <a:pPr marL="0" marR="0" lvl="0" indent="0" algn="just" defTabSz="1371600" rtl="0" eaLnBrk="1" fontAlgn="auto" latinLnBrk="0" hangingPunct="1">
              <a:lnSpc>
                <a:spcPct val="107000"/>
              </a:lnSpc>
              <a:spcBef>
                <a:spcPts val="0"/>
              </a:spcBef>
              <a:spcAft>
                <a:spcPts val="1200"/>
              </a:spcAft>
              <a:buClrTx/>
              <a:buSzTx/>
              <a:buFontTx/>
              <a:buNone/>
              <a:tabLst/>
              <a:defRPr/>
            </a:pPr>
            <a:endParaRPr kumimoji="0" lang="en-US" sz="3000" b="0" i="0" u="none" strike="noStrike" kern="100" cap="none" spc="0" normalizeH="0" baseline="0" noProof="0" dirty="0">
              <a:ln>
                <a:noFill/>
              </a:ln>
              <a:solidFill>
                <a:srgbClr val="FFFFFF"/>
              </a:solidFill>
              <a:effectLst/>
              <a:uLnTx/>
              <a:uFillTx/>
              <a:latin typeface="Arial"/>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1D3313B-5F27-BF3D-45F9-471487EEAF88}"/>
              </a:ext>
            </a:extLst>
          </p:cNvPr>
          <p:cNvPicPr>
            <a:picLocks noChangeAspect="1"/>
          </p:cNvPicPr>
          <p:nvPr/>
        </p:nvPicPr>
        <p:blipFill>
          <a:blip r:embed="rId3"/>
          <a:stretch>
            <a:fillRect/>
          </a:stretch>
        </p:blipFill>
        <p:spPr>
          <a:xfrm>
            <a:off x="120476" y="5143500"/>
            <a:ext cx="3276600" cy="4914900"/>
          </a:xfrm>
          <a:prstGeom prst="rect">
            <a:avLst/>
          </a:prstGeom>
        </p:spPr>
      </p:pic>
      <p:pic>
        <p:nvPicPr>
          <p:cNvPr id="7" name="Picture 6">
            <a:extLst>
              <a:ext uri="{FF2B5EF4-FFF2-40B4-BE49-F238E27FC236}">
                <a16:creationId xmlns:a16="http://schemas.microsoft.com/office/drawing/2014/main" id="{47926D23-63F9-3C2B-8F58-5B3CA7FB054D}"/>
              </a:ext>
            </a:extLst>
          </p:cNvPr>
          <p:cNvPicPr>
            <a:picLocks noChangeAspect="1"/>
          </p:cNvPicPr>
          <p:nvPr/>
        </p:nvPicPr>
        <p:blipFill>
          <a:blip r:embed="rId4"/>
          <a:stretch>
            <a:fillRect/>
          </a:stretch>
        </p:blipFill>
        <p:spPr>
          <a:xfrm>
            <a:off x="14121464" y="5017188"/>
            <a:ext cx="4072128" cy="5269812"/>
          </a:xfrm>
          <a:prstGeom prst="rect">
            <a:avLst/>
          </a:prstGeom>
        </p:spPr>
      </p:pic>
      <p:sp>
        <p:nvSpPr>
          <p:cNvPr id="9" name="TextBox 8">
            <a:extLst>
              <a:ext uri="{FF2B5EF4-FFF2-40B4-BE49-F238E27FC236}">
                <a16:creationId xmlns:a16="http://schemas.microsoft.com/office/drawing/2014/main" id="{561A520C-3307-3AF3-7239-4B19B1B9A9B7}"/>
              </a:ext>
            </a:extLst>
          </p:cNvPr>
          <p:cNvSpPr txBox="1"/>
          <p:nvPr/>
        </p:nvSpPr>
        <p:spPr>
          <a:xfrm>
            <a:off x="15392400" y="9291642"/>
            <a:ext cx="26336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5"/>
              </a:rPr>
              <a:t>2030Book.org</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id="{7259B7E7-AFBA-88F6-E71E-D9832ACE0A5D}"/>
              </a:ext>
            </a:extLst>
          </p:cNvPr>
          <p:cNvSpPr txBox="1"/>
          <p:nvPr/>
        </p:nvSpPr>
        <p:spPr>
          <a:xfrm>
            <a:off x="3505200" y="5260873"/>
            <a:ext cx="10379202"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For Medical Coders, AI can help automate repetitive tasks like code suggestions and document parsing—but medical coders remain essential for applying </a:t>
            </a:r>
            <a:r>
              <a:rPr kumimoji="0" lang="en-US" sz="3200" b="1" i="0" u="none" strike="noStrike" kern="1200" cap="none" spc="0" normalizeH="0" baseline="0" noProof="0" dirty="0">
                <a:ln>
                  <a:noFill/>
                </a:ln>
                <a:solidFill>
                  <a:srgbClr val="FFFFFF"/>
                </a:solidFill>
                <a:effectLst/>
                <a:uLnTx/>
                <a:uFillTx/>
                <a:latin typeface="Arial"/>
                <a:ea typeface="+mn-ea"/>
                <a:cs typeface="+mn-cs"/>
              </a:rPr>
              <a:t>clinical judgment, regulatory understanding, and ethical decision-making</a:t>
            </a:r>
            <a:r>
              <a:rPr kumimoji="0" lang="en-US" sz="3200" b="0" i="0" u="none" strike="noStrike" kern="1200" cap="none" spc="0" normalizeH="0" baseline="0" noProof="0" dirty="0">
                <a:ln>
                  <a:noFill/>
                </a:ln>
                <a:solidFill>
                  <a:srgbClr val="FFFFFF"/>
                </a:solidFill>
                <a:effectLst/>
                <a:uLnTx/>
                <a:uFillTx/>
                <a:latin typeface="Arial"/>
                <a:ea typeface="+mn-ea"/>
                <a:cs typeface="+mn-cs"/>
              </a:rPr>
              <a:t> that machines cannot replicate.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257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B3FA6-67E1-2F78-1483-2335EE469967}"/>
              </a:ext>
            </a:extLst>
          </p:cNvPr>
          <p:cNvPicPr>
            <a:picLocks noChangeAspect="1"/>
          </p:cNvPicPr>
          <p:nvPr/>
        </p:nvPicPr>
        <p:blipFill>
          <a:blip r:embed="rId2"/>
          <a:stretch>
            <a:fillRect/>
          </a:stretch>
        </p:blipFill>
        <p:spPr>
          <a:xfrm>
            <a:off x="8229600" y="266700"/>
            <a:ext cx="9829800" cy="9521280"/>
          </a:xfrm>
          <a:prstGeom prst="rect">
            <a:avLst/>
          </a:prstGeom>
        </p:spPr>
      </p:pic>
      <p:sp>
        <p:nvSpPr>
          <p:cNvPr id="5" name="TextBox 4">
            <a:extLst>
              <a:ext uri="{FF2B5EF4-FFF2-40B4-BE49-F238E27FC236}">
                <a16:creationId xmlns:a16="http://schemas.microsoft.com/office/drawing/2014/main" id="{3903A0FF-3250-DF97-FC1A-2984AE1D5397}"/>
              </a:ext>
            </a:extLst>
          </p:cNvPr>
          <p:cNvSpPr txBox="1"/>
          <p:nvPr/>
        </p:nvSpPr>
        <p:spPr>
          <a:xfrm>
            <a:off x="314720" y="21506"/>
            <a:ext cx="8037870" cy="20851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What Workers Really Want from 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https://hai.stanford.edu/news/what-workers-really-want-from-artificial-intelligence</a:t>
            </a: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Arial"/>
                <a:ea typeface="+mn-ea"/>
                <a:cs typeface="+mn-cs"/>
              </a:rPr>
              <a:t>A Stanford study captures the gap between worker desires and AI’s abilities, and highlights areas ripe for research and development.</a:t>
            </a:r>
            <a:r>
              <a:rPr kumimoji="0" lang="en-US" sz="1650" b="0" i="0" u="none" strike="noStrike" kern="1200" cap="none" spc="0" normalizeH="0" baseline="0" noProof="0" dirty="0">
                <a:ln>
                  <a:noFill/>
                </a:ln>
                <a:solidFill>
                  <a:srgbClr val="FFFFFF"/>
                </a:solidFill>
                <a:effectLst/>
                <a:uLnTx/>
                <a:uFillTx/>
                <a:latin typeface="Arial"/>
                <a:ea typeface="+mn-ea"/>
                <a:cs typeface="+mn-cs"/>
              </a:rPr>
              <a:t> </a:t>
            </a:r>
          </a:p>
        </p:txBody>
      </p:sp>
      <p:sp>
        <p:nvSpPr>
          <p:cNvPr id="7" name="TextBox 6">
            <a:extLst>
              <a:ext uri="{FF2B5EF4-FFF2-40B4-BE49-F238E27FC236}">
                <a16:creationId xmlns:a16="http://schemas.microsoft.com/office/drawing/2014/main" id="{A74D751D-FBF8-0309-1B3E-02988D8C626E}"/>
              </a:ext>
            </a:extLst>
          </p:cNvPr>
          <p:cNvSpPr txBox="1"/>
          <p:nvPr/>
        </p:nvSpPr>
        <p:spPr>
          <a:xfrm>
            <a:off x="145251" y="2247900"/>
            <a:ext cx="7538460" cy="63863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FFFF"/>
                </a:solidFill>
                <a:effectLst/>
                <a:uLnTx/>
                <a:uFillTx/>
                <a:latin typeface="Arial"/>
                <a:ea typeface="+mn-ea"/>
                <a:cs typeface="+mn-cs"/>
              </a:rPr>
              <a:t>Four categories:</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1" i="0" u="none" strike="noStrike" kern="1200" cap="none" spc="0" normalizeH="0" baseline="0" noProof="0" dirty="0">
                <a:ln>
                  <a:noFill/>
                </a:ln>
                <a:solidFill>
                  <a:srgbClr val="FFFFFF"/>
                </a:solidFill>
                <a:effectLst/>
                <a:uLnTx/>
                <a:uFillTx/>
                <a:latin typeface="Arial"/>
                <a:ea typeface="+mn-ea"/>
                <a:cs typeface="+mn-cs"/>
              </a:rPr>
              <a:t>Green Light Zone: Tasks with Workers high automation desire and AI high capability.</a:t>
            </a:r>
          </a:p>
          <a:p>
            <a:pPr marL="8858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FFFFFF"/>
                </a:solidFill>
                <a:effectLst/>
                <a:uLnTx/>
                <a:uFillTx/>
                <a:latin typeface="Arial"/>
                <a:ea typeface="+mn-ea"/>
                <a:cs typeface="+mn-cs"/>
              </a:rPr>
              <a:t>Have the AI Do What is Difficult, Dangerous, Dirty or Dull</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Arial"/>
                <a:ea typeface="+mn-ea"/>
                <a:cs typeface="+mn-cs"/>
              </a:rPr>
              <a:t>Red Light Zone: Tasks with Workers low automation desire and AI high capability.</a:t>
            </a:r>
          </a:p>
          <a:p>
            <a:pPr marL="885825" marR="0" lvl="1"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FFFFFF"/>
                </a:solidFill>
                <a:effectLst/>
                <a:uLnTx/>
                <a:uFillTx/>
                <a:latin typeface="Arial"/>
                <a:ea typeface="+mn-ea"/>
                <a:cs typeface="+mn-cs"/>
              </a:rPr>
              <a:t>You do the Jobs that require human judgement or creativity or fun to do</a:t>
            </a:r>
            <a:endParaRPr kumimoji="0" lang="en-US" sz="2700" b="0" i="0" u="none" strike="noStrike" kern="1200" cap="none" spc="0" normalizeH="0" baseline="0" noProof="0" dirty="0">
              <a:ln>
                <a:noFill/>
              </a:ln>
              <a:solidFill>
                <a:srgbClr val="FFFFFF"/>
              </a:solidFill>
              <a:effectLst/>
              <a:uLnTx/>
              <a:uFillTx/>
              <a:latin typeface="Arial"/>
              <a:ea typeface="+mn-ea"/>
              <a:cs typeface="+mn-cs"/>
            </a:endParaRP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Arial"/>
                <a:ea typeface="+mn-ea"/>
                <a:cs typeface="+mn-cs"/>
              </a:rPr>
              <a:t>R&amp;D Opportunity Zone: Tasks with Workers high AI automation desire but AI low capability.</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1" i="0" u="none" strike="noStrike" kern="1200" cap="none" spc="0" normalizeH="0" baseline="0" noProof="0" dirty="0">
                <a:ln>
                  <a:noFill/>
                </a:ln>
                <a:solidFill>
                  <a:srgbClr val="FFFFFF"/>
                </a:solidFill>
                <a:effectLst/>
                <a:uLnTx/>
                <a:uFillTx/>
                <a:latin typeface="Arial"/>
                <a:ea typeface="+mn-ea"/>
                <a:cs typeface="+mn-cs"/>
              </a:rPr>
              <a:t>Low Priority Zone: Tasks with Workers low desire and AI low capability.</a:t>
            </a:r>
          </a:p>
        </p:txBody>
      </p:sp>
      <p:sp>
        <p:nvSpPr>
          <p:cNvPr id="4" name="TextBox 3">
            <a:extLst>
              <a:ext uri="{FF2B5EF4-FFF2-40B4-BE49-F238E27FC236}">
                <a16:creationId xmlns:a16="http://schemas.microsoft.com/office/drawing/2014/main" id="{88D4974F-D5BE-1DE0-CB83-FDDE3A2C171D}"/>
              </a:ext>
            </a:extLst>
          </p:cNvPr>
          <p:cNvSpPr txBox="1"/>
          <p:nvPr/>
        </p:nvSpPr>
        <p:spPr>
          <a:xfrm>
            <a:off x="292597" y="9988495"/>
            <a:ext cx="159158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Source:</a:t>
            </a:r>
            <a:r>
              <a:rPr kumimoji="0" lang="en-US" sz="1100" b="0" i="0" u="none" strike="noStrike" kern="1200" cap="none" spc="0" normalizeH="0" baseline="0" noProof="0" dirty="0">
                <a:ln>
                  <a:noFill/>
                </a:ln>
                <a:solidFill>
                  <a:srgbClr val="FFFFFF"/>
                </a:solidFill>
                <a:effectLst/>
                <a:uLnTx/>
                <a:uFillTx/>
                <a:latin typeface="Arial"/>
                <a:ea typeface="+mn-ea"/>
                <a:cs typeface="+mn-cs"/>
              </a:rPr>
              <a:t> Shao, Y., </a:t>
            </a:r>
            <a:r>
              <a:rPr kumimoji="0" lang="en-US" sz="1100" b="0" i="0" u="none" strike="noStrike" kern="1200" cap="none" spc="0" normalizeH="0" baseline="0" noProof="0" dirty="0" err="1">
                <a:ln>
                  <a:noFill/>
                </a:ln>
                <a:solidFill>
                  <a:srgbClr val="FFFFFF"/>
                </a:solidFill>
                <a:effectLst/>
                <a:uLnTx/>
                <a:uFillTx/>
                <a:latin typeface="Arial"/>
                <a:ea typeface="+mn-ea"/>
                <a:cs typeface="+mn-cs"/>
              </a:rPr>
              <a:t>Zope</a:t>
            </a:r>
            <a:r>
              <a:rPr kumimoji="0" lang="en-US" sz="1100" b="0" i="0" u="none" strike="noStrike" kern="1200" cap="none" spc="0" normalizeH="0" baseline="0" noProof="0" dirty="0">
                <a:ln>
                  <a:noFill/>
                </a:ln>
                <a:solidFill>
                  <a:srgbClr val="FFFFFF"/>
                </a:solidFill>
                <a:effectLst/>
                <a:uLnTx/>
                <a:uFillTx/>
                <a:latin typeface="Arial"/>
                <a:ea typeface="+mn-ea"/>
                <a:cs typeface="+mn-cs"/>
              </a:rPr>
              <a:t>, H., Jiang, Y., Pei, J., Nguyen, D., Brynjolfsson, E., &amp; Yang, D. (2025). </a:t>
            </a:r>
            <a:r>
              <a:rPr kumimoji="0" lang="en-US" sz="1100" b="0" i="1" u="none" strike="noStrike" kern="1200" cap="none" spc="0" normalizeH="0" baseline="0" noProof="0" dirty="0">
                <a:ln>
                  <a:noFill/>
                </a:ln>
                <a:solidFill>
                  <a:srgbClr val="FFFFFF"/>
                </a:solidFill>
                <a:effectLst/>
                <a:uLnTx/>
                <a:uFillTx/>
                <a:latin typeface="Arial"/>
                <a:ea typeface="+mn-ea"/>
                <a:cs typeface="+mn-cs"/>
              </a:rPr>
              <a:t>Future of Work with AI Agents: Auditing Automation and Augmentation Potential across the U.S. Workforce</a:t>
            </a:r>
            <a:r>
              <a:rPr kumimoji="0" lang="en-US" sz="1100" b="0" i="0" u="none" strike="noStrike" kern="1200" cap="none" spc="0" normalizeH="0" baseline="0" noProof="0" dirty="0">
                <a:ln>
                  <a:noFill/>
                </a:ln>
                <a:solidFill>
                  <a:srgbClr val="FFFFFF"/>
                </a:solidFill>
                <a:effectLst/>
                <a:uLnTx/>
                <a:uFillTx/>
                <a:latin typeface="Arial"/>
                <a:ea typeface="+mn-ea"/>
                <a:cs typeface="+mn-cs"/>
              </a:rPr>
              <a:t>. arXiv:2506.06576. </a:t>
            </a:r>
            <a:r>
              <a:rPr kumimoji="0" lang="en-US" sz="1200" b="0" i="0" u="none" strike="noStrike" kern="1200" cap="none" spc="0" normalizeH="0" baseline="0" noProof="0" dirty="0">
                <a:ln>
                  <a:noFill/>
                </a:ln>
                <a:solidFill>
                  <a:srgbClr val="FFFFFF"/>
                </a:solidFill>
                <a:effectLst/>
                <a:uLnTx/>
                <a:uFillTx/>
                <a:latin typeface="Arial"/>
                <a:ea typeface="+mn-ea"/>
                <a:cs typeface="+mn-cs"/>
              </a:rPr>
              <a:t>Figure 5:</a:t>
            </a:r>
            <a:endParaRPr kumimoji="0" lang="en-US" sz="11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42284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5CA313-D219-F41F-8BE8-9671EC3AD5EC}"/>
              </a:ext>
            </a:extLst>
          </p:cNvPr>
          <p:cNvPicPr>
            <a:picLocks noChangeAspect="1"/>
          </p:cNvPicPr>
          <p:nvPr/>
        </p:nvPicPr>
        <p:blipFill>
          <a:blip r:embed="rId3"/>
          <a:stretch>
            <a:fillRect/>
          </a:stretch>
        </p:blipFill>
        <p:spPr>
          <a:xfrm>
            <a:off x="223685" y="6134100"/>
            <a:ext cx="10985495" cy="3595254"/>
          </a:xfrm>
          <a:prstGeom prst="rect">
            <a:avLst/>
          </a:prstGeom>
        </p:spPr>
      </p:pic>
      <p:sp>
        <p:nvSpPr>
          <p:cNvPr id="3" name="TextBox 2">
            <a:extLst>
              <a:ext uri="{FF2B5EF4-FFF2-40B4-BE49-F238E27FC236}">
                <a16:creationId xmlns:a16="http://schemas.microsoft.com/office/drawing/2014/main" id="{1FE503F6-FCC9-BF97-BD1A-BB58914C6FB9}"/>
              </a:ext>
            </a:extLst>
          </p:cNvPr>
          <p:cNvSpPr txBox="1"/>
          <p:nvPr/>
        </p:nvSpPr>
        <p:spPr>
          <a:xfrm>
            <a:off x="259696" y="190500"/>
            <a:ext cx="17799703" cy="6124754"/>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Kansas City is home to a thriving tech community and the Kansas City AI Club </a:t>
            </a: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https://www.kansascity.ai/</a:t>
            </a: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is a place to connect, learn and discuss all things AI.   </a:t>
            </a:r>
            <a:r>
              <a:rPr kumimoji="0" lang="en-US" alt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Our goal is to make KC an AI Hub of Innovation.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We have over 3,200 people following us on LinkedIn:</a:t>
            </a:r>
            <a:r>
              <a:rPr kumimoji="0" lang="en-US" alt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https://www.linkedin.com/company/kc-ai-club/posts/</a:t>
            </a:r>
            <a:endPar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The  KC AI Club Tracks AI companies in the KC Area:</a:t>
            </a:r>
            <a:endParaRPr kumimoji="0" lang="en-US" altLang="en-US"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hlinkClick r:id="rId6">
                  <a:extLst>
                    <a:ext uri="{A12FA001-AC4F-418D-AE19-62706E023703}">
                      <ahyp:hlinkClr xmlns:ahyp="http://schemas.microsoft.com/office/drawing/2018/hyperlinkcolor" val="tx"/>
                    </a:ext>
                  </a:extLst>
                </a:hlinkClick>
              </a:rPr>
              <a:t>https://www.kansascity.ai/top-kansas-city-ai-companies</a:t>
            </a:r>
            <a:endParaRPr kumimoji="0" lang="en-US" altLang="en-US"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The plan to have a similar list for KC Universities and Trade Schools with AI Programs or Clubs.</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The KC AI Club is Calling All KC Metro University &amp; Trade School AI Innovators for a quarterly call!</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Support AI Healthcare Initiatives and Partner with Other KC Digital/Healthcare Organizations </a:t>
            </a:r>
            <a:endParaRPr kumimoji="0" lang="en-US" altLang="en-US" sz="28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hlinkClick r:id="rId7">
                  <a:extLst>
                    <a:ext uri="{A12FA001-AC4F-418D-AE19-62706E023703}">
                      <ahyp:hlinkClr xmlns:ahyp="http://schemas.microsoft.com/office/drawing/2018/hyperlinkcolor" val="tx"/>
                    </a:ext>
                  </a:extLst>
                </a:hlinkClick>
              </a:rPr>
              <a:t>KC Tech Council</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hlinkClick r:id="rId8">
                  <a:extLst>
                    <a:ext uri="{A12FA001-AC4F-418D-AE19-62706E023703}">
                      <ahyp:hlinkClr xmlns:ahyp="http://schemas.microsoft.com/office/drawing/2018/hyperlinkcolor" val="tx"/>
                    </a:ext>
                  </a:extLst>
                </a:hlinkClick>
              </a:rPr>
              <a:t>Kansas City Digital Drive Health Innovation Team</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hlinkClick r:id="rId9">
                  <a:extLst>
                    <a:ext uri="{A12FA001-AC4F-418D-AE19-62706E023703}">
                      <ahyp:hlinkClr xmlns:ahyp="http://schemas.microsoft.com/office/drawing/2018/hyperlinkcolor" val="tx"/>
                    </a:ext>
                  </a:extLst>
                </a:hlinkClick>
              </a:rPr>
              <a:t>Digital Health KC</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p:txBody>
      </p:sp>
      <p:pic>
        <p:nvPicPr>
          <p:cNvPr id="2" name="Picture 1">
            <a:extLst>
              <a:ext uri="{FF2B5EF4-FFF2-40B4-BE49-F238E27FC236}">
                <a16:creationId xmlns:a16="http://schemas.microsoft.com/office/drawing/2014/main" id="{ABBA0678-2161-8162-564B-D58089808D56}"/>
              </a:ext>
            </a:extLst>
          </p:cNvPr>
          <p:cNvPicPr>
            <a:picLocks noChangeAspect="1"/>
          </p:cNvPicPr>
          <p:nvPr/>
        </p:nvPicPr>
        <p:blipFill>
          <a:blip r:embed="rId10"/>
          <a:stretch>
            <a:fillRect/>
          </a:stretch>
        </p:blipFill>
        <p:spPr>
          <a:xfrm>
            <a:off x="11475449" y="4996305"/>
            <a:ext cx="6317680" cy="5123547"/>
          </a:xfrm>
          <a:prstGeom prst="rect">
            <a:avLst/>
          </a:prstGeom>
        </p:spPr>
      </p:pic>
    </p:spTree>
    <p:extLst>
      <p:ext uri="{BB962C8B-B14F-4D97-AF65-F5344CB8AC3E}">
        <p14:creationId xmlns:p14="http://schemas.microsoft.com/office/powerpoint/2010/main" val="3351642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83C88-68D5-3C9B-4D90-F8C32DC3A632}"/>
              </a:ext>
            </a:extLst>
          </p:cNvPr>
          <p:cNvPicPr>
            <a:picLocks noChangeAspect="1"/>
          </p:cNvPicPr>
          <p:nvPr/>
        </p:nvPicPr>
        <p:blipFill>
          <a:blip r:embed="rId3"/>
          <a:stretch>
            <a:fillRect/>
          </a:stretch>
        </p:blipFill>
        <p:spPr>
          <a:xfrm>
            <a:off x="8834284" y="204786"/>
            <a:ext cx="9287147" cy="6785949"/>
          </a:xfrm>
          <a:prstGeom prst="rect">
            <a:avLst/>
          </a:prstGeom>
        </p:spPr>
      </p:pic>
      <p:sp>
        <p:nvSpPr>
          <p:cNvPr id="7" name="TextBox 6">
            <a:extLst>
              <a:ext uri="{FF2B5EF4-FFF2-40B4-BE49-F238E27FC236}">
                <a16:creationId xmlns:a16="http://schemas.microsoft.com/office/drawing/2014/main" id="{7F6F5062-F39D-A6FB-CE67-8A774A75852F}"/>
              </a:ext>
            </a:extLst>
          </p:cNvPr>
          <p:cNvSpPr txBox="1"/>
          <p:nvPr/>
        </p:nvSpPr>
        <p:spPr>
          <a:xfrm>
            <a:off x="166569" y="5854441"/>
            <a:ext cx="9144000" cy="4189673"/>
          </a:xfrm>
          <a:prstGeom prst="rect">
            <a:avLst/>
          </a:prstGeom>
          <a:noFill/>
        </p:spPr>
        <p:txBody>
          <a:bodyPr wrap="square">
            <a:spAutoFit/>
          </a:bodyPr>
          <a:lstStyle/>
          <a:p>
            <a:pPr marL="0" marR="0" lvl="0" indent="0" algn="l" defTabSz="914400" rtl="0" eaLnBrk="1" fontAlgn="auto" latinLnBrk="0" hangingPunct="1">
              <a:lnSpc>
                <a:spcPts val="2070"/>
              </a:lnSpc>
              <a:spcBef>
                <a:spcPts val="0"/>
              </a:spcBef>
              <a:spcAft>
                <a:spcPts val="1200"/>
              </a:spcAft>
              <a:buClrTx/>
              <a:buSzTx/>
              <a:buFontTx/>
              <a:buNone/>
              <a:tabLst/>
              <a:defRPr/>
            </a:pPr>
            <a:r>
              <a:rPr kumimoji="0" lang="en-US" sz="1650" b="0" i="0" u="none" strike="noStrike" kern="1200" cap="none" spc="0" normalizeH="0" baseline="0" noProof="0" dirty="0">
                <a:ln>
                  <a:noFill/>
                </a:ln>
                <a:solidFill>
                  <a:srgbClr val="FFFFFF"/>
                </a:solidFill>
                <a:effectLst/>
                <a:uLnTx/>
                <a:uFillTx/>
                <a:latin typeface="arial, sans-serif"/>
                <a:ea typeface="+mn-ea"/>
                <a:cs typeface="+mn-cs"/>
              </a:rPr>
              <a:t>The 6 Collective Impact coalitions announced for the Kaufmann Grant.</a:t>
            </a:r>
            <a:endParaRPr kumimoji="0" lang="en-US" sz="16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070"/>
              </a:lnSpc>
              <a:spcBef>
                <a:spcPts val="0"/>
              </a:spcBef>
              <a:spcAft>
                <a:spcPts val="1200"/>
              </a:spcAft>
              <a:buClrTx/>
              <a:buSzTx/>
              <a:buFontTx/>
              <a:buNone/>
              <a:tabLst/>
              <a:defRPr/>
            </a:pPr>
            <a:r>
              <a:rPr kumimoji="0" lang="en-US" sz="1650" b="1" i="0" u="none" strike="noStrike" kern="1200" cap="none" spc="0" normalizeH="0" baseline="0" noProof="0" dirty="0">
                <a:ln>
                  <a:noFill/>
                </a:ln>
                <a:solidFill>
                  <a:srgbClr val="FFFFFF"/>
                </a:solidFill>
                <a:effectLst/>
                <a:uLnTx/>
                <a:uFillTx/>
                <a:latin typeface="arial, sans-serif"/>
                <a:ea typeface="+mn-ea"/>
                <a:cs typeface="+mn-cs"/>
                <a:hlinkClick r:id="rId4">
                  <a:extLst>
                    <a:ext uri="{A12FA001-AC4F-418D-AE19-62706E023703}">
                      <ahyp:hlinkClr xmlns:ahyp="http://schemas.microsoft.com/office/drawing/2018/hyperlinkcolor" val="tx"/>
                    </a:ext>
                  </a:extLst>
                </a:hlinkClick>
              </a:rPr>
              <a:t>Coalition for Equity and Opportunity</a:t>
            </a:r>
            <a:r>
              <a:rPr kumimoji="0" lang="en-US" sz="1650" b="1" i="0" u="none" strike="noStrike" kern="1200" cap="none" spc="0" normalizeH="0" baseline="0" noProof="0" dirty="0">
                <a:ln>
                  <a:noFill/>
                </a:ln>
                <a:solidFill>
                  <a:srgbClr val="FFFFFF"/>
                </a:solidFill>
                <a:effectLst/>
                <a:uLnTx/>
                <a:uFillTx/>
                <a:latin typeface="arial, sans-serif"/>
                <a:ea typeface="+mn-ea"/>
                <a:cs typeface="+mn-cs"/>
              </a:rPr>
              <a:t> </a:t>
            </a:r>
            <a:r>
              <a:rPr kumimoji="0" lang="en-US" sz="1650" b="0" i="0" u="none" strike="noStrike" kern="1200" cap="none" spc="0" normalizeH="0" baseline="0" noProof="0" dirty="0">
                <a:ln>
                  <a:noFill/>
                </a:ln>
                <a:solidFill>
                  <a:srgbClr val="FFFFFF"/>
                </a:solidFill>
                <a:effectLst/>
                <a:uLnTx/>
                <a:uFillTx/>
                <a:latin typeface="arial, sans-serif"/>
                <a:ea typeface="+mn-ea"/>
                <a:cs typeface="+mn-cs"/>
              </a:rPr>
              <a:t>Coalition members include Phoenix Family (lead), Economic Mobility Pathways, Goodwill of Western Missouri and Eastern Kansas, Great Jobs KC, KC Digital Drive, Pete’s Garden, and United Way of Greater Kansas City.</a:t>
            </a:r>
            <a:endParaRPr kumimoji="0" lang="en-US" sz="16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070"/>
              </a:lnSpc>
              <a:spcBef>
                <a:spcPts val="0"/>
              </a:spcBef>
              <a:spcAft>
                <a:spcPts val="1200"/>
              </a:spcAft>
              <a:buClrTx/>
              <a:buSzTx/>
              <a:buFontTx/>
              <a:buNone/>
              <a:tabLst/>
              <a:defRPr/>
            </a:pPr>
            <a:r>
              <a:rPr kumimoji="0" lang="en-US" sz="1650" b="1" i="0" u="none" strike="noStrike" kern="1200" cap="none" spc="0" normalizeH="0" baseline="0" noProof="0" dirty="0">
                <a:ln>
                  <a:noFill/>
                </a:ln>
                <a:solidFill>
                  <a:srgbClr val="FFFFFF"/>
                </a:solidFill>
                <a:effectLst/>
                <a:uLnTx/>
                <a:uFillTx/>
                <a:latin typeface="arial, sans-serif"/>
                <a:ea typeface="+mn-ea"/>
                <a:cs typeface="+mn-cs"/>
                <a:hlinkClick r:id="rId5">
                  <a:extLst>
                    <a:ext uri="{A12FA001-AC4F-418D-AE19-62706E023703}">
                      <ahyp:hlinkClr xmlns:ahyp="http://schemas.microsoft.com/office/drawing/2018/hyperlinkcolor" val="tx"/>
                    </a:ext>
                  </a:extLst>
                </a:hlinkClick>
              </a:rPr>
              <a:t>Entrepreneurship Education Initiative</a:t>
            </a:r>
            <a:r>
              <a:rPr kumimoji="0" lang="en-US" sz="1650" b="1" i="0" u="none" strike="noStrike" kern="1200" cap="none" spc="0" normalizeH="0" baseline="0" noProof="0" dirty="0">
                <a:ln>
                  <a:noFill/>
                </a:ln>
                <a:solidFill>
                  <a:srgbClr val="FFFFFF"/>
                </a:solidFill>
                <a:effectLst/>
                <a:uLnTx/>
                <a:uFillTx/>
                <a:latin typeface="arial, sans-serif"/>
                <a:ea typeface="+mn-ea"/>
                <a:cs typeface="+mn-cs"/>
              </a:rPr>
              <a:t> </a:t>
            </a:r>
            <a:r>
              <a:rPr kumimoji="0" lang="en-US" sz="1650" b="0" i="0" u="none" strike="noStrike" kern="1200" cap="none" spc="0" normalizeH="0" baseline="0" noProof="0" dirty="0">
                <a:ln>
                  <a:noFill/>
                </a:ln>
                <a:solidFill>
                  <a:srgbClr val="FFFFFF"/>
                </a:solidFill>
                <a:effectLst/>
                <a:uLnTx/>
                <a:uFillTx/>
                <a:latin typeface="arial, sans-serif"/>
                <a:ea typeface="+mn-ea"/>
                <a:cs typeface="+mn-cs"/>
              </a:rPr>
              <a:t>Coalition members include Kansas City Kansas Community College (lead), Piper Schools, Kansas City Kansas Public Schools, University of Missouri – Kansas City, Babson College, The Porter House KC, and The Toolbox KC.</a:t>
            </a:r>
            <a:endParaRPr kumimoji="0" lang="en-US" sz="16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070"/>
              </a:lnSpc>
              <a:spcBef>
                <a:spcPts val="0"/>
              </a:spcBef>
              <a:spcAft>
                <a:spcPts val="1200"/>
              </a:spcAft>
              <a:buClrTx/>
              <a:buSzTx/>
              <a:buFontTx/>
              <a:buNone/>
              <a:tabLst/>
              <a:defRPr/>
            </a:pPr>
            <a:r>
              <a:rPr kumimoji="0" lang="en-US" sz="1650" b="1" i="0" u="none" strike="noStrike" kern="1200" cap="none" spc="0" normalizeH="0" baseline="0" noProof="0" dirty="0">
                <a:ln>
                  <a:noFill/>
                </a:ln>
                <a:solidFill>
                  <a:srgbClr val="FFFFFF"/>
                </a:solidFill>
                <a:effectLst/>
                <a:uLnTx/>
                <a:uFillTx/>
                <a:latin typeface="arial, sans-serif"/>
                <a:ea typeface="+mn-ea"/>
                <a:cs typeface="+mn-cs"/>
                <a:hlinkClick r:id="rId6">
                  <a:extLst>
                    <a:ext uri="{A12FA001-AC4F-418D-AE19-62706E023703}">
                      <ahyp:hlinkClr xmlns:ahyp="http://schemas.microsoft.com/office/drawing/2018/hyperlinkcolor" val="tx"/>
                    </a:ext>
                  </a:extLst>
                </a:hlinkClick>
              </a:rPr>
              <a:t>KC Tech Council</a:t>
            </a:r>
            <a:r>
              <a:rPr kumimoji="0" lang="en-US" sz="1650" b="1" i="0" u="none" strike="noStrike" kern="1200" cap="none" spc="0" normalizeH="0" baseline="0" noProof="0" dirty="0">
                <a:ln>
                  <a:noFill/>
                </a:ln>
                <a:solidFill>
                  <a:srgbClr val="FFFFFF"/>
                </a:solidFill>
                <a:effectLst/>
                <a:uLnTx/>
                <a:uFillTx/>
                <a:latin typeface="arial, sans-serif"/>
                <a:ea typeface="+mn-ea"/>
                <a:cs typeface="+mn-cs"/>
              </a:rPr>
              <a:t> </a:t>
            </a:r>
            <a:r>
              <a:rPr kumimoji="0" lang="en-US" sz="1650" b="0" i="0" u="none" strike="noStrike" kern="1200" cap="none" spc="0" normalizeH="0" baseline="0" noProof="0" dirty="0">
                <a:ln>
                  <a:noFill/>
                </a:ln>
                <a:solidFill>
                  <a:srgbClr val="FFFFFF"/>
                </a:solidFill>
                <a:effectLst/>
                <a:uLnTx/>
                <a:uFillTx/>
                <a:latin typeface="arial, sans-serif"/>
                <a:ea typeface="+mn-ea"/>
                <a:cs typeface="+mn-cs"/>
              </a:rPr>
              <a:t>Coalition members include KC Tech Council (lead), Garmin, H&amp;R Block, Panasonic Energy, JE Dunn, and Burns and McDonell. They also include training partners such as Per Scholas, Goodwill, </a:t>
            </a:r>
            <a:r>
              <a:rPr kumimoji="0" lang="en-US" sz="1650" b="0" i="0" u="none" strike="noStrike" kern="1200" cap="none" spc="0" normalizeH="0" baseline="0" noProof="0" dirty="0" err="1">
                <a:ln>
                  <a:noFill/>
                </a:ln>
                <a:solidFill>
                  <a:srgbClr val="FFFFFF"/>
                </a:solidFill>
                <a:effectLst/>
                <a:uLnTx/>
                <a:uFillTx/>
                <a:latin typeface="arial, sans-serif"/>
                <a:ea typeface="+mn-ea"/>
                <a:cs typeface="+mn-cs"/>
              </a:rPr>
              <a:t>WeCodeKC</a:t>
            </a:r>
            <a:r>
              <a:rPr kumimoji="0" lang="en-US" sz="1650" b="0" i="0" u="none" strike="noStrike" kern="1200" cap="none" spc="0" normalizeH="0" baseline="0" noProof="0" dirty="0">
                <a:ln>
                  <a:noFill/>
                </a:ln>
                <a:solidFill>
                  <a:srgbClr val="FFFFFF"/>
                </a:solidFill>
                <a:effectLst/>
                <a:uLnTx/>
                <a:uFillTx/>
                <a:latin typeface="arial, sans-serif"/>
                <a:ea typeface="+mn-ea"/>
                <a:cs typeface="+mn-cs"/>
              </a:rPr>
              <a:t>, </a:t>
            </a:r>
            <a:r>
              <a:rPr kumimoji="0" lang="en-US" sz="1650" b="0" i="0" u="none" strike="noStrike" kern="1200" cap="none" spc="0" normalizeH="0" baseline="0" noProof="0" dirty="0" err="1">
                <a:ln>
                  <a:noFill/>
                </a:ln>
                <a:solidFill>
                  <a:srgbClr val="FFFFFF"/>
                </a:solidFill>
                <a:effectLst/>
                <a:uLnTx/>
                <a:uFillTx/>
                <a:latin typeface="arial, sans-serif"/>
                <a:ea typeface="+mn-ea"/>
                <a:cs typeface="+mn-cs"/>
              </a:rPr>
              <a:t>i.c.</a:t>
            </a:r>
            <a:r>
              <a:rPr kumimoji="0" lang="en-US" sz="1650" b="0" i="0" u="none" strike="noStrike" kern="1200" cap="none" spc="0" normalizeH="0" baseline="0" noProof="0" dirty="0">
                <a:ln>
                  <a:noFill/>
                </a:ln>
                <a:solidFill>
                  <a:srgbClr val="FFFFFF"/>
                </a:solidFill>
                <a:effectLst/>
                <a:uLnTx/>
                <a:uFillTx/>
                <a:latin typeface="arial, sans-serif"/>
                <a:ea typeface="+mn-ea"/>
                <a:cs typeface="+mn-cs"/>
              </a:rPr>
              <a:t> Stars, and </a:t>
            </a:r>
            <a:r>
              <a:rPr kumimoji="0" lang="en-US" sz="1650" b="0" i="0" u="none" strike="noStrike" kern="1200" cap="none" spc="0" normalizeH="0" baseline="0" noProof="0" dirty="0" err="1">
                <a:ln>
                  <a:noFill/>
                </a:ln>
                <a:solidFill>
                  <a:srgbClr val="FFFFFF"/>
                </a:solidFill>
                <a:effectLst/>
                <a:uLnTx/>
                <a:uFillTx/>
                <a:latin typeface="arial, sans-serif"/>
                <a:ea typeface="+mn-ea"/>
                <a:cs typeface="+mn-cs"/>
              </a:rPr>
              <a:t>Apprenti</a:t>
            </a:r>
            <a:r>
              <a:rPr kumimoji="0" lang="en-US" sz="1650" b="0" i="0" u="none" strike="noStrike" kern="1200" cap="none" spc="0" normalizeH="0" baseline="0" noProof="0" dirty="0">
                <a:ln>
                  <a:noFill/>
                </a:ln>
                <a:solidFill>
                  <a:srgbClr val="FFFFFF"/>
                </a:solidFill>
                <a:effectLst/>
                <a:uLnTx/>
                <a:uFillTx/>
                <a:latin typeface="arial, sans-serif"/>
                <a:ea typeface="+mn-ea"/>
                <a:cs typeface="+mn-cs"/>
              </a:rPr>
              <a:t>, among others. Educational collaborators include the University of Kansas, Kansas State University, Rockhurst University, Metropolitan Community College, and the University of Saint Mary. </a:t>
            </a:r>
          </a:p>
          <a:p>
            <a:pPr marL="0" marR="0" lvl="0" indent="0" algn="l" defTabSz="914400" rtl="0" eaLnBrk="1" fontAlgn="auto" latinLnBrk="0" hangingPunct="1">
              <a:lnSpc>
                <a:spcPts val="2070"/>
              </a:lnSpc>
              <a:spcBef>
                <a:spcPts val="0"/>
              </a:spcBef>
              <a:spcAft>
                <a:spcPts val="1200"/>
              </a:spcAft>
              <a:buClrTx/>
              <a:buSzTx/>
              <a:buFontTx/>
              <a:buNone/>
              <a:tabLst/>
              <a:defRPr/>
            </a:pPr>
            <a:r>
              <a:rPr kumimoji="0" lang="en-US" sz="1650" b="0" i="0" u="none" strike="noStrike" kern="1200" cap="none" spc="0" normalizeH="0" baseline="0" noProof="0" dirty="0">
                <a:ln>
                  <a:noFill/>
                </a:ln>
                <a:solidFill>
                  <a:srgbClr val="FFFFFF"/>
                </a:solidFill>
                <a:effectLst/>
                <a:uLnTx/>
                <a:uFillTx/>
                <a:latin typeface="arial, sans-serif"/>
                <a:ea typeface="+mn-ea"/>
                <a:cs typeface="+mn-cs"/>
                <a:hlinkClick r:id="rId7">
                  <a:extLst>
                    <a:ext uri="{A12FA001-AC4F-418D-AE19-62706E023703}">
                      <ahyp:hlinkClr xmlns:ahyp="http://schemas.microsoft.com/office/drawing/2018/hyperlinkcolor" val="tx"/>
                    </a:ext>
                  </a:extLst>
                </a:hlinkClick>
              </a:rPr>
              <a:t>https://www.kctechbridge.org/projectvision</a:t>
            </a:r>
            <a:r>
              <a:rPr kumimoji="0" lang="en-US" sz="1650" b="0" i="0" u="none" strike="noStrike" kern="1200" cap="none" spc="0" normalizeH="0" baseline="0" noProof="0" dirty="0">
                <a:ln>
                  <a:noFill/>
                </a:ln>
                <a:solidFill>
                  <a:srgbClr val="FFFFFF"/>
                </a:solidFill>
                <a:effectLst/>
                <a:uLnTx/>
                <a:uFillTx/>
                <a:latin typeface="arial, sans-serif"/>
                <a:ea typeface="+mn-ea"/>
                <a:cs typeface="+mn-cs"/>
              </a:rPr>
              <a:t>    </a:t>
            </a:r>
            <a:endParaRPr kumimoji="0" lang="en-US" sz="16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56E77D1-6F2B-BFFB-F2FF-5CC07D7E5E17}"/>
              </a:ext>
            </a:extLst>
          </p:cNvPr>
          <p:cNvSpPr txBox="1"/>
          <p:nvPr/>
        </p:nvSpPr>
        <p:spPr>
          <a:xfrm>
            <a:off x="8998686" y="7070663"/>
            <a:ext cx="8958342" cy="3071803"/>
          </a:xfrm>
          <a:prstGeom prst="rect">
            <a:avLst/>
          </a:prstGeom>
          <a:noFill/>
        </p:spPr>
        <p:txBody>
          <a:bodyPr wrap="square">
            <a:spAutoFit/>
          </a:bodyPr>
          <a:lstStyle/>
          <a:p>
            <a:pPr marL="0" marR="0" lvl="0" indent="0" algn="l" defTabSz="914400" rtl="0" eaLnBrk="1" fontAlgn="auto" latinLnBrk="0" hangingPunct="1">
              <a:lnSpc>
                <a:spcPts val="2070"/>
              </a:lnSpc>
              <a:spcBef>
                <a:spcPts val="0"/>
              </a:spcBef>
              <a:spcAft>
                <a:spcPts val="1200"/>
              </a:spcAft>
              <a:buClrTx/>
              <a:buSzTx/>
              <a:buFontTx/>
              <a:buNone/>
              <a:tabLst/>
              <a:defRPr/>
            </a:pPr>
            <a:r>
              <a:rPr kumimoji="0" lang="en-US" sz="1575" b="1" i="0" u="none" strike="noStrike" kern="1200" cap="none" spc="0" normalizeH="0" baseline="0" noProof="0" dirty="0">
                <a:ln>
                  <a:noFill/>
                </a:ln>
                <a:solidFill>
                  <a:srgbClr val="FFFFFF"/>
                </a:solidFill>
                <a:effectLst/>
                <a:uLnTx/>
                <a:uFillTx/>
                <a:latin typeface="arial, sans-serif"/>
                <a:ea typeface="+mn-ea"/>
                <a:cs typeface="+mn-cs"/>
                <a:hlinkClick r:id="rId8">
                  <a:extLst>
                    <a:ext uri="{A12FA001-AC4F-418D-AE19-62706E023703}">
                      <ahyp:hlinkClr xmlns:ahyp="http://schemas.microsoft.com/office/drawing/2018/hyperlinkcolor" val="tx"/>
                    </a:ext>
                  </a:extLst>
                </a:hlinkClick>
              </a:rPr>
              <a:t>Regional University Research Collective</a:t>
            </a:r>
            <a:r>
              <a:rPr kumimoji="0" lang="en-US" sz="1575" b="1" i="0" u="none" strike="noStrike" kern="1200" cap="none" spc="0" normalizeH="0" baseline="0" noProof="0" dirty="0">
                <a:ln>
                  <a:noFill/>
                </a:ln>
                <a:solidFill>
                  <a:srgbClr val="FFFFFF"/>
                </a:solidFill>
                <a:effectLst/>
                <a:uLnTx/>
                <a:uFillTx/>
                <a:latin typeface="arial, sans-serif"/>
                <a:ea typeface="+mn-ea"/>
                <a:cs typeface="+mn-cs"/>
              </a:rPr>
              <a:t> </a:t>
            </a:r>
            <a:r>
              <a:rPr kumimoji="0" lang="en-US" sz="1575" b="0" i="0" u="none" strike="noStrike" kern="1200" cap="none" spc="0" normalizeH="0" baseline="0" noProof="0" dirty="0">
                <a:ln>
                  <a:noFill/>
                </a:ln>
                <a:solidFill>
                  <a:srgbClr val="FFFFFF"/>
                </a:solidFill>
                <a:effectLst/>
                <a:uLnTx/>
                <a:uFillTx/>
                <a:latin typeface="arial, sans-serif"/>
                <a:ea typeface="+mn-ea"/>
                <a:cs typeface="+mn-cs"/>
              </a:rPr>
              <a:t>Coalition members include KC Digital Drive (lead), the University of Kansas, Kansas State University and the University of Missouri – Kansas City.</a:t>
            </a:r>
            <a:endParaRPr kumimoji="0" lang="en-US" sz="157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070"/>
              </a:lnSpc>
              <a:spcBef>
                <a:spcPts val="0"/>
              </a:spcBef>
              <a:spcAft>
                <a:spcPts val="1200"/>
              </a:spcAft>
              <a:buClrTx/>
              <a:buSzTx/>
              <a:buFontTx/>
              <a:buNone/>
              <a:tabLst/>
              <a:defRPr/>
            </a:pPr>
            <a:r>
              <a:rPr kumimoji="0" lang="en-US" sz="1575" b="1" i="0" u="none" strike="noStrike" kern="1200" cap="none" spc="0" normalizeH="0" baseline="0" noProof="0" dirty="0">
                <a:ln>
                  <a:noFill/>
                </a:ln>
                <a:solidFill>
                  <a:srgbClr val="FFFFFF"/>
                </a:solidFill>
                <a:effectLst/>
                <a:uLnTx/>
                <a:uFillTx/>
                <a:latin typeface="arial, sans-serif"/>
                <a:ea typeface="+mn-ea"/>
                <a:cs typeface="+mn-cs"/>
                <a:hlinkClick r:id="rId9">
                  <a:extLst>
                    <a:ext uri="{A12FA001-AC4F-418D-AE19-62706E023703}">
                      <ahyp:hlinkClr xmlns:ahyp="http://schemas.microsoft.com/office/drawing/2018/hyperlinkcolor" val="tx"/>
                    </a:ext>
                  </a:extLst>
                </a:hlinkClick>
              </a:rPr>
              <a:t>Returning Citizen Consortium</a:t>
            </a:r>
            <a:r>
              <a:rPr kumimoji="0" lang="en-US" sz="1575" b="1" i="0" u="none" strike="noStrike" kern="1200" cap="none" spc="0" normalizeH="0" baseline="0" noProof="0" dirty="0">
                <a:ln>
                  <a:noFill/>
                </a:ln>
                <a:solidFill>
                  <a:srgbClr val="FFFFFF"/>
                </a:solidFill>
                <a:effectLst/>
                <a:uLnTx/>
                <a:uFillTx/>
                <a:latin typeface="arial, sans-serif"/>
                <a:ea typeface="+mn-ea"/>
                <a:cs typeface="+mn-cs"/>
              </a:rPr>
              <a:t> </a:t>
            </a:r>
            <a:r>
              <a:rPr kumimoji="0" lang="en-US" sz="1575" b="0" i="0" u="none" strike="noStrike" kern="1200" cap="none" spc="0" normalizeH="0" baseline="0" noProof="0" dirty="0">
                <a:ln>
                  <a:noFill/>
                </a:ln>
                <a:solidFill>
                  <a:srgbClr val="FFFFFF"/>
                </a:solidFill>
                <a:effectLst/>
                <a:uLnTx/>
                <a:uFillTx/>
                <a:latin typeface="arial, sans-serif"/>
                <a:ea typeface="+mn-ea"/>
                <a:cs typeface="+mn-cs"/>
              </a:rPr>
              <a:t>Coalition members include Workforce Partnership (lead), Kansas Department of Corrections, Kansas City Kansas Community College, Kansas Chamber of Commerce, Reaching Out from Within, Starting Early, and Goodwill Industries.</a:t>
            </a:r>
            <a:endParaRPr kumimoji="0" lang="en-US" sz="157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ts val="2070"/>
              </a:lnSpc>
              <a:spcBef>
                <a:spcPts val="0"/>
              </a:spcBef>
              <a:spcAft>
                <a:spcPts val="1200"/>
              </a:spcAft>
              <a:buClrTx/>
              <a:buSzTx/>
              <a:buFontTx/>
              <a:buNone/>
              <a:tabLst/>
              <a:defRPr/>
            </a:pPr>
            <a:r>
              <a:rPr kumimoji="0" lang="en-US" sz="1575" b="1" i="0" u="none" strike="noStrike" kern="1200" cap="none" spc="0" normalizeH="0" baseline="0" noProof="0" dirty="0">
                <a:ln>
                  <a:noFill/>
                </a:ln>
                <a:solidFill>
                  <a:srgbClr val="FFFFFF"/>
                </a:solidFill>
                <a:effectLst/>
                <a:uLnTx/>
                <a:uFillTx/>
                <a:latin typeface="arial, sans-serif"/>
                <a:ea typeface="+mn-ea"/>
                <a:cs typeface="+mn-cs"/>
                <a:hlinkClick r:id="rId10">
                  <a:extLst>
                    <a:ext uri="{A12FA001-AC4F-418D-AE19-62706E023703}">
                      <ahyp:hlinkClr xmlns:ahyp="http://schemas.microsoft.com/office/drawing/2018/hyperlinkcolor" val="tx"/>
                    </a:ext>
                  </a:extLst>
                </a:hlinkClick>
              </a:rPr>
              <a:t>The Teach KC Collaborative: From Education to Economic Mobility</a:t>
            </a:r>
            <a:r>
              <a:rPr kumimoji="0" lang="en-US" sz="1575" b="1" i="0" u="none" strike="noStrike" kern="1200" cap="none" spc="0" normalizeH="0" baseline="0" noProof="0" dirty="0">
                <a:ln>
                  <a:noFill/>
                </a:ln>
                <a:solidFill>
                  <a:srgbClr val="FFFFFF"/>
                </a:solidFill>
                <a:effectLst/>
                <a:uLnTx/>
                <a:uFillTx/>
                <a:latin typeface="arial, sans-serif"/>
                <a:ea typeface="+mn-ea"/>
                <a:cs typeface="+mn-cs"/>
              </a:rPr>
              <a:t> </a:t>
            </a:r>
            <a:r>
              <a:rPr kumimoji="0" lang="en-US" sz="1575" b="0" i="0" u="none" strike="noStrike" kern="1200" cap="none" spc="0" normalizeH="0" baseline="0" noProof="0" dirty="0">
                <a:ln>
                  <a:noFill/>
                </a:ln>
                <a:solidFill>
                  <a:srgbClr val="FFFFFF"/>
                </a:solidFill>
                <a:effectLst/>
                <a:uLnTx/>
                <a:uFillTx/>
                <a:latin typeface="arial, sans-serif"/>
                <a:ea typeface="+mn-ea"/>
                <a:cs typeface="+mn-cs"/>
              </a:rPr>
              <a:t>Initial coalition members include BLAQUE KC (lead), Teachers Like Me, The Educator Academy, Starting Early, Parent Power Lab, Urban League, Greater Kansas City LINC, Brothers Liberating Our Community (BLOC), 3rd District Kansas City Housing Accelerator, The Latinx Education Collaborative, and Credit &amp; Homeownership Empowerment Services (CHES, Inc.)</a:t>
            </a:r>
            <a:endParaRPr kumimoji="0" lang="en-US" sz="1575"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4A67A73-4D5A-437C-AF9C-7456ECC3D4AB}"/>
              </a:ext>
            </a:extLst>
          </p:cNvPr>
          <p:cNvSpPr txBox="1"/>
          <p:nvPr/>
        </p:nvSpPr>
        <p:spPr>
          <a:xfrm>
            <a:off x="10117394" y="4309749"/>
            <a:ext cx="9144000"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Arial"/>
                <a:ea typeface="+mn-ea"/>
                <a:cs typeface="+mn-cs"/>
              </a:rPr>
              <a:t> </a:t>
            </a:r>
            <a:r>
              <a:rPr kumimoji="0" lang="en-US" sz="2700" b="0" i="0" u="none" strike="noStrike" kern="1200" cap="none" spc="0" normalizeH="0" baseline="0" noProof="0" dirty="0">
                <a:ln>
                  <a:noFill/>
                </a:ln>
                <a:solidFill>
                  <a:srgbClr val="000000"/>
                </a:solidFill>
                <a:effectLst/>
                <a:uLnTx/>
                <a:uFillTx/>
                <a:latin typeface="Arial"/>
                <a:ea typeface="+mn-ea"/>
                <a:cs typeface="+mn-cs"/>
                <a:hlinkClick r:id="rId7">
                  <a:extLst>
                    <a:ext uri="{A12FA001-AC4F-418D-AE19-62706E023703}">
                      <ahyp:hlinkClr xmlns:ahyp="http://schemas.microsoft.com/office/drawing/2018/hyperlinkcolor" val="tx"/>
                    </a:ext>
                  </a:extLst>
                </a:hlinkClick>
              </a:rPr>
              <a:t>https://www.kctechbridge.org/projectvision</a:t>
            </a:r>
            <a:r>
              <a:rPr kumimoji="0" lang="en-US" sz="2700" b="0" i="0" u="none" strike="noStrike" kern="1200" cap="none" spc="0" normalizeH="0" baseline="0" noProof="0" dirty="0">
                <a:ln>
                  <a:noFill/>
                </a:ln>
                <a:solidFill>
                  <a:srgbClr val="000000"/>
                </a:solidFill>
                <a:effectLst/>
                <a:uLnTx/>
                <a:uFillTx/>
                <a:latin typeface="Arial"/>
                <a:ea typeface="+mn-ea"/>
                <a:cs typeface="+mn-cs"/>
              </a:rPr>
              <a:t> </a:t>
            </a:r>
          </a:p>
        </p:txBody>
      </p:sp>
      <p:sp>
        <p:nvSpPr>
          <p:cNvPr id="8" name="TextBox 7">
            <a:extLst>
              <a:ext uri="{FF2B5EF4-FFF2-40B4-BE49-F238E27FC236}">
                <a16:creationId xmlns:a16="http://schemas.microsoft.com/office/drawing/2014/main" id="{FEFB7222-0358-69A0-2F3A-3EE30BB22E6B}"/>
              </a:ext>
            </a:extLst>
          </p:cNvPr>
          <p:cNvSpPr txBox="1"/>
          <p:nvPr/>
        </p:nvSpPr>
        <p:spPr>
          <a:xfrm>
            <a:off x="166569" y="204786"/>
            <a:ext cx="8444030" cy="50013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Kaufmann Grant Advancing Equitable Economic Mobility in Kansas City: </a:t>
            </a:r>
            <a:r>
              <a:rPr kumimoji="0" lang="en-US" alt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hlinkClick r:id="rId11">
                  <a:extLst>
                    <a:ext uri="{A12FA001-AC4F-418D-AE19-62706E023703}">
                      <ahyp:hlinkClr xmlns:ahyp="http://schemas.microsoft.com/office/drawing/2018/hyperlinkcolor" val="tx"/>
                    </a:ext>
                  </a:extLst>
                </a:hlinkClick>
              </a:rPr>
              <a:t>https://www.kauffman.org/currents/six-coalitions-awarded-collective-impact-funding/</a:t>
            </a:r>
            <a:r>
              <a:rPr kumimoji="0" lang="en-US" alt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alt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hlinkClick r:id="rId12">
                  <a:extLst>
                    <a:ext uri="{A12FA001-AC4F-418D-AE19-62706E023703}">
                      <ahyp:hlinkClr xmlns:ahyp="http://schemas.microsoft.com/office/drawing/2018/hyperlinkcolor" val="tx"/>
                    </a:ext>
                  </a:extLst>
                </a:hlinkClick>
              </a:rPr>
              <a:t>https://www.kauffman.org/funding/grants/collective-impact/</a:t>
            </a:r>
            <a:r>
              <a:rPr kumimoji="0" lang="en-US" alt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The Collective Impact grant for coalitions of high-capacity organizations to create a systems-change strategy to close economic mobility gaps in the Kansas City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We are especially interested in proposals related to two key focus areas – </a:t>
            </a:r>
            <a:r>
              <a:rPr kumimoji="0" lang="en-US" alt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hlinkClick r:id="rId13">
                  <a:extLst>
                    <a:ext uri="{A12FA001-AC4F-418D-AE19-62706E023703}">
                      <ahyp:hlinkClr xmlns:ahyp="http://schemas.microsoft.com/office/drawing/2018/hyperlinkcolor" val="tx"/>
                    </a:ext>
                  </a:extLst>
                </a:hlinkClick>
              </a:rPr>
              <a:t>education and employer connection </a:t>
            </a: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and </a:t>
            </a:r>
            <a:r>
              <a:rPr kumimoji="0" lang="en-US" altLang="en-US" sz="2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hlinkClick r:id="rId13">
                  <a:extLst>
                    <a:ext uri="{A12FA001-AC4F-418D-AE19-62706E023703}">
                      <ahyp:hlinkClr xmlns:ahyp="http://schemas.microsoft.com/office/drawing/2018/hyperlinkcolor" val="tx"/>
                    </a:ext>
                  </a:extLst>
                </a:hlinkClick>
              </a:rPr>
              <a:t>equitable access</a:t>
            </a:r>
            <a:r>
              <a:rPr kumimoji="0" lang="en-US" altLang="en-US" sz="2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endParaRPr kumimoji="0" lang="en-US" altLang="en-US" sz="20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70130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B89FC0-F477-F815-CDA1-D304976545C8}"/>
              </a:ext>
            </a:extLst>
          </p:cNvPr>
          <p:cNvSpPr txBox="1"/>
          <p:nvPr/>
        </p:nvSpPr>
        <p:spPr>
          <a:xfrm>
            <a:off x="457200" y="190500"/>
            <a:ext cx="17373600" cy="9633406"/>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Middle Zone where the machines are helping us,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but Humans are still indispensable to creating value</a:t>
            </a:r>
            <a:endParaRPr kumimoji="0" lang="en-US" altLang="en-US"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Because that middle zone is kind of a nice one for us humans where the machines are helping us, but </a:t>
            </a:r>
            <a:r>
              <a:rPr kumimoji="0" lang="en-US" altLang="en-US" sz="2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humans are still indispensable to creating value </a:t>
            </a: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and that would be, that's a zone where you can have </a:t>
            </a:r>
            <a:r>
              <a:rPr kumimoji="0" lang="en-US" altLang="en-US" sz="2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higher productivity, more wealth and performance</a:t>
            </a: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but also more likely </a:t>
            </a:r>
            <a:r>
              <a:rPr kumimoji="0" lang="en-US" altLang="en-US" sz="2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to have shared prosperity because labor is sort of inherently distributed</a:t>
            </a: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whereas </a:t>
            </a:r>
            <a:r>
              <a:rPr kumimoji="0" lang="en-US" altLang="en-US" sz="2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technology and capital, as Eric (</a:t>
            </a: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Schmidt) </a:t>
            </a:r>
            <a:r>
              <a:rPr kumimoji="0" lang="en-US" altLang="en-US" sz="28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was just saying, potentially could be very concentrated</a:t>
            </a: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  </a:t>
            </a: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hlinkClick r:id="rId3">
                  <a:extLst>
                    <a:ext uri="{A12FA001-AC4F-418D-AE19-62706E023703}">
                      <ahyp:hlinkClr xmlns:ahyp="http://schemas.microsoft.com/office/drawing/2018/hyperlinkcolor" val="tx"/>
                    </a:ext>
                  </a:extLst>
                </a:hlinkClick>
              </a:rPr>
              <a:t>Eric Brynjolfsson</a:t>
            </a: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a:t>
            </a: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hlinkClick r:id="rId4">
                  <a:extLst>
                    <a:ext uri="{A12FA001-AC4F-418D-AE19-62706E023703}">
                      <ahyp:hlinkClr xmlns:ahyp="http://schemas.microsoft.com/office/drawing/2018/hyperlinkcolor" val="tx"/>
                    </a:ext>
                  </a:extLst>
                </a:hlinkClick>
              </a:rPr>
              <a:t>Stanford ECON295</a:t>
            </a:r>
            <a:r>
              <a:rPr kumimoji="0" lang="en-US" altLang="en-US" sz="2800" b="0" i="0" u="none" strike="noStrike" kern="1200" cap="none" spc="0" normalizeH="0" baseline="0" noProof="0" dirty="0">
                <a:ln>
                  <a:noFill/>
                </a:ln>
                <a:solidFill>
                  <a:srgbClr val="FFFFFF"/>
                </a:solidFill>
                <a:effectLst/>
                <a:uLnTx/>
                <a:uFillTx/>
                <a:latin typeface="Cambria Math" panose="02040503050406030204" pitchFamily="18" charset="0"/>
                <a:ea typeface="+mn-ea"/>
                <a:cs typeface="+mn-cs"/>
                <a:hlinkClick r:id="rId4">
                  <a:extLst>
                    <a:ext uri="{A12FA001-AC4F-418D-AE19-62706E023703}">
                      <ahyp:hlinkClr xmlns:ahyp="http://schemas.microsoft.com/office/drawing/2018/hyperlinkcolor" val="tx"/>
                    </a:ext>
                  </a:extLst>
                </a:hlinkClick>
              </a:rPr>
              <a:t>-</a:t>
            </a:r>
            <a:r>
              <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hlinkClick r:id="rId4">
                  <a:extLst>
                    <a:ext uri="{A12FA001-AC4F-418D-AE19-62706E023703}">
                      <ahyp:hlinkClr xmlns:ahyp="http://schemas.microsoft.com/office/drawing/2018/hyperlinkcolor" val="tx"/>
                    </a:ext>
                  </a:extLst>
                </a:hlinkClick>
              </a:rPr>
              <a:t>CS323 </a:t>
            </a:r>
            <a:endParaRPr kumimoji="0" lang="en-US" alt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Middle Zone for Medical Coders</a:t>
            </a: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Amplify Efficiency Without Displacement</a:t>
            </a:r>
            <a:r>
              <a:rPr kumimoji="0" lang="en-US" altLang="en-US" sz="32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AI handles repetitive tasks (e.g., code suggestions), freeing coders for complex decision-making.</a:t>
            </a: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Guardians of Ethical Coding</a:t>
            </a:r>
            <a:r>
              <a:rPr kumimoji="0" lang="en-US" altLang="en-US" sz="32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Coders remain vital for interpreting clinical nuance AI can’t fully grasp.</a:t>
            </a: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Create Collaborative Intelligence</a:t>
            </a:r>
            <a:r>
              <a:rPr kumimoji="0" lang="en-US" altLang="en-US" sz="32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Coders + AI form a feedback loop improving both model performance and accuracy.</a:t>
            </a:r>
          </a:p>
          <a:p>
            <a:pPr marL="457200" marR="0" lvl="0" indent="-4572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Support Providers and Patents to Solve Their Medical Billing Problems</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This middle zone positions coders as essential value creators, not casualties of automation</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6437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EC6ABA-B198-E0E6-85C9-8B452DE1B8BC}"/>
              </a:ext>
            </a:extLst>
          </p:cNvPr>
          <p:cNvSpPr txBox="1"/>
          <p:nvPr/>
        </p:nvSpPr>
        <p:spPr>
          <a:xfrm>
            <a:off x="523192" y="3593328"/>
            <a:ext cx="174423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On Future AI Use in Workplace, US Workers More Worried Than Hopeful | Pew Research Center</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DC917F4B-964E-2E64-B629-BAD1036A2E81}"/>
              </a:ext>
            </a:extLst>
          </p:cNvPr>
          <p:cNvSpPr txBox="1"/>
          <p:nvPr/>
        </p:nvSpPr>
        <p:spPr>
          <a:xfrm>
            <a:off x="609599" y="180826"/>
            <a:ext cx="17221201" cy="35086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dirty="0">
                <a:ln>
                  <a:noFill/>
                </a:ln>
                <a:solidFill>
                  <a:srgbClr val="FFFFFF"/>
                </a:solidFill>
                <a:effectLst/>
                <a:uLnTx/>
                <a:uFillTx/>
                <a:latin typeface="Arial"/>
                <a:ea typeface="+mn-ea"/>
                <a:cs typeface="+mn-cs"/>
              </a:rPr>
              <a:t>How Are Providers Using AI Tools Today? – How Can You Support Them?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70% of Providers believing AI can improve well-being by reducing paperwork, coders can shift toward more auditing, quality assurance, and compliance roles—areas AI alone can’t handle. </a:t>
            </a:r>
            <a:endParaRPr kumimoji="0" lang="en-US" sz="3000" b="1" i="0" u="sng"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a:ea typeface="+mn-ea"/>
                <a:cs typeface="+mn-cs"/>
              </a:rPr>
              <a:t>Pew Research Oct 2024 For the General Workers</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9% who use AI chatbots (at work) every day/few times a week</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7% a few times a month</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55% rarely/never </a:t>
            </a:r>
          </a:p>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29% who have not heard of workplace AI chatbot use. </a:t>
            </a:r>
          </a:p>
        </p:txBody>
      </p:sp>
      <p:sp>
        <p:nvSpPr>
          <p:cNvPr id="4" name="TextBox 3">
            <a:extLst>
              <a:ext uri="{FF2B5EF4-FFF2-40B4-BE49-F238E27FC236}">
                <a16:creationId xmlns:a16="http://schemas.microsoft.com/office/drawing/2014/main" id="{53230724-55C3-19E3-DA14-831468DA8DF2}"/>
              </a:ext>
            </a:extLst>
          </p:cNvPr>
          <p:cNvSpPr txBox="1"/>
          <p:nvPr/>
        </p:nvSpPr>
        <p:spPr>
          <a:xfrm>
            <a:off x="523192" y="4014068"/>
            <a:ext cx="169164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Rock Health, "AI is in the doctor’s bag—and primary care is ready to use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https://rockhealth.com/insights/ai-is-in-the-doctors-bag-and-primary-care-is-ready-to-use-it/</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4113087E-4F37-D263-C7E6-865E3D02893F}"/>
              </a:ext>
            </a:extLst>
          </p:cNvPr>
          <p:cNvSpPr txBox="1"/>
          <p:nvPr/>
        </p:nvSpPr>
        <p:spPr>
          <a:xfrm>
            <a:off x="442023" y="5052871"/>
            <a:ext cx="17078739" cy="495520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“Electronic health records 92% use them at least weekly, clinical decision support 83% at least weekly and patient engagement tools 74%.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AI-driven clinician support tools are showing up in workflows – Be Ready.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50% reported having used AI tools for at least one use case at work.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32% have used AI for clerical support (e.g., message drafting,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Ambient clinical documentation —with over half in this category using it daily.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AI-powered information management (24%)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AI-enabled clinical decision support (23%) tools.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More than 90% of survey respondents have tried or are open to trying each one of the professional AI solution categories referenced in the survey”</a:t>
            </a:r>
          </a:p>
        </p:txBody>
      </p:sp>
    </p:spTree>
    <p:extLst>
      <p:ext uri="{BB962C8B-B14F-4D97-AF65-F5344CB8AC3E}">
        <p14:creationId xmlns:p14="http://schemas.microsoft.com/office/powerpoint/2010/main" val="46128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7DA817-A653-4868-7DE6-BF8E8A9B4B0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ADFE24D-2ED7-2111-62A7-FDE00533B95B}"/>
              </a:ext>
            </a:extLst>
          </p:cNvPr>
          <p:cNvSpPr txBox="1"/>
          <p:nvPr/>
        </p:nvSpPr>
        <p:spPr>
          <a:xfrm>
            <a:off x="646044" y="177720"/>
            <a:ext cx="173537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Arial"/>
                <a:ea typeface="+mn-ea"/>
                <a:cs typeface="+mn-cs"/>
              </a:rPr>
              <a:t>Source: Rock Health, "AI is in the doctor’s bag—and primary care is ready to use it," 2024. Retrieved from </a:t>
            </a:r>
            <a:r>
              <a:rPr kumimoji="0" lang="en-US" sz="2700" b="0" i="0" u="none" strike="noStrike" kern="1200" cap="none" spc="0" normalizeH="0" baseline="0" noProof="0" dirty="0">
                <a:ln>
                  <a:noFill/>
                </a:ln>
                <a:solidFill>
                  <a:srgbClr val="000000"/>
                </a:solidFill>
                <a:effectLst/>
                <a:uLnTx/>
                <a:uFillTx/>
                <a:latin typeface="Arial"/>
                <a:ea typeface="+mn-ea"/>
                <a:cs typeface="+mn-cs"/>
                <a:hlinkClick r:id="rId3"/>
              </a:rPr>
              <a:t>https://rockhealth.com/insights/ai-is-in-the-doctors-bag-and-primary-care-is-ready-to-use-it/</a:t>
            </a:r>
            <a:endParaRPr kumimoji="0" lang="en-US" sz="27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DC712F5D-544D-F4AC-99F6-EC37DAE56EF5}"/>
              </a:ext>
            </a:extLst>
          </p:cNvPr>
          <p:cNvPicPr>
            <a:picLocks noChangeAspect="1"/>
          </p:cNvPicPr>
          <p:nvPr/>
        </p:nvPicPr>
        <p:blipFill>
          <a:blip r:embed="rId4"/>
          <a:stretch>
            <a:fillRect/>
          </a:stretch>
        </p:blipFill>
        <p:spPr>
          <a:xfrm>
            <a:off x="762000" y="1129318"/>
            <a:ext cx="15813156" cy="8819685"/>
          </a:xfrm>
          <a:prstGeom prst="rect">
            <a:avLst/>
          </a:prstGeom>
        </p:spPr>
      </p:pic>
    </p:spTree>
    <p:extLst>
      <p:ext uri="{BB962C8B-B14F-4D97-AF65-F5344CB8AC3E}">
        <p14:creationId xmlns:p14="http://schemas.microsoft.com/office/powerpoint/2010/main" val="467698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365D"/>
        </a:solidFill>
        <a:effectLst/>
      </p:bgPr>
    </p:bg>
    <p:spTree>
      <p:nvGrpSpPr>
        <p:cNvPr id="1" name="">
          <a:extLst>
            <a:ext uri="{FF2B5EF4-FFF2-40B4-BE49-F238E27FC236}">
              <a16:creationId xmlns:a16="http://schemas.microsoft.com/office/drawing/2014/main" id="{B89F768A-2C0F-8EDD-1FD7-00C60666FD7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A91334-4063-610F-E176-DF8391931123}"/>
              </a:ext>
            </a:extLst>
          </p:cNvPr>
          <p:cNvGrpSpPr/>
          <p:nvPr/>
        </p:nvGrpSpPr>
        <p:grpSpPr>
          <a:xfrm rot="-229267">
            <a:off x="16741875" y="-919717"/>
            <a:ext cx="4373544" cy="11595469"/>
            <a:chOff x="0" y="0"/>
            <a:chExt cx="408168" cy="1082166"/>
          </a:xfrm>
        </p:grpSpPr>
        <p:sp>
          <p:nvSpPr>
            <p:cNvPr id="3" name="Freeform 3">
              <a:extLst>
                <a:ext uri="{FF2B5EF4-FFF2-40B4-BE49-F238E27FC236}">
                  <a16:creationId xmlns:a16="http://schemas.microsoft.com/office/drawing/2014/main" id="{C3A79673-750F-D1C0-CF28-A4EF07FF1D55}"/>
                </a:ext>
              </a:extLst>
            </p:cNvPr>
            <p:cNvSpPr/>
            <p:nvPr/>
          </p:nvSpPr>
          <p:spPr>
            <a:xfrm>
              <a:off x="0" y="0"/>
              <a:ext cx="408168" cy="1082166"/>
            </a:xfrm>
            <a:custGeom>
              <a:avLst/>
              <a:gdLst/>
              <a:ahLst/>
              <a:cxnLst/>
              <a:rect l="l" t="t" r="r" b="b"/>
              <a:pathLst>
                <a:path w="408168" h="1082166">
                  <a:moveTo>
                    <a:pt x="203200" y="0"/>
                  </a:moveTo>
                  <a:lnTo>
                    <a:pt x="408168" y="0"/>
                  </a:lnTo>
                  <a:lnTo>
                    <a:pt x="204968" y="1082166"/>
                  </a:lnTo>
                  <a:lnTo>
                    <a:pt x="0" y="1082166"/>
                  </a:lnTo>
                  <a:lnTo>
                    <a:pt x="203200" y="0"/>
                  </a:lnTo>
                  <a:close/>
                </a:path>
              </a:pathLst>
            </a:custGeom>
            <a:solidFill>
              <a:srgbClr val="677689"/>
            </a:solidFill>
          </p:spPr>
          <p:txBody>
            <a:bodyPr/>
            <a:lstStyle/>
            <a:p>
              <a:endParaRPr lang="en-US"/>
            </a:p>
          </p:txBody>
        </p:sp>
        <p:sp>
          <p:nvSpPr>
            <p:cNvPr id="4" name="TextBox 4">
              <a:extLst>
                <a:ext uri="{FF2B5EF4-FFF2-40B4-BE49-F238E27FC236}">
                  <a16:creationId xmlns:a16="http://schemas.microsoft.com/office/drawing/2014/main" id="{7E415F10-AE59-EE0A-AA60-F4708DCBC4BB}"/>
                </a:ext>
              </a:extLst>
            </p:cNvPr>
            <p:cNvSpPr txBox="1"/>
            <p:nvPr/>
          </p:nvSpPr>
          <p:spPr>
            <a:xfrm>
              <a:off x="101600" y="-47625"/>
              <a:ext cx="204968" cy="1129791"/>
            </a:xfrm>
            <a:prstGeom prst="rect">
              <a:avLst/>
            </a:prstGeom>
          </p:spPr>
          <p:txBody>
            <a:bodyPr lIns="50800" tIns="50800" rIns="50800" bIns="50800" rtlCol="0" anchor="ctr"/>
            <a:lstStyle/>
            <a:p>
              <a:pPr algn="ctr">
                <a:lnSpc>
                  <a:spcPts val="3303"/>
                </a:lnSpc>
              </a:pPr>
              <a:endParaRPr/>
            </a:p>
          </p:txBody>
        </p:sp>
      </p:grpSp>
      <p:sp>
        <p:nvSpPr>
          <p:cNvPr id="5" name="Freeform 5">
            <a:extLst>
              <a:ext uri="{FF2B5EF4-FFF2-40B4-BE49-F238E27FC236}">
                <a16:creationId xmlns:a16="http://schemas.microsoft.com/office/drawing/2014/main" id="{109D92A2-5307-1DC5-8DD6-3D61FF5894AB}"/>
              </a:ext>
            </a:extLst>
          </p:cNvPr>
          <p:cNvSpPr/>
          <p:nvPr/>
        </p:nvSpPr>
        <p:spPr>
          <a:xfrm>
            <a:off x="15979597" y="7648297"/>
            <a:ext cx="2157139" cy="5277405"/>
          </a:xfrm>
          <a:custGeom>
            <a:avLst/>
            <a:gdLst/>
            <a:ahLst/>
            <a:cxnLst/>
            <a:rect l="l" t="t" r="r" b="b"/>
            <a:pathLst>
              <a:path w="2157139" h="5277405">
                <a:moveTo>
                  <a:pt x="0" y="0"/>
                </a:moveTo>
                <a:lnTo>
                  <a:pt x="2157139" y="0"/>
                </a:lnTo>
                <a:lnTo>
                  <a:pt x="2157139" y="5277406"/>
                </a:lnTo>
                <a:lnTo>
                  <a:pt x="0" y="5277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37C4FFCB-5D91-520D-3ABC-5F4D9022DFA2}"/>
              </a:ext>
            </a:extLst>
          </p:cNvPr>
          <p:cNvGrpSpPr/>
          <p:nvPr/>
        </p:nvGrpSpPr>
        <p:grpSpPr>
          <a:xfrm>
            <a:off x="-3030519" y="-786875"/>
            <a:ext cx="12410572" cy="11595469"/>
            <a:chOff x="0" y="0"/>
            <a:chExt cx="1158237" cy="1082166"/>
          </a:xfrm>
          <a:solidFill>
            <a:schemeClr val="bg1"/>
          </a:solidFill>
        </p:grpSpPr>
        <p:sp>
          <p:nvSpPr>
            <p:cNvPr id="7" name="Freeform 7">
              <a:extLst>
                <a:ext uri="{FF2B5EF4-FFF2-40B4-BE49-F238E27FC236}">
                  <a16:creationId xmlns:a16="http://schemas.microsoft.com/office/drawing/2014/main" id="{430FCD0D-4CF9-1CF2-F450-43560EA01393}"/>
                </a:ext>
              </a:extLst>
            </p:cNvPr>
            <p:cNvSpPr/>
            <p:nvPr/>
          </p:nvSpPr>
          <p:spPr>
            <a:xfrm>
              <a:off x="0" y="0"/>
              <a:ext cx="1158237" cy="1082166"/>
            </a:xfrm>
            <a:custGeom>
              <a:avLst/>
              <a:gdLst/>
              <a:ahLst/>
              <a:cxnLst/>
              <a:rect l="l" t="t" r="r" b="b"/>
              <a:pathLst>
                <a:path w="1158237" h="1082166">
                  <a:moveTo>
                    <a:pt x="203200" y="0"/>
                  </a:moveTo>
                  <a:lnTo>
                    <a:pt x="1158237" y="0"/>
                  </a:lnTo>
                  <a:lnTo>
                    <a:pt x="955037" y="1082166"/>
                  </a:lnTo>
                  <a:lnTo>
                    <a:pt x="0" y="1082166"/>
                  </a:lnTo>
                  <a:lnTo>
                    <a:pt x="203200" y="0"/>
                  </a:lnTo>
                  <a:close/>
                </a:path>
              </a:pathLst>
            </a:custGeom>
            <a:grpFill/>
          </p:spPr>
          <p:txBody>
            <a:bodyPr/>
            <a:lstStyle/>
            <a:p>
              <a:endParaRPr lang="en-US"/>
            </a:p>
          </p:txBody>
        </p:sp>
        <p:sp>
          <p:nvSpPr>
            <p:cNvPr id="8" name="TextBox 8">
              <a:extLst>
                <a:ext uri="{FF2B5EF4-FFF2-40B4-BE49-F238E27FC236}">
                  <a16:creationId xmlns:a16="http://schemas.microsoft.com/office/drawing/2014/main" id="{33B58368-C039-3F2B-311C-8B948075A34B}"/>
                </a:ext>
              </a:extLst>
            </p:cNvPr>
            <p:cNvSpPr txBox="1"/>
            <p:nvPr/>
          </p:nvSpPr>
          <p:spPr>
            <a:xfrm>
              <a:off x="101600" y="-47625"/>
              <a:ext cx="955037" cy="1129791"/>
            </a:xfrm>
            <a:prstGeom prst="rect">
              <a:avLst/>
            </a:prstGeom>
            <a:grpFill/>
          </p:spPr>
          <p:txBody>
            <a:bodyPr lIns="50800" tIns="50800" rIns="50800" bIns="50800" rtlCol="0" anchor="ctr"/>
            <a:lstStyle/>
            <a:p>
              <a:pPr algn="ctr">
                <a:lnSpc>
                  <a:spcPts val="3303"/>
                </a:lnSpc>
              </a:pPr>
              <a:endParaRPr/>
            </a:p>
          </p:txBody>
        </p:sp>
      </p:grpSp>
      <p:sp>
        <p:nvSpPr>
          <p:cNvPr id="9" name="Freeform 9">
            <a:extLst>
              <a:ext uri="{FF2B5EF4-FFF2-40B4-BE49-F238E27FC236}">
                <a16:creationId xmlns:a16="http://schemas.microsoft.com/office/drawing/2014/main" id="{C819F5CE-79E3-6DFA-55E0-9643CE85966B}"/>
              </a:ext>
            </a:extLst>
          </p:cNvPr>
          <p:cNvSpPr/>
          <p:nvPr/>
        </p:nvSpPr>
        <p:spPr>
          <a:xfrm rot="-4981636">
            <a:off x="6378495" y="2111565"/>
            <a:ext cx="6116472" cy="993927"/>
          </a:xfrm>
          <a:custGeom>
            <a:avLst/>
            <a:gdLst/>
            <a:ahLst/>
            <a:cxnLst/>
            <a:rect l="l" t="t" r="r" b="b"/>
            <a:pathLst>
              <a:path w="6116472" h="993927">
                <a:moveTo>
                  <a:pt x="0" y="0"/>
                </a:moveTo>
                <a:lnTo>
                  <a:pt x="6116472" y="0"/>
                </a:lnTo>
                <a:lnTo>
                  <a:pt x="6116472" y="993927"/>
                </a:lnTo>
                <a:lnTo>
                  <a:pt x="0" y="993927"/>
                </a:lnTo>
                <a:lnTo>
                  <a:pt x="0" y="0"/>
                </a:lnTo>
                <a:close/>
              </a:path>
            </a:pathLst>
          </a:custGeom>
          <a:blipFill>
            <a:blip r:embed="rId4">
              <a:alphaModFix amt="71000"/>
            </a:blip>
            <a:stretch>
              <a:fillRect/>
            </a:stretch>
          </a:blipFill>
        </p:spPr>
        <p:txBody>
          <a:bodyPr/>
          <a:lstStyle/>
          <a:p>
            <a:endParaRPr lang="en-US" dirty="0"/>
          </a:p>
        </p:txBody>
      </p:sp>
      <p:sp>
        <p:nvSpPr>
          <p:cNvPr id="10" name="Freeform 10">
            <a:extLst>
              <a:ext uri="{FF2B5EF4-FFF2-40B4-BE49-F238E27FC236}">
                <a16:creationId xmlns:a16="http://schemas.microsoft.com/office/drawing/2014/main" id="{26163905-6532-CEA5-1778-DF7C5CD3996E}"/>
              </a:ext>
            </a:extLst>
          </p:cNvPr>
          <p:cNvSpPr/>
          <p:nvPr/>
        </p:nvSpPr>
        <p:spPr>
          <a:xfrm rot="-5026360" flipH="1">
            <a:off x="567673" y="4408912"/>
            <a:ext cx="15063093" cy="1318021"/>
          </a:xfrm>
          <a:custGeom>
            <a:avLst/>
            <a:gdLst/>
            <a:ahLst/>
            <a:cxnLst/>
            <a:rect l="l" t="t" r="r" b="b"/>
            <a:pathLst>
              <a:path w="15063093" h="1318021">
                <a:moveTo>
                  <a:pt x="15063093" y="0"/>
                </a:moveTo>
                <a:lnTo>
                  <a:pt x="0" y="0"/>
                </a:lnTo>
                <a:lnTo>
                  <a:pt x="0" y="1318020"/>
                </a:lnTo>
                <a:lnTo>
                  <a:pt x="15063093" y="1318020"/>
                </a:lnTo>
                <a:lnTo>
                  <a:pt x="1506309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A40C6BFB-EF21-8E15-D929-1668FD42829A}"/>
              </a:ext>
            </a:extLst>
          </p:cNvPr>
          <p:cNvSpPr/>
          <p:nvPr/>
        </p:nvSpPr>
        <p:spPr>
          <a:xfrm flipH="1">
            <a:off x="8254868" y="9672201"/>
            <a:ext cx="1139647" cy="343849"/>
          </a:xfrm>
          <a:custGeom>
            <a:avLst/>
            <a:gdLst/>
            <a:ahLst/>
            <a:cxnLst/>
            <a:rect l="l" t="t" r="r" b="b"/>
            <a:pathLst>
              <a:path w="1139647" h="343849">
                <a:moveTo>
                  <a:pt x="1139647" y="0"/>
                </a:moveTo>
                <a:lnTo>
                  <a:pt x="0" y="0"/>
                </a:lnTo>
                <a:lnTo>
                  <a:pt x="0" y="343849"/>
                </a:lnTo>
                <a:lnTo>
                  <a:pt x="1139647" y="343849"/>
                </a:lnTo>
                <a:lnTo>
                  <a:pt x="1139647" y="0"/>
                </a:lnTo>
                <a:close/>
              </a:path>
            </a:pathLst>
          </a:custGeom>
          <a:blipFill>
            <a:blip r:embed="rId7">
              <a:extLst>
                <a:ext uri="{96DAC541-7B7A-43D3-8B79-37D633B846F1}">
                  <asvg:svgBlip xmlns:asvg="http://schemas.microsoft.com/office/drawing/2016/SVG/main" r:embed="rId8"/>
                </a:ext>
              </a:extLst>
            </a:blip>
            <a:stretch>
              <a:fillRect r="-104552"/>
            </a:stretch>
          </a:blipFill>
        </p:spPr>
        <p:txBody>
          <a:bodyPr/>
          <a:lstStyle/>
          <a:p>
            <a:endParaRPr lang="en-US"/>
          </a:p>
        </p:txBody>
      </p:sp>
      <p:sp>
        <p:nvSpPr>
          <p:cNvPr id="14" name="TextBox 14">
            <a:extLst>
              <a:ext uri="{FF2B5EF4-FFF2-40B4-BE49-F238E27FC236}">
                <a16:creationId xmlns:a16="http://schemas.microsoft.com/office/drawing/2014/main" id="{6A43B3EE-69A8-64F9-71B9-C97AE509C85B}"/>
              </a:ext>
            </a:extLst>
          </p:cNvPr>
          <p:cNvSpPr txBox="1"/>
          <p:nvPr/>
        </p:nvSpPr>
        <p:spPr>
          <a:xfrm>
            <a:off x="414923" y="1062051"/>
            <a:ext cx="8610600" cy="1231106"/>
          </a:xfrm>
          <a:prstGeom prst="rect">
            <a:avLst/>
          </a:prstGeom>
        </p:spPr>
        <p:txBody>
          <a:bodyPr wrap="square" lIns="0" tIns="0" rIns="0" bIns="0" rtlCol="0" anchor="t">
            <a:spAutoFit/>
          </a:bodyPr>
          <a:lstStyle/>
          <a:p>
            <a:r>
              <a:rPr lang="en-US" sz="4000" b="1" spc="-247" dirty="0">
                <a:solidFill>
                  <a:srgbClr val="17365D"/>
                </a:solidFill>
                <a:latin typeface="Open Sauce Bold"/>
              </a:rPr>
              <a:t>Richelle Marting, JD, MHSA, RHIA</a:t>
            </a:r>
          </a:p>
          <a:p>
            <a:r>
              <a:rPr lang="en-US" sz="4000" b="1" spc="-247" dirty="0">
                <a:solidFill>
                  <a:srgbClr val="17365D"/>
                </a:solidFill>
                <a:latin typeface="Open Sauce Bold"/>
                <a:sym typeface="Open Sauce Bold"/>
              </a:rPr>
              <a:t>CPC, CEMC, CPMA, CPC-I</a:t>
            </a:r>
          </a:p>
        </p:txBody>
      </p:sp>
      <p:pic>
        <p:nvPicPr>
          <p:cNvPr id="13" name="Picture 12" descr="A person with long brown hair smiling&#10;&#10;AI-generated content may be incorrect.">
            <a:extLst>
              <a:ext uri="{FF2B5EF4-FFF2-40B4-BE49-F238E27FC236}">
                <a16:creationId xmlns:a16="http://schemas.microsoft.com/office/drawing/2014/main" id="{5D27DDAA-6599-CB8D-709D-D5BC299675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905" y="3238500"/>
            <a:ext cx="7210440" cy="7210440"/>
          </a:xfrm>
          <a:prstGeom prst="rect">
            <a:avLst/>
          </a:prstGeom>
        </p:spPr>
      </p:pic>
      <p:sp>
        <p:nvSpPr>
          <p:cNvPr id="15" name="TextBox 14">
            <a:extLst>
              <a:ext uri="{FF2B5EF4-FFF2-40B4-BE49-F238E27FC236}">
                <a16:creationId xmlns:a16="http://schemas.microsoft.com/office/drawing/2014/main" id="{F086B863-83AC-821A-82E6-E9BEC5C4F374}"/>
              </a:ext>
            </a:extLst>
          </p:cNvPr>
          <p:cNvSpPr txBox="1"/>
          <p:nvPr/>
        </p:nvSpPr>
        <p:spPr>
          <a:xfrm>
            <a:off x="9565865" y="1359214"/>
            <a:ext cx="7640197" cy="7417415"/>
          </a:xfrm>
          <a:prstGeom prst="rect">
            <a:avLst/>
          </a:prstGeom>
          <a:noFill/>
        </p:spPr>
        <p:txBody>
          <a:bodyPr wrap="square">
            <a:spAutoFit/>
          </a:bodyPr>
          <a:lstStyle/>
          <a:p>
            <a:r>
              <a:rPr lang="en-US" sz="2800" dirty="0">
                <a:solidFill>
                  <a:schemeClr val="bg1"/>
                </a:solidFill>
              </a:rPr>
              <a:t>Richelle Marting is a healthcare attorney and certified coder whose practice focuses on reimbursement matters for healthcare professionals and facilities.  She has in-house experience as a health information management professional including as interim director of managed care contracting; interim health system privacy officer, compliance coordinator, billing office coordinator, medical coder, medical records clerk and certified nurse aide.  She has helped successfully recover or retain tens of millions of dollars for healthcare organizations and individuals through defending payor audits and preparing appeals.  Richelle has also served as an expert in litigation supporting attorneys on matters related to health information management, reimbursement, and privacy.</a:t>
            </a:r>
          </a:p>
        </p:txBody>
      </p:sp>
    </p:spTree>
    <p:extLst>
      <p:ext uri="{BB962C8B-B14F-4D97-AF65-F5344CB8AC3E}">
        <p14:creationId xmlns:p14="http://schemas.microsoft.com/office/powerpoint/2010/main" val="109610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ACC451-26E1-F996-E9D4-E0570F582F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DD6C003F-E2CE-4E45-B333-4F983C8FB855}" type="slidenum">
              <a:rPr kumimoji="0" lang="en-US" sz="1266" b="0" i="0" u="none" strike="noStrike" kern="1200" cap="none" spc="0" normalizeH="0" baseline="0" noProof="0" smtClean="0">
                <a:ln>
                  <a:noFill/>
                </a:ln>
                <a:solidFill>
                  <a:prstClr val="black">
                    <a:tint val="75000"/>
                  </a:prstClr>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30</a:t>
            </a:fld>
            <a:endParaRPr kumimoji="0" lang="en-US" sz="1266" b="0" i="0" u="none" strike="noStrike" kern="1200" cap="none" spc="0" normalizeH="0" baseline="0" noProof="0" dirty="0">
              <a:ln>
                <a:noFill/>
              </a:ln>
              <a:solidFill>
                <a:prstClr val="black">
                  <a:tint val="75000"/>
                </a:prstClr>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DFEAB6E4-FD8A-C4A1-2390-8896D9CE8A33}"/>
              </a:ext>
            </a:extLst>
          </p:cNvPr>
          <p:cNvSpPr txBox="1"/>
          <p:nvPr/>
        </p:nvSpPr>
        <p:spPr>
          <a:xfrm>
            <a:off x="646044" y="177720"/>
            <a:ext cx="1735372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Arial"/>
                <a:ea typeface="+mn-ea"/>
                <a:cs typeface="+mn-cs"/>
              </a:rPr>
              <a:t>Source: Rock Health, "AI is in the doctor’s bag—and primary care is ready to use it," 2024. Retrieved from </a:t>
            </a:r>
            <a:r>
              <a:rPr kumimoji="0" lang="en-US" sz="2700" b="0" i="0" u="none" strike="noStrike" kern="1200" cap="none" spc="0" normalizeH="0" baseline="0" noProof="0" dirty="0">
                <a:ln>
                  <a:noFill/>
                </a:ln>
                <a:solidFill>
                  <a:srgbClr val="000000"/>
                </a:solidFill>
                <a:effectLst/>
                <a:uLnTx/>
                <a:uFillTx/>
                <a:latin typeface="Arial"/>
                <a:ea typeface="+mn-ea"/>
                <a:cs typeface="+mn-cs"/>
                <a:hlinkClick r:id="rId3"/>
              </a:rPr>
              <a:t>https://rockhealth.com/insights/ai-is-in-the-doctors-bag-and-primary-care-is-ready-to-use-it/</a:t>
            </a:r>
            <a:endParaRPr kumimoji="0" lang="en-US" sz="27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6905F348-2DDE-13FD-4F8F-BE1EA2F6C76E}"/>
              </a:ext>
            </a:extLst>
          </p:cNvPr>
          <p:cNvPicPr>
            <a:picLocks noChangeAspect="1"/>
          </p:cNvPicPr>
          <p:nvPr/>
        </p:nvPicPr>
        <p:blipFill>
          <a:blip r:embed="rId4"/>
          <a:stretch>
            <a:fillRect/>
          </a:stretch>
        </p:blipFill>
        <p:spPr>
          <a:xfrm>
            <a:off x="1024467" y="2247901"/>
            <a:ext cx="14291733" cy="8039100"/>
          </a:xfrm>
          <a:prstGeom prst="rect">
            <a:avLst/>
          </a:prstGeom>
        </p:spPr>
      </p:pic>
    </p:spTree>
    <p:extLst>
      <p:ext uri="{BB962C8B-B14F-4D97-AF65-F5344CB8AC3E}">
        <p14:creationId xmlns:p14="http://schemas.microsoft.com/office/powerpoint/2010/main" val="1417361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72272D-5771-F8D0-CCD7-8EDB69B66E8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FB7D5D-6F44-0DA8-90B2-DB524CD05B9C}"/>
              </a:ext>
            </a:extLst>
          </p:cNvPr>
          <p:cNvSpPr txBox="1"/>
          <p:nvPr/>
        </p:nvSpPr>
        <p:spPr>
          <a:xfrm>
            <a:off x="478741" y="266700"/>
            <a:ext cx="17330517" cy="955627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ptos" panose="02110004020202020204"/>
                <a:ea typeface="+mn-ea"/>
                <a:cs typeface="+mn-cs"/>
              </a:rPr>
              <a:t>Call To Action</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571500" marR="0" lvl="0"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4000" b="0" i="0" u="none" strike="noStrike" kern="1200" cap="none" spc="0" normalizeH="0" baseline="0" noProof="0" dirty="0">
                <a:ln>
                  <a:noFill/>
                </a:ln>
                <a:solidFill>
                  <a:prstClr val="white"/>
                </a:solidFill>
                <a:effectLst/>
                <a:uLnTx/>
                <a:uFillTx/>
                <a:latin typeface="Aptos" panose="02110004020202020204"/>
                <a:ea typeface="+mn-ea"/>
                <a:cs typeface="+mn-cs"/>
              </a:rPr>
              <a:t>Master the Tools That Work for You:</a:t>
            </a:r>
          </a:p>
          <a:p>
            <a:pPr marL="1028700" marR="0" lvl="1"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white"/>
                </a:solidFill>
                <a:effectLst/>
                <a:uLnTx/>
                <a:uFillTx/>
                <a:latin typeface="Aptos" panose="02110004020202020204"/>
                <a:ea typeface="+mn-ea"/>
                <a:cs typeface="+mn-cs"/>
              </a:rPr>
              <a:t>Focus on AI tools that enhance your productivity—not replace your role.</a:t>
            </a:r>
          </a:p>
          <a:p>
            <a:pPr marL="571500" marR="0" lvl="0"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4000" b="0" i="0" u="none" strike="noStrike" kern="1200" cap="none" spc="0" normalizeH="0" baseline="0" noProof="0" dirty="0">
                <a:ln>
                  <a:noFill/>
                </a:ln>
                <a:solidFill>
                  <a:prstClr val="white"/>
                </a:solidFill>
                <a:effectLst/>
                <a:uLnTx/>
                <a:uFillTx/>
                <a:latin typeface="Aptos" panose="02110004020202020204"/>
                <a:ea typeface="+mn-ea"/>
                <a:cs typeface="+mn-cs"/>
              </a:rPr>
              <a:t>Learn from Early Adopters: </a:t>
            </a:r>
          </a:p>
          <a:p>
            <a:pPr marL="1028700" marR="0" lvl="1"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white"/>
                </a:solidFill>
                <a:effectLst/>
                <a:uLnTx/>
                <a:uFillTx/>
                <a:latin typeface="Aptos" panose="02110004020202020204"/>
                <a:ea typeface="+mn-ea"/>
                <a:cs typeface="+mn-cs"/>
              </a:rPr>
              <a:t>Connect with peers already using AI to simplify their workflows.</a:t>
            </a:r>
          </a:p>
          <a:p>
            <a:pPr marL="571500" marR="0" lvl="0"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4000" b="0" i="0" u="none" strike="noStrike" kern="1200" cap="none" spc="0" normalizeH="0" baseline="0" noProof="0" dirty="0">
                <a:ln>
                  <a:noFill/>
                </a:ln>
                <a:solidFill>
                  <a:prstClr val="white"/>
                </a:solidFill>
                <a:effectLst/>
                <a:uLnTx/>
                <a:uFillTx/>
                <a:latin typeface="Aptos" panose="02110004020202020204"/>
                <a:ea typeface="+mn-ea"/>
                <a:cs typeface="+mn-cs"/>
              </a:rPr>
              <a:t>Stay Informed, Not Overwhelmed:</a:t>
            </a:r>
          </a:p>
          <a:p>
            <a:pPr marL="1028700" marR="0" lvl="1"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white"/>
                </a:solidFill>
                <a:effectLst/>
                <a:uLnTx/>
                <a:uFillTx/>
                <a:latin typeface="Aptos" panose="02110004020202020204"/>
                <a:ea typeface="+mn-ea"/>
                <a:cs typeface="+mn-cs"/>
              </a:rPr>
              <a:t>Understand AI trends—but no need to become a developer (unless you're curious!).</a:t>
            </a:r>
          </a:p>
          <a:p>
            <a:pPr marL="571500" marR="0" lvl="0"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4000" b="0" i="0" u="none" strike="noStrike" kern="1200" cap="none" spc="0" normalizeH="0" baseline="0" noProof="0" dirty="0">
                <a:ln>
                  <a:noFill/>
                </a:ln>
                <a:solidFill>
                  <a:prstClr val="white"/>
                </a:solidFill>
                <a:effectLst/>
                <a:uLnTx/>
                <a:uFillTx/>
                <a:latin typeface="Aptos" panose="02110004020202020204"/>
                <a:ea typeface="+mn-ea"/>
                <a:cs typeface="+mn-cs"/>
              </a:rPr>
              <a:t>Build AI Literacy &amp; Spot Automation Opportunities:</a:t>
            </a:r>
          </a:p>
          <a:p>
            <a:pPr marL="1028700" marR="0" lvl="1"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white"/>
                </a:solidFill>
                <a:effectLst/>
                <a:uLnTx/>
                <a:uFillTx/>
                <a:latin typeface="Aptos" panose="02110004020202020204"/>
                <a:ea typeface="+mn-ea"/>
                <a:cs typeface="+mn-cs"/>
              </a:rPr>
              <a:t>Identify repetitive tasks ripe for automation—and embrace collaborative intelligence.</a:t>
            </a:r>
          </a:p>
          <a:p>
            <a:pPr marL="571500" marR="0" lvl="0"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4000" b="0" i="0" u="none" strike="noStrike" kern="1200" cap="none" spc="0" normalizeH="0" baseline="0" noProof="0" dirty="0">
                <a:ln>
                  <a:noFill/>
                </a:ln>
                <a:solidFill>
                  <a:prstClr val="white"/>
                </a:solidFill>
                <a:effectLst/>
                <a:uLnTx/>
                <a:uFillTx/>
                <a:latin typeface="Aptos" panose="02110004020202020204"/>
                <a:ea typeface="+mn-ea"/>
                <a:cs typeface="+mn-cs"/>
              </a:rPr>
              <a:t>Double Down on Human Value:</a:t>
            </a:r>
          </a:p>
          <a:p>
            <a:pPr marL="1028700" marR="0" lvl="1" indent="-571500" algn="l" defTabSz="1371600" rtl="0" eaLnBrk="1" fontAlgn="auto" latinLnBrk="0" hangingPunct="1">
              <a:lnSpc>
                <a:spcPct val="115000"/>
              </a:lnSpc>
              <a:spcBef>
                <a:spcPts val="0"/>
              </a:spcBef>
              <a:spcAft>
                <a:spcPts val="120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white"/>
                </a:solidFill>
                <a:effectLst/>
                <a:uLnTx/>
                <a:uFillTx/>
                <a:latin typeface="Aptos" panose="02110004020202020204"/>
                <a:ea typeface="+mn-ea"/>
                <a:cs typeface="+mn-cs"/>
              </a:rPr>
              <a:t>Follow healthcare AI trends and invest in tasks that require judgment, nuance, and creativity—the very things AI can’t replicate.</a:t>
            </a:r>
          </a:p>
        </p:txBody>
      </p:sp>
    </p:spTree>
    <p:extLst>
      <p:ext uri="{BB962C8B-B14F-4D97-AF65-F5344CB8AC3E}">
        <p14:creationId xmlns:p14="http://schemas.microsoft.com/office/powerpoint/2010/main" val="2466554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4774883">
            <a:off x="8911543" y="713804"/>
            <a:ext cx="7158598" cy="1163272"/>
          </a:xfrm>
          <a:custGeom>
            <a:avLst/>
            <a:gdLst/>
            <a:ahLst/>
            <a:cxnLst/>
            <a:rect l="l" t="t" r="r" b="b"/>
            <a:pathLst>
              <a:path w="7158598" h="1163272">
                <a:moveTo>
                  <a:pt x="0" y="0"/>
                </a:moveTo>
                <a:lnTo>
                  <a:pt x="7158598" y="0"/>
                </a:lnTo>
                <a:lnTo>
                  <a:pt x="7158598" y="1163272"/>
                </a:lnTo>
                <a:lnTo>
                  <a:pt x="0" y="1163272"/>
                </a:lnTo>
                <a:lnTo>
                  <a:pt x="0" y="0"/>
                </a:lnTo>
                <a:close/>
              </a:path>
            </a:pathLst>
          </a:custGeom>
          <a:blipFill>
            <a:blip r:embed="rId2">
              <a:alphaModFix amt="71000"/>
            </a:blip>
            <a:stretch>
              <a:fillRect/>
            </a:stretch>
          </a:blipFill>
        </p:spPr>
        <p:txBody>
          <a:bodyPr/>
          <a:lstStyle/>
          <a:p>
            <a:endParaRPr lang="en-US"/>
          </a:p>
        </p:txBody>
      </p:sp>
      <p:sp>
        <p:nvSpPr>
          <p:cNvPr id="3" name="Freeform 3"/>
          <p:cNvSpPr/>
          <p:nvPr/>
        </p:nvSpPr>
        <p:spPr>
          <a:xfrm flipH="1">
            <a:off x="12394665" y="-2089354"/>
            <a:ext cx="9594066" cy="15568464"/>
          </a:xfrm>
          <a:custGeom>
            <a:avLst/>
            <a:gdLst/>
            <a:ahLst/>
            <a:cxnLst/>
            <a:rect l="l" t="t" r="r" b="b"/>
            <a:pathLst>
              <a:path w="9594066" h="15568464">
                <a:moveTo>
                  <a:pt x="9594066" y="0"/>
                </a:moveTo>
                <a:lnTo>
                  <a:pt x="0" y="0"/>
                </a:lnTo>
                <a:lnTo>
                  <a:pt x="0" y="15568464"/>
                </a:lnTo>
                <a:lnTo>
                  <a:pt x="9594066" y="15568464"/>
                </a:lnTo>
                <a:lnTo>
                  <a:pt x="959406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808261" y="8301479"/>
            <a:ext cx="4934047" cy="956821"/>
          </a:xfrm>
          <a:custGeom>
            <a:avLst/>
            <a:gdLst/>
            <a:ahLst/>
            <a:cxnLst/>
            <a:rect l="l" t="t" r="r" b="b"/>
            <a:pathLst>
              <a:path w="4934047" h="956821">
                <a:moveTo>
                  <a:pt x="0" y="0"/>
                </a:moveTo>
                <a:lnTo>
                  <a:pt x="4934047" y="0"/>
                </a:lnTo>
                <a:lnTo>
                  <a:pt x="4934047" y="956821"/>
                </a:lnTo>
                <a:lnTo>
                  <a:pt x="0" y="956821"/>
                </a:lnTo>
                <a:lnTo>
                  <a:pt x="0" y="0"/>
                </a:lnTo>
                <a:close/>
              </a:path>
            </a:pathLst>
          </a:custGeom>
          <a:blipFill>
            <a:blip r:embed="rId2">
              <a:alphaModFix amt="71000"/>
            </a:blip>
            <a:stretch>
              <a:fillRect r="-19336"/>
            </a:stretch>
          </a:blipFill>
        </p:spPr>
        <p:txBody>
          <a:bodyPr/>
          <a:lstStyle/>
          <a:p>
            <a:endParaRPr lang="en-US"/>
          </a:p>
        </p:txBody>
      </p:sp>
      <p:sp>
        <p:nvSpPr>
          <p:cNvPr id="5" name="Freeform 5"/>
          <p:cNvSpPr/>
          <p:nvPr/>
        </p:nvSpPr>
        <p:spPr>
          <a:xfrm flipH="1">
            <a:off x="10769243" y="2437451"/>
            <a:ext cx="1139647" cy="343849"/>
          </a:xfrm>
          <a:custGeom>
            <a:avLst/>
            <a:gdLst/>
            <a:ahLst/>
            <a:cxnLst/>
            <a:rect l="l" t="t" r="r" b="b"/>
            <a:pathLst>
              <a:path w="1139647" h="343849">
                <a:moveTo>
                  <a:pt x="1139647" y="0"/>
                </a:moveTo>
                <a:lnTo>
                  <a:pt x="0" y="0"/>
                </a:lnTo>
                <a:lnTo>
                  <a:pt x="0" y="343848"/>
                </a:lnTo>
                <a:lnTo>
                  <a:pt x="1139647" y="343848"/>
                </a:lnTo>
                <a:lnTo>
                  <a:pt x="1139647" y="0"/>
                </a:lnTo>
                <a:close/>
              </a:path>
            </a:pathLst>
          </a:custGeom>
          <a:blipFill>
            <a:blip r:embed="rId5">
              <a:extLst>
                <a:ext uri="{96DAC541-7B7A-43D3-8B79-37D633B846F1}">
                  <asvg:svgBlip xmlns:asvg="http://schemas.microsoft.com/office/drawing/2016/SVG/main" r:embed="rId6"/>
                </a:ext>
              </a:extLst>
            </a:blip>
            <a:stretch>
              <a:fillRect r="-104552"/>
            </a:stretch>
          </a:blipFill>
        </p:spPr>
        <p:txBody>
          <a:bodyPr/>
          <a:lstStyle/>
          <a:p>
            <a:endParaRPr lang="en-US"/>
          </a:p>
        </p:txBody>
      </p:sp>
      <p:sp>
        <p:nvSpPr>
          <p:cNvPr id="7" name="TextBox 7"/>
          <p:cNvSpPr txBox="1"/>
          <p:nvPr/>
        </p:nvSpPr>
        <p:spPr>
          <a:xfrm>
            <a:off x="669792" y="670332"/>
            <a:ext cx="11163300" cy="1679562"/>
          </a:xfrm>
          <a:prstGeom prst="rect">
            <a:avLst/>
          </a:prstGeom>
        </p:spPr>
        <p:txBody>
          <a:bodyPr wrap="square" lIns="0" tIns="0" rIns="0" bIns="0" rtlCol="0" anchor="t">
            <a:spAutoFit/>
          </a:bodyPr>
          <a:lstStyle/>
          <a:p>
            <a:pPr algn="ctr">
              <a:lnSpc>
                <a:spcPts val="6516"/>
              </a:lnSpc>
            </a:pPr>
            <a:r>
              <a:rPr lang="en-US" sz="7489" b="1" spc="-247" dirty="0">
                <a:solidFill>
                  <a:srgbClr val="17365D"/>
                </a:solidFill>
                <a:latin typeface="Open Sauce Bold"/>
                <a:ea typeface="Open Sauce Bold"/>
                <a:cs typeface="Open Sauce Bold"/>
                <a:sym typeface="Open Sauce Bold"/>
              </a:rPr>
              <a:t>Managed Care Compliance</a:t>
            </a:r>
          </a:p>
        </p:txBody>
      </p:sp>
      <p:sp>
        <p:nvSpPr>
          <p:cNvPr id="8" name="TextBox 8"/>
          <p:cNvSpPr txBox="1"/>
          <p:nvPr/>
        </p:nvSpPr>
        <p:spPr>
          <a:xfrm>
            <a:off x="1028699" y="3582238"/>
            <a:ext cx="12153889" cy="3539430"/>
          </a:xfrm>
          <a:prstGeom prst="rect">
            <a:avLst/>
          </a:prstGeom>
        </p:spPr>
        <p:txBody>
          <a:bodyPr wrap="square" lIns="0" tIns="0" rIns="0" bIns="0" rtlCol="0" anchor="t">
            <a:spAutoFit/>
          </a:bodyPr>
          <a:lstStyle/>
          <a:p>
            <a:pPr marL="571500" indent="-571500" algn="just">
              <a:lnSpc>
                <a:spcPts val="4635"/>
              </a:lnSpc>
              <a:buFont typeface="Arial" panose="020B0604020202020204" pitchFamily="34" charset="0"/>
              <a:buChar char="•"/>
            </a:pPr>
            <a:r>
              <a:rPr lang="en-US" sz="3862" dirty="0">
                <a:solidFill>
                  <a:srgbClr val="002060"/>
                </a:solidFill>
                <a:latin typeface="Open Sauce" panose="020B0604020202020204" charset="0"/>
                <a:ea typeface="Open Sauce Italics"/>
                <a:cs typeface="Open Sauce Italics"/>
                <a:sym typeface="Open Sauce Italics"/>
              </a:rPr>
              <a:t>Extends beyond government programs</a:t>
            </a:r>
          </a:p>
          <a:p>
            <a:pPr marL="571500" indent="-571500" algn="just">
              <a:lnSpc>
                <a:spcPts val="4635"/>
              </a:lnSpc>
              <a:buFont typeface="Arial" panose="020B0604020202020204" pitchFamily="34" charset="0"/>
              <a:buChar char="•"/>
            </a:pPr>
            <a:r>
              <a:rPr lang="en-US" sz="3862" dirty="0">
                <a:solidFill>
                  <a:srgbClr val="002060"/>
                </a:solidFill>
                <a:latin typeface="Open Sauce" panose="020B0604020202020204" charset="0"/>
                <a:ea typeface="Open Sauce Italics"/>
                <a:cs typeface="Open Sauce Italics"/>
                <a:sym typeface="Open Sauce Italics"/>
              </a:rPr>
              <a:t>Contractual compliance</a:t>
            </a:r>
          </a:p>
          <a:p>
            <a:pPr marL="571500" indent="-571500" algn="just">
              <a:lnSpc>
                <a:spcPts val="4635"/>
              </a:lnSpc>
              <a:buFont typeface="Arial" panose="020B0604020202020204" pitchFamily="34" charset="0"/>
              <a:buChar char="•"/>
            </a:pPr>
            <a:r>
              <a:rPr lang="en-US" sz="3862" dirty="0">
                <a:solidFill>
                  <a:srgbClr val="002060"/>
                </a:solidFill>
                <a:latin typeface="Open Sauce" panose="020B0604020202020204" charset="0"/>
                <a:ea typeface="Open Sauce Italics"/>
                <a:cs typeface="Open Sauce Italics"/>
                <a:sym typeface="Open Sauce Italics"/>
              </a:rPr>
              <a:t>Follow policies and procedures</a:t>
            </a:r>
          </a:p>
          <a:p>
            <a:pPr marL="571500" indent="-571500" algn="just">
              <a:lnSpc>
                <a:spcPts val="4635"/>
              </a:lnSpc>
              <a:buFont typeface="Arial" panose="020B0604020202020204" pitchFamily="34" charset="0"/>
              <a:buChar char="•"/>
            </a:pPr>
            <a:r>
              <a:rPr lang="en-US" sz="3862" dirty="0">
                <a:solidFill>
                  <a:srgbClr val="002060"/>
                </a:solidFill>
                <a:latin typeface="Open Sauce" panose="020B0604020202020204" charset="0"/>
                <a:ea typeface="Open Sauce Italics"/>
                <a:cs typeface="Open Sauce Italics"/>
                <a:sym typeface="Open Sauce Italics"/>
              </a:rPr>
              <a:t>Tracking challenges: volume</a:t>
            </a:r>
          </a:p>
          <a:p>
            <a:pPr marL="571500" indent="-571500" algn="just">
              <a:lnSpc>
                <a:spcPts val="4635"/>
              </a:lnSpc>
              <a:buFont typeface="Arial" panose="020B0604020202020204" pitchFamily="34" charset="0"/>
              <a:buChar char="•"/>
            </a:pPr>
            <a:r>
              <a:rPr lang="en-US" sz="3862" dirty="0">
                <a:solidFill>
                  <a:srgbClr val="002060"/>
                </a:solidFill>
                <a:latin typeface="Open Sauce" panose="020B0604020202020204" charset="0"/>
                <a:ea typeface="Open Sauce Italics"/>
                <a:cs typeface="Open Sauce Italics"/>
                <a:sym typeface="Open Sauce Italics"/>
              </a:rPr>
              <a:t>Education, operationalizing</a:t>
            </a:r>
          </a:p>
          <a:p>
            <a:pPr marL="571500" indent="-571500" algn="just">
              <a:lnSpc>
                <a:spcPts val="4635"/>
              </a:lnSpc>
              <a:buFont typeface="Arial" panose="020B0604020202020204" pitchFamily="34" charset="0"/>
              <a:buChar char="•"/>
            </a:pPr>
            <a:r>
              <a:rPr lang="en-US" sz="3862" dirty="0">
                <a:solidFill>
                  <a:srgbClr val="002060"/>
                </a:solidFill>
                <a:latin typeface="Open Sauce" panose="020B0604020202020204" charset="0"/>
                <a:ea typeface="Open Sauce Italics"/>
                <a:cs typeface="Open Sauce Italics"/>
                <a:sym typeface="Open Sauce Italics"/>
              </a:rPr>
              <a:t>Intersection with coding rules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5086350" y="1061772"/>
            <a:ext cx="6042659" cy="981932"/>
          </a:xfrm>
          <a:custGeom>
            <a:avLst/>
            <a:gdLst/>
            <a:ahLst/>
            <a:cxnLst/>
            <a:rect l="l" t="t" r="r" b="b"/>
            <a:pathLst>
              <a:path w="6042659" h="981932">
                <a:moveTo>
                  <a:pt x="0" y="0"/>
                </a:moveTo>
                <a:lnTo>
                  <a:pt x="6042659" y="0"/>
                </a:lnTo>
                <a:lnTo>
                  <a:pt x="6042659" y="981932"/>
                </a:lnTo>
                <a:lnTo>
                  <a:pt x="0" y="981932"/>
                </a:lnTo>
                <a:lnTo>
                  <a:pt x="0" y="0"/>
                </a:lnTo>
                <a:close/>
              </a:path>
            </a:pathLst>
          </a:custGeom>
          <a:blipFill>
            <a:blip r:embed="rId2">
              <a:alphaModFix amt="71000"/>
            </a:blip>
            <a:stretch>
              <a:fillRect/>
            </a:stretch>
          </a:blipFill>
        </p:spPr>
        <p:txBody>
          <a:bodyPr/>
          <a:lstStyle/>
          <a:p>
            <a:endParaRPr lang="en-US"/>
          </a:p>
        </p:txBody>
      </p:sp>
      <p:sp>
        <p:nvSpPr>
          <p:cNvPr id="3" name="Freeform 3"/>
          <p:cNvSpPr/>
          <p:nvPr/>
        </p:nvSpPr>
        <p:spPr>
          <a:xfrm flipH="1">
            <a:off x="-3288639" y="-241513"/>
            <a:ext cx="15290360" cy="1337907"/>
          </a:xfrm>
          <a:custGeom>
            <a:avLst/>
            <a:gdLst/>
            <a:ahLst/>
            <a:cxnLst/>
            <a:rect l="l" t="t" r="r" b="b"/>
            <a:pathLst>
              <a:path w="15290360" h="1337907">
                <a:moveTo>
                  <a:pt x="15290361" y="0"/>
                </a:moveTo>
                <a:lnTo>
                  <a:pt x="0" y="0"/>
                </a:lnTo>
                <a:lnTo>
                  <a:pt x="0" y="1337907"/>
                </a:lnTo>
                <a:lnTo>
                  <a:pt x="15290361" y="1337907"/>
                </a:lnTo>
                <a:lnTo>
                  <a:pt x="1529036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1583340" y="784210"/>
            <a:ext cx="1240952" cy="374414"/>
          </a:xfrm>
          <a:custGeom>
            <a:avLst/>
            <a:gdLst/>
            <a:ahLst/>
            <a:cxnLst/>
            <a:rect l="l" t="t" r="r" b="b"/>
            <a:pathLst>
              <a:path w="1240952" h="374414">
                <a:moveTo>
                  <a:pt x="1240952" y="0"/>
                </a:moveTo>
                <a:lnTo>
                  <a:pt x="0" y="0"/>
                </a:lnTo>
                <a:lnTo>
                  <a:pt x="0" y="374414"/>
                </a:lnTo>
                <a:lnTo>
                  <a:pt x="1240952" y="374414"/>
                </a:lnTo>
                <a:lnTo>
                  <a:pt x="1240952" y="0"/>
                </a:lnTo>
                <a:close/>
              </a:path>
            </a:pathLst>
          </a:custGeom>
          <a:blipFill>
            <a:blip r:embed="rId5">
              <a:extLst>
                <a:ext uri="{96DAC541-7B7A-43D3-8B79-37D633B846F1}">
                  <asvg:svgBlip xmlns:asvg="http://schemas.microsoft.com/office/drawing/2016/SVG/main" r:embed="rId6"/>
                </a:ext>
              </a:extLst>
            </a:blip>
            <a:stretch>
              <a:fillRect r="-104552"/>
            </a:stretch>
          </a:blipFill>
        </p:spPr>
        <p:txBody>
          <a:bodyPr/>
          <a:lstStyle/>
          <a:p>
            <a:endParaRPr lang="en-US"/>
          </a:p>
        </p:txBody>
      </p:sp>
      <p:sp>
        <p:nvSpPr>
          <p:cNvPr id="5" name="Freeform 5"/>
          <p:cNvSpPr/>
          <p:nvPr/>
        </p:nvSpPr>
        <p:spPr>
          <a:xfrm>
            <a:off x="-4819969" y="7495977"/>
            <a:ext cx="11911119" cy="1935557"/>
          </a:xfrm>
          <a:custGeom>
            <a:avLst/>
            <a:gdLst/>
            <a:ahLst/>
            <a:cxnLst/>
            <a:rect l="l" t="t" r="r" b="b"/>
            <a:pathLst>
              <a:path w="11911119" h="1935557">
                <a:moveTo>
                  <a:pt x="0" y="0"/>
                </a:moveTo>
                <a:lnTo>
                  <a:pt x="11911119" y="0"/>
                </a:lnTo>
                <a:lnTo>
                  <a:pt x="11911119" y="1935557"/>
                </a:lnTo>
                <a:lnTo>
                  <a:pt x="0" y="1935557"/>
                </a:lnTo>
                <a:lnTo>
                  <a:pt x="0" y="0"/>
                </a:lnTo>
                <a:close/>
              </a:path>
            </a:pathLst>
          </a:custGeom>
          <a:blipFill>
            <a:blip r:embed="rId2">
              <a:alphaModFix amt="71000"/>
            </a:blip>
            <a:stretch>
              <a:fillRect/>
            </a:stretch>
          </a:blipFill>
        </p:spPr>
        <p:txBody>
          <a:bodyPr/>
          <a:lstStyle/>
          <a:p>
            <a:endParaRPr lang="en-US"/>
          </a:p>
        </p:txBody>
      </p:sp>
      <p:grpSp>
        <p:nvGrpSpPr>
          <p:cNvPr id="6" name="Group 6"/>
          <p:cNvGrpSpPr/>
          <p:nvPr/>
        </p:nvGrpSpPr>
        <p:grpSpPr>
          <a:xfrm>
            <a:off x="-5540277" y="3609351"/>
            <a:ext cx="16838458" cy="3896151"/>
            <a:chOff x="0" y="0"/>
            <a:chExt cx="2634581" cy="609600"/>
          </a:xfrm>
        </p:grpSpPr>
        <p:sp>
          <p:nvSpPr>
            <p:cNvPr id="7" name="Freeform 7"/>
            <p:cNvSpPr/>
            <p:nvPr/>
          </p:nvSpPr>
          <p:spPr>
            <a:xfrm>
              <a:off x="8378" y="0"/>
              <a:ext cx="2617825" cy="609600"/>
            </a:xfrm>
            <a:custGeom>
              <a:avLst/>
              <a:gdLst/>
              <a:ahLst/>
              <a:cxnLst/>
              <a:rect l="l" t="t" r="r" b="b"/>
              <a:pathLst>
                <a:path w="2617825" h="609600">
                  <a:moveTo>
                    <a:pt x="229305" y="0"/>
                  </a:moveTo>
                  <a:lnTo>
                    <a:pt x="2591720" y="0"/>
                  </a:lnTo>
                  <a:cubicBezTo>
                    <a:pt x="2599709" y="0"/>
                    <a:pt x="2607211" y="3840"/>
                    <a:pt x="2611882" y="10322"/>
                  </a:cubicBezTo>
                  <a:cubicBezTo>
                    <a:pt x="2616554" y="16803"/>
                    <a:pt x="2617825" y="25134"/>
                    <a:pt x="2615298" y="32714"/>
                  </a:cubicBezTo>
                  <a:lnTo>
                    <a:pt x="2433907" y="576886"/>
                  </a:lnTo>
                  <a:cubicBezTo>
                    <a:pt x="2427395" y="596423"/>
                    <a:pt x="2409113" y="609600"/>
                    <a:pt x="2388520" y="609600"/>
                  </a:cubicBezTo>
                  <a:lnTo>
                    <a:pt x="26105" y="609600"/>
                  </a:lnTo>
                  <a:cubicBezTo>
                    <a:pt x="18116" y="609600"/>
                    <a:pt x="10614" y="605760"/>
                    <a:pt x="5943" y="599278"/>
                  </a:cubicBezTo>
                  <a:cubicBezTo>
                    <a:pt x="1271" y="592797"/>
                    <a:pt x="0" y="584466"/>
                    <a:pt x="2527" y="576886"/>
                  </a:cubicBezTo>
                  <a:lnTo>
                    <a:pt x="183917" y="32714"/>
                  </a:lnTo>
                  <a:cubicBezTo>
                    <a:pt x="190430" y="13177"/>
                    <a:pt x="208712" y="0"/>
                    <a:pt x="229305" y="0"/>
                  </a:cubicBezTo>
                  <a:close/>
                </a:path>
              </a:pathLst>
            </a:custGeom>
            <a:solidFill>
              <a:srgbClr val="17365D"/>
            </a:solidFill>
          </p:spPr>
          <p:txBody>
            <a:bodyPr/>
            <a:lstStyle/>
            <a:p>
              <a:endParaRPr lang="en-US"/>
            </a:p>
          </p:txBody>
        </p:sp>
        <p:sp>
          <p:nvSpPr>
            <p:cNvPr id="8" name="TextBox 8"/>
            <p:cNvSpPr txBox="1"/>
            <p:nvPr/>
          </p:nvSpPr>
          <p:spPr>
            <a:xfrm>
              <a:off x="101600" y="-47625"/>
              <a:ext cx="2431381" cy="657225"/>
            </a:xfrm>
            <a:prstGeom prst="rect">
              <a:avLst/>
            </a:prstGeom>
          </p:spPr>
          <p:txBody>
            <a:bodyPr lIns="50800" tIns="50800" rIns="50800" bIns="50800" rtlCol="0" anchor="ctr"/>
            <a:lstStyle/>
            <a:p>
              <a:pPr algn="ctr">
                <a:lnSpc>
                  <a:spcPts val="3303"/>
                </a:lnSpc>
              </a:pPr>
              <a:endParaRPr/>
            </a:p>
          </p:txBody>
        </p:sp>
      </p:grpSp>
      <p:sp>
        <p:nvSpPr>
          <p:cNvPr id="9" name="Freeform 9"/>
          <p:cNvSpPr/>
          <p:nvPr/>
        </p:nvSpPr>
        <p:spPr>
          <a:xfrm flipH="1">
            <a:off x="2219464" y="9232556"/>
            <a:ext cx="1318977" cy="397955"/>
          </a:xfrm>
          <a:custGeom>
            <a:avLst/>
            <a:gdLst/>
            <a:ahLst/>
            <a:cxnLst/>
            <a:rect l="l" t="t" r="r" b="b"/>
            <a:pathLst>
              <a:path w="1318977" h="397955">
                <a:moveTo>
                  <a:pt x="1318976" y="0"/>
                </a:moveTo>
                <a:lnTo>
                  <a:pt x="0" y="0"/>
                </a:lnTo>
                <a:lnTo>
                  <a:pt x="0" y="397955"/>
                </a:lnTo>
                <a:lnTo>
                  <a:pt x="1318976" y="397955"/>
                </a:lnTo>
                <a:lnTo>
                  <a:pt x="1318976" y="0"/>
                </a:lnTo>
                <a:close/>
              </a:path>
            </a:pathLst>
          </a:custGeom>
          <a:blipFill>
            <a:blip r:embed="rId7">
              <a:extLst>
                <a:ext uri="{96DAC541-7B7A-43D3-8B79-37D633B846F1}">
                  <asvg:svgBlip xmlns:asvg="http://schemas.microsoft.com/office/drawing/2016/SVG/main" r:embed="rId8"/>
                </a:ext>
              </a:extLst>
            </a:blip>
            <a:stretch>
              <a:fillRect r="-104552"/>
            </a:stretch>
          </a:blipFill>
        </p:spPr>
        <p:txBody>
          <a:bodyPr/>
          <a:lstStyle/>
          <a:p>
            <a:endParaRPr lang="en-US"/>
          </a:p>
        </p:txBody>
      </p:sp>
      <p:sp>
        <p:nvSpPr>
          <p:cNvPr id="10" name="Freeform 10"/>
          <p:cNvSpPr/>
          <p:nvPr/>
        </p:nvSpPr>
        <p:spPr>
          <a:xfrm>
            <a:off x="1028700" y="2341129"/>
            <a:ext cx="1991189" cy="1871050"/>
          </a:xfrm>
          <a:custGeom>
            <a:avLst/>
            <a:gdLst/>
            <a:ahLst/>
            <a:cxnLst/>
            <a:rect l="l" t="t" r="r" b="b"/>
            <a:pathLst>
              <a:path w="1991189" h="1871050">
                <a:moveTo>
                  <a:pt x="0" y="0"/>
                </a:moveTo>
                <a:lnTo>
                  <a:pt x="1991189" y="0"/>
                </a:lnTo>
                <a:lnTo>
                  <a:pt x="1991189" y="1871050"/>
                </a:lnTo>
                <a:lnTo>
                  <a:pt x="0" y="1871050"/>
                </a:lnTo>
                <a:lnTo>
                  <a:pt x="0" y="0"/>
                </a:lnTo>
                <a:close/>
              </a:path>
            </a:pathLst>
          </a:custGeom>
          <a:blipFill>
            <a:blip r:embed="rId9">
              <a:extLst>
                <a:ext uri="{96DAC541-7B7A-43D3-8B79-37D633B846F1}">
                  <asvg:svgBlip xmlns:asvg="http://schemas.microsoft.com/office/drawing/2016/SVG/main" r:embed="rId10"/>
                </a:ext>
              </a:extLst>
            </a:blip>
            <a:stretch>
              <a:fillRect l="-190806" t="-116698" r="-38684" b="-409457"/>
            </a:stretch>
          </a:blipFill>
        </p:spPr>
        <p:txBody>
          <a:bodyPr/>
          <a:lstStyle/>
          <a:p>
            <a:endParaRPr lang="en-US"/>
          </a:p>
        </p:txBody>
      </p:sp>
      <p:sp>
        <p:nvSpPr>
          <p:cNvPr id="11" name="Freeform 11"/>
          <p:cNvSpPr/>
          <p:nvPr/>
        </p:nvSpPr>
        <p:spPr>
          <a:xfrm>
            <a:off x="1501357" y="2774634"/>
            <a:ext cx="1045875" cy="1004040"/>
          </a:xfrm>
          <a:custGeom>
            <a:avLst/>
            <a:gdLst/>
            <a:ahLst/>
            <a:cxnLst/>
            <a:rect l="l" t="t" r="r" b="b"/>
            <a:pathLst>
              <a:path w="1045875" h="1004040">
                <a:moveTo>
                  <a:pt x="0" y="0"/>
                </a:moveTo>
                <a:lnTo>
                  <a:pt x="1045875" y="0"/>
                </a:lnTo>
                <a:lnTo>
                  <a:pt x="1045875" y="1004040"/>
                </a:lnTo>
                <a:lnTo>
                  <a:pt x="0" y="10040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829319" y="9203981"/>
            <a:ext cx="13127500" cy="2166038"/>
          </a:xfrm>
          <a:custGeom>
            <a:avLst/>
            <a:gdLst/>
            <a:ahLst/>
            <a:cxnLst/>
            <a:rect l="l" t="t" r="r" b="b"/>
            <a:pathLst>
              <a:path w="13127500" h="2166038">
                <a:moveTo>
                  <a:pt x="0" y="0"/>
                </a:moveTo>
                <a:lnTo>
                  <a:pt x="13127500" y="0"/>
                </a:lnTo>
                <a:lnTo>
                  <a:pt x="13127500" y="2166038"/>
                </a:lnTo>
                <a:lnTo>
                  <a:pt x="0" y="21660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TextBox 15"/>
          <p:cNvSpPr txBox="1"/>
          <p:nvPr/>
        </p:nvSpPr>
        <p:spPr>
          <a:xfrm>
            <a:off x="1028700" y="4052757"/>
            <a:ext cx="8115300" cy="1880408"/>
          </a:xfrm>
          <a:prstGeom prst="rect">
            <a:avLst/>
          </a:prstGeom>
        </p:spPr>
        <p:txBody>
          <a:bodyPr lIns="0" tIns="0" rIns="0" bIns="0" rtlCol="0" anchor="t">
            <a:spAutoFit/>
          </a:bodyPr>
          <a:lstStyle/>
          <a:p>
            <a:pPr algn="l">
              <a:lnSpc>
                <a:spcPts val="15317"/>
              </a:lnSpc>
            </a:pPr>
            <a:r>
              <a:rPr lang="en-US" sz="10941" b="1" spc="-361">
                <a:solidFill>
                  <a:srgbClr val="FAFAFA"/>
                </a:solidFill>
                <a:latin typeface="Open Sauce Heavy"/>
                <a:ea typeface="Open Sauce Heavy"/>
                <a:cs typeface="Open Sauce Heavy"/>
                <a:sym typeface="Open Sauce Heavy"/>
              </a:rPr>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365D"/>
        </a:solidFill>
        <a:effectLst/>
      </p:bgPr>
    </p:bg>
    <p:spTree>
      <p:nvGrpSpPr>
        <p:cNvPr id="1" name="">
          <a:extLst>
            <a:ext uri="{FF2B5EF4-FFF2-40B4-BE49-F238E27FC236}">
              <a16:creationId xmlns:a16="http://schemas.microsoft.com/office/drawing/2014/main" id="{763926F1-B312-F39E-BE05-254F0FD9508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4D74841-8108-E22D-83CD-62116914BC4F}"/>
              </a:ext>
            </a:extLst>
          </p:cNvPr>
          <p:cNvGrpSpPr/>
          <p:nvPr/>
        </p:nvGrpSpPr>
        <p:grpSpPr>
          <a:xfrm rot="-229267">
            <a:off x="16741875" y="-919717"/>
            <a:ext cx="4373544" cy="11595469"/>
            <a:chOff x="0" y="0"/>
            <a:chExt cx="408168" cy="1082166"/>
          </a:xfrm>
        </p:grpSpPr>
        <p:sp>
          <p:nvSpPr>
            <p:cNvPr id="3" name="Freeform 3">
              <a:extLst>
                <a:ext uri="{FF2B5EF4-FFF2-40B4-BE49-F238E27FC236}">
                  <a16:creationId xmlns:a16="http://schemas.microsoft.com/office/drawing/2014/main" id="{7B108665-EF4F-0C56-70CA-8621A49AB050}"/>
                </a:ext>
              </a:extLst>
            </p:cNvPr>
            <p:cNvSpPr/>
            <p:nvPr/>
          </p:nvSpPr>
          <p:spPr>
            <a:xfrm>
              <a:off x="0" y="0"/>
              <a:ext cx="408168" cy="1082166"/>
            </a:xfrm>
            <a:custGeom>
              <a:avLst/>
              <a:gdLst/>
              <a:ahLst/>
              <a:cxnLst/>
              <a:rect l="l" t="t" r="r" b="b"/>
              <a:pathLst>
                <a:path w="408168" h="1082166">
                  <a:moveTo>
                    <a:pt x="203200" y="0"/>
                  </a:moveTo>
                  <a:lnTo>
                    <a:pt x="408168" y="0"/>
                  </a:lnTo>
                  <a:lnTo>
                    <a:pt x="204968" y="1082166"/>
                  </a:lnTo>
                  <a:lnTo>
                    <a:pt x="0" y="1082166"/>
                  </a:lnTo>
                  <a:lnTo>
                    <a:pt x="203200" y="0"/>
                  </a:lnTo>
                  <a:close/>
                </a:path>
              </a:pathLst>
            </a:custGeom>
            <a:solidFill>
              <a:srgbClr val="677689"/>
            </a:solidFill>
          </p:spPr>
          <p:txBody>
            <a:bodyPr/>
            <a:lstStyle/>
            <a:p>
              <a:endParaRPr lang="en-US"/>
            </a:p>
          </p:txBody>
        </p:sp>
        <p:sp>
          <p:nvSpPr>
            <p:cNvPr id="4" name="TextBox 4">
              <a:extLst>
                <a:ext uri="{FF2B5EF4-FFF2-40B4-BE49-F238E27FC236}">
                  <a16:creationId xmlns:a16="http://schemas.microsoft.com/office/drawing/2014/main" id="{A50C0761-94C3-5628-EC0F-FAF5EA0E2DF4}"/>
                </a:ext>
              </a:extLst>
            </p:cNvPr>
            <p:cNvSpPr txBox="1"/>
            <p:nvPr/>
          </p:nvSpPr>
          <p:spPr>
            <a:xfrm>
              <a:off x="101600" y="-47625"/>
              <a:ext cx="204968" cy="1129791"/>
            </a:xfrm>
            <a:prstGeom prst="rect">
              <a:avLst/>
            </a:prstGeom>
          </p:spPr>
          <p:txBody>
            <a:bodyPr lIns="50800" tIns="50800" rIns="50800" bIns="50800" rtlCol="0" anchor="ctr"/>
            <a:lstStyle/>
            <a:p>
              <a:pPr algn="ctr">
                <a:lnSpc>
                  <a:spcPts val="3303"/>
                </a:lnSpc>
              </a:pPr>
              <a:endParaRPr/>
            </a:p>
          </p:txBody>
        </p:sp>
      </p:grpSp>
      <p:sp>
        <p:nvSpPr>
          <p:cNvPr id="5" name="Freeform 5">
            <a:extLst>
              <a:ext uri="{FF2B5EF4-FFF2-40B4-BE49-F238E27FC236}">
                <a16:creationId xmlns:a16="http://schemas.microsoft.com/office/drawing/2014/main" id="{F475F467-9A23-97EE-B55E-CABC1490798D}"/>
              </a:ext>
            </a:extLst>
          </p:cNvPr>
          <p:cNvSpPr/>
          <p:nvPr/>
        </p:nvSpPr>
        <p:spPr>
          <a:xfrm>
            <a:off x="15979597" y="7648297"/>
            <a:ext cx="2157139" cy="5277405"/>
          </a:xfrm>
          <a:custGeom>
            <a:avLst/>
            <a:gdLst/>
            <a:ahLst/>
            <a:cxnLst/>
            <a:rect l="l" t="t" r="r" b="b"/>
            <a:pathLst>
              <a:path w="2157139" h="5277405">
                <a:moveTo>
                  <a:pt x="0" y="0"/>
                </a:moveTo>
                <a:lnTo>
                  <a:pt x="2157139" y="0"/>
                </a:lnTo>
                <a:lnTo>
                  <a:pt x="2157139" y="5277406"/>
                </a:lnTo>
                <a:lnTo>
                  <a:pt x="0" y="5277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A89A8F17-06E1-26A3-4221-E77A5BF84A5D}"/>
              </a:ext>
            </a:extLst>
          </p:cNvPr>
          <p:cNvGrpSpPr/>
          <p:nvPr/>
        </p:nvGrpSpPr>
        <p:grpSpPr>
          <a:xfrm>
            <a:off x="-3266572" y="-1297180"/>
            <a:ext cx="12410572" cy="12799391"/>
            <a:chOff x="-22030" y="-47625"/>
            <a:chExt cx="1158237" cy="1194524"/>
          </a:xfrm>
        </p:grpSpPr>
        <p:sp>
          <p:nvSpPr>
            <p:cNvPr id="7" name="Freeform 7">
              <a:extLst>
                <a:ext uri="{FF2B5EF4-FFF2-40B4-BE49-F238E27FC236}">
                  <a16:creationId xmlns:a16="http://schemas.microsoft.com/office/drawing/2014/main" id="{EBB76E6A-7C94-A2F3-5473-D750500555B5}"/>
                </a:ext>
              </a:extLst>
            </p:cNvPr>
            <p:cNvSpPr/>
            <p:nvPr/>
          </p:nvSpPr>
          <p:spPr>
            <a:xfrm>
              <a:off x="-22030" y="64733"/>
              <a:ext cx="1158237" cy="1082166"/>
            </a:xfrm>
            <a:custGeom>
              <a:avLst/>
              <a:gdLst/>
              <a:ahLst/>
              <a:cxnLst/>
              <a:rect l="l" t="t" r="r" b="b"/>
              <a:pathLst>
                <a:path w="1158237" h="1082166">
                  <a:moveTo>
                    <a:pt x="203200" y="0"/>
                  </a:moveTo>
                  <a:lnTo>
                    <a:pt x="1158237" y="0"/>
                  </a:lnTo>
                  <a:lnTo>
                    <a:pt x="955037" y="1082166"/>
                  </a:lnTo>
                  <a:lnTo>
                    <a:pt x="0" y="1082166"/>
                  </a:lnTo>
                  <a:lnTo>
                    <a:pt x="203200" y="0"/>
                  </a:lnTo>
                  <a:close/>
                </a:path>
              </a:pathLst>
            </a:custGeom>
            <a:solidFill>
              <a:srgbClr val="FAFAFA"/>
            </a:solidFill>
          </p:spPr>
          <p:txBody>
            <a:bodyPr/>
            <a:lstStyle/>
            <a:p>
              <a:endParaRPr lang="en-US"/>
            </a:p>
          </p:txBody>
        </p:sp>
        <p:sp>
          <p:nvSpPr>
            <p:cNvPr id="8" name="TextBox 8">
              <a:extLst>
                <a:ext uri="{FF2B5EF4-FFF2-40B4-BE49-F238E27FC236}">
                  <a16:creationId xmlns:a16="http://schemas.microsoft.com/office/drawing/2014/main" id="{5175F8E2-ACA1-D1A8-0BA3-5C3381B4336E}"/>
                </a:ext>
              </a:extLst>
            </p:cNvPr>
            <p:cNvSpPr txBox="1"/>
            <p:nvPr/>
          </p:nvSpPr>
          <p:spPr>
            <a:xfrm>
              <a:off x="101600" y="-47625"/>
              <a:ext cx="955037" cy="1129791"/>
            </a:xfrm>
            <a:prstGeom prst="rect">
              <a:avLst/>
            </a:prstGeom>
          </p:spPr>
          <p:txBody>
            <a:bodyPr lIns="50800" tIns="50800" rIns="50800" bIns="50800" rtlCol="0" anchor="ctr"/>
            <a:lstStyle/>
            <a:p>
              <a:pPr algn="ctr">
                <a:lnSpc>
                  <a:spcPts val="3303"/>
                </a:lnSpc>
              </a:pPr>
              <a:endParaRPr/>
            </a:p>
          </p:txBody>
        </p:sp>
      </p:grpSp>
      <p:sp>
        <p:nvSpPr>
          <p:cNvPr id="9" name="Freeform 9">
            <a:extLst>
              <a:ext uri="{FF2B5EF4-FFF2-40B4-BE49-F238E27FC236}">
                <a16:creationId xmlns:a16="http://schemas.microsoft.com/office/drawing/2014/main" id="{2316F3FE-0421-A0BC-138C-601A12D02AFB}"/>
              </a:ext>
            </a:extLst>
          </p:cNvPr>
          <p:cNvSpPr/>
          <p:nvPr/>
        </p:nvSpPr>
        <p:spPr>
          <a:xfrm rot="-4981636">
            <a:off x="6378495" y="2111565"/>
            <a:ext cx="6116472" cy="993927"/>
          </a:xfrm>
          <a:custGeom>
            <a:avLst/>
            <a:gdLst/>
            <a:ahLst/>
            <a:cxnLst/>
            <a:rect l="l" t="t" r="r" b="b"/>
            <a:pathLst>
              <a:path w="6116472" h="993927">
                <a:moveTo>
                  <a:pt x="0" y="0"/>
                </a:moveTo>
                <a:lnTo>
                  <a:pt x="6116472" y="0"/>
                </a:lnTo>
                <a:lnTo>
                  <a:pt x="6116472" y="993927"/>
                </a:lnTo>
                <a:lnTo>
                  <a:pt x="0" y="993927"/>
                </a:lnTo>
                <a:lnTo>
                  <a:pt x="0" y="0"/>
                </a:lnTo>
                <a:close/>
              </a:path>
            </a:pathLst>
          </a:custGeom>
          <a:blipFill>
            <a:blip r:embed="rId4">
              <a:alphaModFix amt="71000"/>
            </a:blip>
            <a:stretch>
              <a:fillRect/>
            </a:stretch>
          </a:blipFill>
        </p:spPr>
        <p:txBody>
          <a:bodyPr/>
          <a:lstStyle/>
          <a:p>
            <a:endParaRPr lang="en-US" dirty="0"/>
          </a:p>
        </p:txBody>
      </p:sp>
      <p:sp>
        <p:nvSpPr>
          <p:cNvPr id="10" name="Freeform 10">
            <a:extLst>
              <a:ext uri="{FF2B5EF4-FFF2-40B4-BE49-F238E27FC236}">
                <a16:creationId xmlns:a16="http://schemas.microsoft.com/office/drawing/2014/main" id="{EE9179CE-3D61-560B-EA99-8B784DCB1035}"/>
              </a:ext>
            </a:extLst>
          </p:cNvPr>
          <p:cNvSpPr/>
          <p:nvPr/>
        </p:nvSpPr>
        <p:spPr>
          <a:xfrm rot="-5026360" flipH="1">
            <a:off x="626605" y="4708101"/>
            <a:ext cx="15063093" cy="1318021"/>
          </a:xfrm>
          <a:custGeom>
            <a:avLst/>
            <a:gdLst/>
            <a:ahLst/>
            <a:cxnLst/>
            <a:rect l="l" t="t" r="r" b="b"/>
            <a:pathLst>
              <a:path w="15063093" h="1318021">
                <a:moveTo>
                  <a:pt x="15063093" y="0"/>
                </a:moveTo>
                <a:lnTo>
                  <a:pt x="0" y="0"/>
                </a:lnTo>
                <a:lnTo>
                  <a:pt x="0" y="1318020"/>
                </a:lnTo>
                <a:lnTo>
                  <a:pt x="15063093" y="1318020"/>
                </a:lnTo>
                <a:lnTo>
                  <a:pt x="1506309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5903663A-BCAC-CF85-FDE0-725484835793}"/>
              </a:ext>
            </a:extLst>
          </p:cNvPr>
          <p:cNvSpPr/>
          <p:nvPr/>
        </p:nvSpPr>
        <p:spPr>
          <a:xfrm flipH="1">
            <a:off x="8254868" y="9672201"/>
            <a:ext cx="1139647" cy="343849"/>
          </a:xfrm>
          <a:custGeom>
            <a:avLst/>
            <a:gdLst/>
            <a:ahLst/>
            <a:cxnLst/>
            <a:rect l="l" t="t" r="r" b="b"/>
            <a:pathLst>
              <a:path w="1139647" h="343849">
                <a:moveTo>
                  <a:pt x="1139647" y="0"/>
                </a:moveTo>
                <a:lnTo>
                  <a:pt x="0" y="0"/>
                </a:lnTo>
                <a:lnTo>
                  <a:pt x="0" y="343849"/>
                </a:lnTo>
                <a:lnTo>
                  <a:pt x="1139647" y="343849"/>
                </a:lnTo>
                <a:lnTo>
                  <a:pt x="1139647" y="0"/>
                </a:lnTo>
                <a:close/>
              </a:path>
            </a:pathLst>
          </a:custGeom>
          <a:blipFill>
            <a:blip r:embed="rId7">
              <a:extLst>
                <a:ext uri="{96DAC541-7B7A-43D3-8B79-37D633B846F1}">
                  <asvg:svgBlip xmlns:asvg="http://schemas.microsoft.com/office/drawing/2016/SVG/main" r:embed="rId8"/>
                </a:ext>
              </a:extLst>
            </a:blip>
            <a:stretch>
              <a:fillRect r="-104552"/>
            </a:stretch>
          </a:blipFill>
        </p:spPr>
        <p:txBody>
          <a:bodyPr/>
          <a:lstStyle/>
          <a:p>
            <a:endParaRPr lang="en-US"/>
          </a:p>
        </p:txBody>
      </p:sp>
      <p:sp>
        <p:nvSpPr>
          <p:cNvPr id="14" name="TextBox 14">
            <a:extLst>
              <a:ext uri="{FF2B5EF4-FFF2-40B4-BE49-F238E27FC236}">
                <a16:creationId xmlns:a16="http://schemas.microsoft.com/office/drawing/2014/main" id="{7DFEFA22-EDAA-35C0-A77F-CF9F1502D7EA}"/>
              </a:ext>
            </a:extLst>
          </p:cNvPr>
          <p:cNvSpPr txBox="1"/>
          <p:nvPr/>
        </p:nvSpPr>
        <p:spPr>
          <a:xfrm>
            <a:off x="1219200" y="1143000"/>
            <a:ext cx="6477000" cy="868123"/>
          </a:xfrm>
          <a:prstGeom prst="rect">
            <a:avLst/>
          </a:prstGeom>
        </p:spPr>
        <p:txBody>
          <a:bodyPr wrap="square" lIns="0" tIns="0" rIns="0" bIns="0" rtlCol="0" anchor="t">
            <a:spAutoFit/>
          </a:bodyPr>
          <a:lstStyle/>
          <a:p>
            <a:pPr>
              <a:lnSpc>
                <a:spcPts val="7789"/>
              </a:lnSpc>
            </a:pPr>
            <a:r>
              <a:rPr lang="en-US" sz="4000" b="1" spc="-247" dirty="0">
                <a:solidFill>
                  <a:srgbClr val="17365D"/>
                </a:solidFill>
                <a:latin typeface="Open Sauce Bold"/>
              </a:rPr>
              <a:t>Elizabeth Hickert Fike, JD </a:t>
            </a:r>
            <a:endParaRPr lang="en-US" sz="4000" b="1" spc="-247" dirty="0">
              <a:solidFill>
                <a:srgbClr val="17365D"/>
              </a:solidFill>
              <a:latin typeface="Open Sauce Bold"/>
              <a:sym typeface="Open Sauce Bold"/>
            </a:endParaRPr>
          </a:p>
        </p:txBody>
      </p:sp>
      <p:pic>
        <p:nvPicPr>
          <p:cNvPr id="13" name="Picture 12">
            <a:extLst>
              <a:ext uri="{FF2B5EF4-FFF2-40B4-BE49-F238E27FC236}">
                <a16:creationId xmlns:a16="http://schemas.microsoft.com/office/drawing/2014/main" id="{60A943A2-1B56-11BD-1AB1-BA7AF36AC735}"/>
              </a:ext>
            </a:extLst>
          </p:cNvPr>
          <p:cNvPicPr>
            <a:picLocks noChangeAspect="1"/>
          </p:cNvPicPr>
          <p:nvPr/>
        </p:nvPicPr>
        <p:blipFill>
          <a:blip r:embed="rId9"/>
          <a:stretch>
            <a:fillRect/>
          </a:stretch>
        </p:blipFill>
        <p:spPr>
          <a:xfrm>
            <a:off x="1169014" y="2675526"/>
            <a:ext cx="4974997" cy="6057900"/>
          </a:xfrm>
          <a:prstGeom prst="rect">
            <a:avLst/>
          </a:prstGeom>
        </p:spPr>
      </p:pic>
      <p:sp>
        <p:nvSpPr>
          <p:cNvPr id="15" name="TextBox 14">
            <a:extLst>
              <a:ext uri="{FF2B5EF4-FFF2-40B4-BE49-F238E27FC236}">
                <a16:creationId xmlns:a16="http://schemas.microsoft.com/office/drawing/2014/main" id="{ED762E46-6447-239D-DA49-AD06D5F285A0}"/>
              </a:ext>
            </a:extLst>
          </p:cNvPr>
          <p:cNvSpPr txBox="1"/>
          <p:nvPr/>
        </p:nvSpPr>
        <p:spPr>
          <a:xfrm>
            <a:off x="9936649" y="519630"/>
            <a:ext cx="6982679" cy="8586966"/>
          </a:xfrm>
          <a:prstGeom prst="rect">
            <a:avLst/>
          </a:prstGeom>
          <a:noFill/>
        </p:spPr>
        <p:txBody>
          <a:bodyPr wrap="square">
            <a:spAutoFit/>
          </a:bodyPr>
          <a:lstStyle/>
          <a:p>
            <a:r>
              <a:rPr lang="en-US" sz="2400" dirty="0">
                <a:solidFill>
                  <a:schemeClr val="bg1"/>
                </a:solidFill>
              </a:rPr>
              <a:t>Elizabeth Hickert Fike, Director, Corporate Compliance, BJC Health System. </a:t>
            </a:r>
          </a:p>
          <a:p>
            <a:r>
              <a:rPr lang="en-US" sz="2400" dirty="0">
                <a:solidFill>
                  <a:schemeClr val="bg1"/>
                </a:solidFill>
              </a:rPr>
              <a:t>Elizabeth joined the compliance team at Saint Luke’s Health System in February 2021.  In 2024, following a merger with BJC Health System, the Saint Luke’s team became part of the BJC Health System integrated corporate compliance department. She works on various billing and compliance related matters throughout the system and also leads the team who focuses on facility billing audits and investigations. </a:t>
            </a:r>
          </a:p>
          <a:p>
            <a:r>
              <a:rPr lang="en-US" sz="2400" dirty="0">
                <a:solidFill>
                  <a:schemeClr val="bg1"/>
                </a:solidFill>
              </a:rPr>
              <a:t>Elizabeth previously spent 11 years as an attorney and regulator with the Office of the Kansas Insurance Commissioner. While at the Insurance Department, she worked in Consumer Affairs and Legal, primarily focusing on market regulation of life and health insurance companies. </a:t>
            </a:r>
          </a:p>
          <a:p>
            <a:r>
              <a:rPr lang="en-US" sz="2400" dirty="0">
                <a:solidFill>
                  <a:schemeClr val="bg1"/>
                </a:solidFill>
              </a:rPr>
              <a:t>Elizabeth has a B.A. from Baker University and a J.D. from Washburn University School of Law. She sits on the Board of Directors for the Alliance for a Healthy Kansas, serves as an alumna volunteer for Alpha Chi Omega Sorority, and chairs the Science Club Committee for her son’s school P.T.O.  She resides in Lawrence, Kansas with her husband and two children.</a:t>
            </a:r>
          </a:p>
        </p:txBody>
      </p:sp>
    </p:spTree>
    <p:extLst>
      <p:ext uri="{BB962C8B-B14F-4D97-AF65-F5344CB8AC3E}">
        <p14:creationId xmlns:p14="http://schemas.microsoft.com/office/powerpoint/2010/main" val="293821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365D"/>
        </a:solidFill>
        <a:effectLst/>
      </p:bgPr>
    </p:bg>
    <p:spTree>
      <p:nvGrpSpPr>
        <p:cNvPr id="1" name="">
          <a:extLst>
            <a:ext uri="{FF2B5EF4-FFF2-40B4-BE49-F238E27FC236}">
              <a16:creationId xmlns:a16="http://schemas.microsoft.com/office/drawing/2014/main" id="{817711E0-5419-ABBF-3862-E1999A8B987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1834980-8558-79E8-139C-598FF926642E}"/>
              </a:ext>
            </a:extLst>
          </p:cNvPr>
          <p:cNvGrpSpPr/>
          <p:nvPr/>
        </p:nvGrpSpPr>
        <p:grpSpPr>
          <a:xfrm rot="-229267">
            <a:off x="16741875" y="-919717"/>
            <a:ext cx="4373544" cy="11595469"/>
            <a:chOff x="0" y="0"/>
            <a:chExt cx="408168" cy="1082166"/>
          </a:xfrm>
        </p:grpSpPr>
        <p:sp>
          <p:nvSpPr>
            <p:cNvPr id="3" name="Freeform 3">
              <a:extLst>
                <a:ext uri="{FF2B5EF4-FFF2-40B4-BE49-F238E27FC236}">
                  <a16:creationId xmlns:a16="http://schemas.microsoft.com/office/drawing/2014/main" id="{345CB952-33BF-95E8-1C2E-C305DD9CE95A}"/>
                </a:ext>
              </a:extLst>
            </p:cNvPr>
            <p:cNvSpPr/>
            <p:nvPr/>
          </p:nvSpPr>
          <p:spPr>
            <a:xfrm>
              <a:off x="0" y="0"/>
              <a:ext cx="408168" cy="1082166"/>
            </a:xfrm>
            <a:custGeom>
              <a:avLst/>
              <a:gdLst/>
              <a:ahLst/>
              <a:cxnLst/>
              <a:rect l="l" t="t" r="r" b="b"/>
              <a:pathLst>
                <a:path w="408168" h="1082166">
                  <a:moveTo>
                    <a:pt x="203200" y="0"/>
                  </a:moveTo>
                  <a:lnTo>
                    <a:pt x="408168" y="0"/>
                  </a:lnTo>
                  <a:lnTo>
                    <a:pt x="204968" y="1082166"/>
                  </a:lnTo>
                  <a:lnTo>
                    <a:pt x="0" y="1082166"/>
                  </a:lnTo>
                  <a:lnTo>
                    <a:pt x="203200" y="0"/>
                  </a:lnTo>
                  <a:close/>
                </a:path>
              </a:pathLst>
            </a:custGeom>
            <a:solidFill>
              <a:srgbClr val="677689"/>
            </a:solidFill>
          </p:spPr>
          <p:txBody>
            <a:bodyPr/>
            <a:lstStyle/>
            <a:p>
              <a:endParaRPr lang="en-US"/>
            </a:p>
          </p:txBody>
        </p:sp>
        <p:sp>
          <p:nvSpPr>
            <p:cNvPr id="4" name="TextBox 4">
              <a:extLst>
                <a:ext uri="{FF2B5EF4-FFF2-40B4-BE49-F238E27FC236}">
                  <a16:creationId xmlns:a16="http://schemas.microsoft.com/office/drawing/2014/main" id="{E2D6F84D-EA40-D161-CCBD-454D1F2EAABE}"/>
                </a:ext>
              </a:extLst>
            </p:cNvPr>
            <p:cNvSpPr txBox="1"/>
            <p:nvPr/>
          </p:nvSpPr>
          <p:spPr>
            <a:xfrm>
              <a:off x="101600" y="-47625"/>
              <a:ext cx="204968" cy="1129791"/>
            </a:xfrm>
            <a:prstGeom prst="rect">
              <a:avLst/>
            </a:prstGeom>
          </p:spPr>
          <p:txBody>
            <a:bodyPr lIns="50800" tIns="50800" rIns="50800" bIns="50800" rtlCol="0" anchor="ctr"/>
            <a:lstStyle/>
            <a:p>
              <a:pPr algn="ctr">
                <a:lnSpc>
                  <a:spcPts val="3303"/>
                </a:lnSpc>
              </a:pPr>
              <a:endParaRPr/>
            </a:p>
          </p:txBody>
        </p:sp>
      </p:grpSp>
      <p:sp>
        <p:nvSpPr>
          <p:cNvPr id="5" name="Freeform 5">
            <a:extLst>
              <a:ext uri="{FF2B5EF4-FFF2-40B4-BE49-F238E27FC236}">
                <a16:creationId xmlns:a16="http://schemas.microsoft.com/office/drawing/2014/main" id="{2B2CCED2-2377-BCB2-5231-FB5A8A274BD7}"/>
              </a:ext>
            </a:extLst>
          </p:cNvPr>
          <p:cNvSpPr/>
          <p:nvPr/>
        </p:nvSpPr>
        <p:spPr>
          <a:xfrm>
            <a:off x="15979597" y="7648297"/>
            <a:ext cx="2157139" cy="5277405"/>
          </a:xfrm>
          <a:custGeom>
            <a:avLst/>
            <a:gdLst/>
            <a:ahLst/>
            <a:cxnLst/>
            <a:rect l="l" t="t" r="r" b="b"/>
            <a:pathLst>
              <a:path w="2157139" h="5277405">
                <a:moveTo>
                  <a:pt x="0" y="0"/>
                </a:moveTo>
                <a:lnTo>
                  <a:pt x="2157139" y="0"/>
                </a:lnTo>
                <a:lnTo>
                  <a:pt x="2157139" y="5277406"/>
                </a:lnTo>
                <a:lnTo>
                  <a:pt x="0" y="5277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A033DB67-0692-3024-F736-24F698DED8C8}"/>
              </a:ext>
            </a:extLst>
          </p:cNvPr>
          <p:cNvGrpSpPr/>
          <p:nvPr/>
        </p:nvGrpSpPr>
        <p:grpSpPr>
          <a:xfrm>
            <a:off x="-3030519" y="-786875"/>
            <a:ext cx="12410572" cy="11595469"/>
            <a:chOff x="0" y="0"/>
            <a:chExt cx="1158237" cy="1082166"/>
          </a:xfrm>
        </p:grpSpPr>
        <p:sp>
          <p:nvSpPr>
            <p:cNvPr id="7" name="Freeform 7">
              <a:extLst>
                <a:ext uri="{FF2B5EF4-FFF2-40B4-BE49-F238E27FC236}">
                  <a16:creationId xmlns:a16="http://schemas.microsoft.com/office/drawing/2014/main" id="{18AFE1DB-7BC9-8137-7D51-ABDC52FD2D38}"/>
                </a:ext>
              </a:extLst>
            </p:cNvPr>
            <p:cNvSpPr/>
            <p:nvPr/>
          </p:nvSpPr>
          <p:spPr>
            <a:xfrm>
              <a:off x="0" y="0"/>
              <a:ext cx="1158237" cy="1082166"/>
            </a:xfrm>
            <a:custGeom>
              <a:avLst/>
              <a:gdLst/>
              <a:ahLst/>
              <a:cxnLst/>
              <a:rect l="l" t="t" r="r" b="b"/>
              <a:pathLst>
                <a:path w="1158237" h="1082166">
                  <a:moveTo>
                    <a:pt x="203200" y="0"/>
                  </a:moveTo>
                  <a:lnTo>
                    <a:pt x="1158237" y="0"/>
                  </a:lnTo>
                  <a:lnTo>
                    <a:pt x="955037" y="1082166"/>
                  </a:lnTo>
                  <a:lnTo>
                    <a:pt x="0" y="1082166"/>
                  </a:lnTo>
                  <a:lnTo>
                    <a:pt x="203200" y="0"/>
                  </a:lnTo>
                  <a:close/>
                </a:path>
              </a:pathLst>
            </a:custGeom>
            <a:solidFill>
              <a:srgbClr val="FAFAFA"/>
            </a:solidFill>
          </p:spPr>
          <p:txBody>
            <a:bodyPr/>
            <a:lstStyle/>
            <a:p>
              <a:endParaRPr lang="en-US"/>
            </a:p>
          </p:txBody>
        </p:sp>
        <p:sp>
          <p:nvSpPr>
            <p:cNvPr id="8" name="TextBox 8">
              <a:extLst>
                <a:ext uri="{FF2B5EF4-FFF2-40B4-BE49-F238E27FC236}">
                  <a16:creationId xmlns:a16="http://schemas.microsoft.com/office/drawing/2014/main" id="{25023A74-A88B-6213-9F7E-287885A3BC73}"/>
                </a:ext>
              </a:extLst>
            </p:cNvPr>
            <p:cNvSpPr txBox="1"/>
            <p:nvPr/>
          </p:nvSpPr>
          <p:spPr>
            <a:xfrm>
              <a:off x="101600" y="-47625"/>
              <a:ext cx="955037" cy="1129791"/>
            </a:xfrm>
            <a:prstGeom prst="rect">
              <a:avLst/>
            </a:prstGeom>
          </p:spPr>
          <p:txBody>
            <a:bodyPr lIns="50800" tIns="50800" rIns="50800" bIns="50800" rtlCol="0" anchor="ctr"/>
            <a:lstStyle/>
            <a:p>
              <a:pPr algn="ctr">
                <a:lnSpc>
                  <a:spcPts val="3303"/>
                </a:lnSpc>
              </a:pPr>
              <a:endParaRPr/>
            </a:p>
          </p:txBody>
        </p:sp>
      </p:grpSp>
      <p:pic>
        <p:nvPicPr>
          <p:cNvPr id="12" name="Picture Placeholder 5" descr="Scott Walterbach">
            <a:extLst>
              <a:ext uri="{FF2B5EF4-FFF2-40B4-BE49-F238E27FC236}">
                <a16:creationId xmlns:a16="http://schemas.microsoft.com/office/drawing/2014/main" id="{9F185E65-08B8-61D7-15BB-633D67112164}"/>
              </a:ext>
            </a:extLst>
          </p:cNvPr>
          <p:cNvPicPr>
            <a:picLocks noChangeAspect="1"/>
          </p:cNvPicPr>
          <p:nvPr/>
        </p:nvPicPr>
        <p:blipFill rotWithShape="1">
          <a:blip r:embed="rId4">
            <a:extLst>
              <a:ext uri="{28A0092B-C50C-407E-A947-70E740481C1C}">
                <a14:useLocalDpi xmlns:a14="http://schemas.microsoft.com/office/drawing/2010/main" val="0"/>
              </a:ext>
            </a:extLst>
          </a:blip>
          <a:srcRect t="16569" b="16569"/>
          <a:stretch/>
        </p:blipFill>
        <p:spPr>
          <a:xfrm>
            <a:off x="-579833" y="2400300"/>
            <a:ext cx="8694311" cy="8719882"/>
          </a:xfrm>
          <a:prstGeom prst="flowChartConnector">
            <a:avLst/>
          </a:prstGeom>
        </p:spPr>
      </p:pic>
      <p:sp>
        <p:nvSpPr>
          <p:cNvPr id="9" name="Freeform 9">
            <a:extLst>
              <a:ext uri="{FF2B5EF4-FFF2-40B4-BE49-F238E27FC236}">
                <a16:creationId xmlns:a16="http://schemas.microsoft.com/office/drawing/2014/main" id="{415E4348-DC20-AD2A-3FB3-0452426CE12B}"/>
              </a:ext>
            </a:extLst>
          </p:cNvPr>
          <p:cNvSpPr/>
          <p:nvPr/>
        </p:nvSpPr>
        <p:spPr>
          <a:xfrm rot="-4981636">
            <a:off x="6378495" y="2111565"/>
            <a:ext cx="6116472" cy="993927"/>
          </a:xfrm>
          <a:custGeom>
            <a:avLst/>
            <a:gdLst/>
            <a:ahLst/>
            <a:cxnLst/>
            <a:rect l="l" t="t" r="r" b="b"/>
            <a:pathLst>
              <a:path w="6116472" h="993927">
                <a:moveTo>
                  <a:pt x="0" y="0"/>
                </a:moveTo>
                <a:lnTo>
                  <a:pt x="6116472" y="0"/>
                </a:lnTo>
                <a:lnTo>
                  <a:pt x="6116472" y="993927"/>
                </a:lnTo>
                <a:lnTo>
                  <a:pt x="0" y="993927"/>
                </a:lnTo>
                <a:lnTo>
                  <a:pt x="0" y="0"/>
                </a:lnTo>
                <a:close/>
              </a:path>
            </a:pathLst>
          </a:custGeom>
          <a:blipFill>
            <a:blip r:embed="rId5">
              <a:alphaModFix amt="71000"/>
            </a:blip>
            <a:stretch>
              <a:fillRect/>
            </a:stretch>
          </a:blipFill>
        </p:spPr>
        <p:txBody>
          <a:bodyPr/>
          <a:lstStyle/>
          <a:p>
            <a:endParaRPr lang="en-US"/>
          </a:p>
        </p:txBody>
      </p:sp>
      <p:sp>
        <p:nvSpPr>
          <p:cNvPr id="10" name="Freeform 10">
            <a:extLst>
              <a:ext uri="{FF2B5EF4-FFF2-40B4-BE49-F238E27FC236}">
                <a16:creationId xmlns:a16="http://schemas.microsoft.com/office/drawing/2014/main" id="{66C81E82-E1C9-F634-8D2D-76EC1912F646}"/>
              </a:ext>
            </a:extLst>
          </p:cNvPr>
          <p:cNvSpPr/>
          <p:nvPr/>
        </p:nvSpPr>
        <p:spPr>
          <a:xfrm rot="-5026360" flipH="1">
            <a:off x="567673" y="4408912"/>
            <a:ext cx="15063093" cy="1318021"/>
          </a:xfrm>
          <a:custGeom>
            <a:avLst/>
            <a:gdLst/>
            <a:ahLst/>
            <a:cxnLst/>
            <a:rect l="l" t="t" r="r" b="b"/>
            <a:pathLst>
              <a:path w="15063093" h="1318021">
                <a:moveTo>
                  <a:pt x="15063093" y="0"/>
                </a:moveTo>
                <a:lnTo>
                  <a:pt x="0" y="0"/>
                </a:lnTo>
                <a:lnTo>
                  <a:pt x="0" y="1318020"/>
                </a:lnTo>
                <a:lnTo>
                  <a:pt x="15063093" y="1318020"/>
                </a:lnTo>
                <a:lnTo>
                  <a:pt x="1506309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AC558AA7-B0E3-E4FF-4B09-27F5BC7DE505}"/>
              </a:ext>
            </a:extLst>
          </p:cNvPr>
          <p:cNvSpPr/>
          <p:nvPr/>
        </p:nvSpPr>
        <p:spPr>
          <a:xfrm flipH="1">
            <a:off x="8254868" y="9672201"/>
            <a:ext cx="1139647" cy="343849"/>
          </a:xfrm>
          <a:custGeom>
            <a:avLst/>
            <a:gdLst/>
            <a:ahLst/>
            <a:cxnLst/>
            <a:rect l="l" t="t" r="r" b="b"/>
            <a:pathLst>
              <a:path w="1139647" h="343849">
                <a:moveTo>
                  <a:pt x="1139647" y="0"/>
                </a:moveTo>
                <a:lnTo>
                  <a:pt x="0" y="0"/>
                </a:lnTo>
                <a:lnTo>
                  <a:pt x="0" y="343849"/>
                </a:lnTo>
                <a:lnTo>
                  <a:pt x="1139647" y="343849"/>
                </a:lnTo>
                <a:lnTo>
                  <a:pt x="1139647" y="0"/>
                </a:lnTo>
                <a:close/>
              </a:path>
            </a:pathLst>
          </a:custGeom>
          <a:blipFill>
            <a:blip r:embed="rId8">
              <a:extLst>
                <a:ext uri="{96DAC541-7B7A-43D3-8B79-37D633B846F1}">
                  <asvg:svgBlip xmlns:asvg="http://schemas.microsoft.com/office/drawing/2016/SVG/main" r:embed="rId9"/>
                </a:ext>
              </a:extLst>
            </a:blip>
            <a:stretch>
              <a:fillRect r="-104552"/>
            </a:stretch>
          </a:blipFill>
        </p:spPr>
        <p:txBody>
          <a:bodyPr/>
          <a:lstStyle/>
          <a:p>
            <a:endParaRPr lang="en-US"/>
          </a:p>
        </p:txBody>
      </p:sp>
      <p:sp>
        <p:nvSpPr>
          <p:cNvPr id="14" name="TextBox 14">
            <a:extLst>
              <a:ext uri="{FF2B5EF4-FFF2-40B4-BE49-F238E27FC236}">
                <a16:creationId xmlns:a16="http://schemas.microsoft.com/office/drawing/2014/main" id="{6D1B75A7-5CDA-D8C9-BBB7-53FAEA3A8E01}"/>
              </a:ext>
            </a:extLst>
          </p:cNvPr>
          <p:cNvSpPr txBox="1"/>
          <p:nvPr/>
        </p:nvSpPr>
        <p:spPr>
          <a:xfrm>
            <a:off x="1371600" y="1143000"/>
            <a:ext cx="6324600" cy="868123"/>
          </a:xfrm>
          <a:prstGeom prst="rect">
            <a:avLst/>
          </a:prstGeom>
        </p:spPr>
        <p:txBody>
          <a:bodyPr wrap="square" lIns="0" tIns="0" rIns="0" bIns="0" rtlCol="0" anchor="t">
            <a:spAutoFit/>
          </a:bodyPr>
          <a:lstStyle/>
          <a:p>
            <a:pPr>
              <a:lnSpc>
                <a:spcPts val="7789"/>
              </a:lnSpc>
            </a:pPr>
            <a:r>
              <a:rPr lang="en-US" sz="4000" b="1" spc="-247" dirty="0">
                <a:solidFill>
                  <a:srgbClr val="17365D"/>
                </a:solidFill>
                <a:latin typeface="Open Sauce Bold"/>
              </a:rPr>
              <a:t>Scott Walterbach, JD </a:t>
            </a:r>
            <a:endParaRPr lang="en-US" sz="4000" b="1" spc="-247" dirty="0">
              <a:solidFill>
                <a:srgbClr val="17365D"/>
              </a:solidFill>
              <a:latin typeface="Open Sauce Bold"/>
              <a:sym typeface="Open Sauce Bold"/>
            </a:endParaRPr>
          </a:p>
        </p:txBody>
      </p:sp>
      <p:sp>
        <p:nvSpPr>
          <p:cNvPr id="15" name="TextBox 14">
            <a:extLst>
              <a:ext uri="{FF2B5EF4-FFF2-40B4-BE49-F238E27FC236}">
                <a16:creationId xmlns:a16="http://schemas.microsoft.com/office/drawing/2014/main" id="{A6A0F0C7-D9C2-B451-19AE-0C799AA77B62}"/>
              </a:ext>
            </a:extLst>
          </p:cNvPr>
          <p:cNvSpPr txBox="1"/>
          <p:nvPr/>
        </p:nvSpPr>
        <p:spPr>
          <a:xfrm>
            <a:off x="9144000" y="1764820"/>
            <a:ext cx="8229725" cy="6370975"/>
          </a:xfrm>
          <a:prstGeom prst="rect">
            <a:avLst/>
          </a:prstGeom>
          <a:noFill/>
        </p:spPr>
        <p:txBody>
          <a:bodyPr wrap="square">
            <a:spAutoFit/>
          </a:bodyPr>
          <a:lstStyle/>
          <a:p>
            <a:r>
              <a:rPr lang="en-US" sz="2400" dirty="0">
                <a:solidFill>
                  <a:schemeClr val="bg1"/>
                </a:solidFill>
              </a:rPr>
              <a:t>Scott Walterbach is partner at </a:t>
            </a:r>
            <a:r>
              <a:rPr lang="en-US" sz="2400" dirty="0" err="1">
                <a:solidFill>
                  <a:schemeClr val="bg1"/>
                </a:solidFill>
              </a:rPr>
              <a:t>Bessine</a:t>
            </a:r>
            <a:r>
              <a:rPr lang="en-US" sz="2400" dirty="0">
                <a:solidFill>
                  <a:schemeClr val="bg1"/>
                </a:solidFill>
              </a:rPr>
              <a:t> Walterbach, LLP, a small law firm in Kansas City where he has worked since February 2010.  He practices in high-volume collections and creditors’ rights throughout Missouri &amp; Kansas seeking to collect medical debt, student loans, rent, utilities &amp; various other consumer obligations.  Scott handles litigation, post-judgment collection, policies &amp; procedures, compliance, risk management, client relations, business development &amp; personnel.  He also handles worker’s compensation claims, bankruptcy claims, hospital liens, &amp; real estate matters.  Scott recently has presented CLEs on collections law, FDCPA, FCRA, CFPB, &amp; real estate law.</a:t>
            </a:r>
          </a:p>
          <a:p>
            <a:endParaRPr lang="en-US" sz="2400" dirty="0">
              <a:solidFill>
                <a:schemeClr val="bg1"/>
              </a:solidFill>
            </a:endParaRPr>
          </a:p>
          <a:p>
            <a:r>
              <a:rPr lang="en-US" sz="2400" dirty="0">
                <a:solidFill>
                  <a:schemeClr val="bg1"/>
                </a:solidFill>
              </a:rPr>
              <a:t>Scott has a B.A. in journalism from Truman State University in 2003, a Master’s in Public Administration from UMKC in 2006, &amp; a J.D. from Indiana University School of Law in 2007.  He lives in the Kansas City northland with his wife, Katie, and four kids, Nash (12), Bo (10), Judd (8) &amp; Hannah (6).</a:t>
            </a:r>
          </a:p>
        </p:txBody>
      </p:sp>
    </p:spTree>
    <p:extLst>
      <p:ext uri="{BB962C8B-B14F-4D97-AF65-F5344CB8AC3E}">
        <p14:creationId xmlns:p14="http://schemas.microsoft.com/office/powerpoint/2010/main" val="2747862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9CD3A-3A82-1A34-7B3B-4269C2C0B7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2E0E3B-115B-8736-B995-097E5279AC7C}"/>
              </a:ext>
            </a:extLst>
          </p:cNvPr>
          <p:cNvSpPr/>
          <p:nvPr/>
        </p:nvSpPr>
        <p:spPr>
          <a:xfrm rot="4774883">
            <a:off x="9979693" y="1100734"/>
            <a:ext cx="7158598" cy="1163272"/>
          </a:xfrm>
          <a:custGeom>
            <a:avLst/>
            <a:gdLst/>
            <a:ahLst/>
            <a:cxnLst/>
            <a:rect l="l" t="t" r="r" b="b"/>
            <a:pathLst>
              <a:path w="7158598" h="1163272">
                <a:moveTo>
                  <a:pt x="0" y="0"/>
                </a:moveTo>
                <a:lnTo>
                  <a:pt x="7158598" y="0"/>
                </a:lnTo>
                <a:lnTo>
                  <a:pt x="7158598" y="1163272"/>
                </a:lnTo>
                <a:lnTo>
                  <a:pt x="0" y="1163272"/>
                </a:lnTo>
                <a:lnTo>
                  <a:pt x="0" y="0"/>
                </a:lnTo>
                <a:close/>
              </a:path>
            </a:pathLst>
          </a:custGeom>
          <a:blipFill>
            <a:blip r:embed="rId2">
              <a:alphaModFix amt="7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E054CD9-75AB-F0B9-7B7D-A31348ABB539}"/>
              </a:ext>
            </a:extLst>
          </p:cNvPr>
          <p:cNvSpPr/>
          <p:nvPr/>
        </p:nvSpPr>
        <p:spPr>
          <a:xfrm flipH="1">
            <a:off x="13490967" y="-1943100"/>
            <a:ext cx="9594066" cy="15568464"/>
          </a:xfrm>
          <a:custGeom>
            <a:avLst/>
            <a:gdLst/>
            <a:ahLst/>
            <a:cxnLst/>
            <a:rect l="l" t="t" r="r" b="b"/>
            <a:pathLst>
              <a:path w="9594066" h="15568464">
                <a:moveTo>
                  <a:pt x="9594066" y="0"/>
                </a:moveTo>
                <a:lnTo>
                  <a:pt x="0" y="0"/>
                </a:lnTo>
                <a:lnTo>
                  <a:pt x="0" y="15568464"/>
                </a:lnTo>
                <a:lnTo>
                  <a:pt x="9594066" y="15568464"/>
                </a:lnTo>
                <a:lnTo>
                  <a:pt x="959406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A749160-6D36-616D-A1B5-DED5A153CFE2}"/>
              </a:ext>
            </a:extLst>
          </p:cNvPr>
          <p:cNvSpPr/>
          <p:nvPr/>
        </p:nvSpPr>
        <p:spPr>
          <a:xfrm flipH="1">
            <a:off x="0" y="8953500"/>
            <a:ext cx="15773400" cy="956821"/>
          </a:xfrm>
          <a:custGeom>
            <a:avLst/>
            <a:gdLst/>
            <a:ahLst/>
            <a:cxnLst/>
            <a:rect l="l" t="t" r="r" b="b"/>
            <a:pathLst>
              <a:path w="4934047" h="956821">
                <a:moveTo>
                  <a:pt x="0" y="0"/>
                </a:moveTo>
                <a:lnTo>
                  <a:pt x="4934047" y="0"/>
                </a:lnTo>
                <a:lnTo>
                  <a:pt x="4934047" y="956821"/>
                </a:lnTo>
                <a:lnTo>
                  <a:pt x="0" y="956821"/>
                </a:lnTo>
                <a:lnTo>
                  <a:pt x="0" y="0"/>
                </a:lnTo>
                <a:close/>
              </a:path>
            </a:pathLst>
          </a:custGeom>
          <a:blipFill>
            <a:blip r:embed="rId2">
              <a:alphaModFix amt="71000"/>
            </a:blip>
            <a:stretch>
              <a:fillRect r="-193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8EC9C287-6DE0-B92F-D397-2E0DF0C84C48}"/>
              </a:ext>
            </a:extLst>
          </p:cNvPr>
          <p:cNvSpPr/>
          <p:nvPr/>
        </p:nvSpPr>
        <p:spPr>
          <a:xfrm flipH="1">
            <a:off x="10769243" y="2437451"/>
            <a:ext cx="1139647" cy="343849"/>
          </a:xfrm>
          <a:custGeom>
            <a:avLst/>
            <a:gdLst/>
            <a:ahLst/>
            <a:cxnLst/>
            <a:rect l="l" t="t" r="r" b="b"/>
            <a:pathLst>
              <a:path w="1139647" h="343849">
                <a:moveTo>
                  <a:pt x="1139647" y="0"/>
                </a:moveTo>
                <a:lnTo>
                  <a:pt x="0" y="0"/>
                </a:lnTo>
                <a:lnTo>
                  <a:pt x="0" y="343848"/>
                </a:lnTo>
                <a:lnTo>
                  <a:pt x="1139647" y="343848"/>
                </a:lnTo>
                <a:lnTo>
                  <a:pt x="1139647" y="0"/>
                </a:lnTo>
                <a:close/>
              </a:path>
            </a:pathLst>
          </a:custGeom>
          <a:blipFill>
            <a:blip r:embed="rId5">
              <a:extLst>
                <a:ext uri="{96DAC541-7B7A-43D3-8B79-37D633B846F1}">
                  <asvg:svgBlip xmlns:asvg="http://schemas.microsoft.com/office/drawing/2016/SVG/main" r:embed="rId6"/>
                </a:ext>
              </a:extLst>
            </a:blip>
            <a:stretch>
              <a:fillRect r="-1045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26479D5C-814B-9B6D-BE8F-6B93A5818996}"/>
              </a:ext>
            </a:extLst>
          </p:cNvPr>
          <p:cNvSpPr txBox="1"/>
          <p:nvPr/>
        </p:nvSpPr>
        <p:spPr>
          <a:xfrm>
            <a:off x="669792" y="670332"/>
            <a:ext cx="12665208" cy="1564852"/>
          </a:xfrm>
          <a:prstGeom prst="rect">
            <a:avLst/>
          </a:prstGeom>
        </p:spPr>
        <p:txBody>
          <a:bodyPr wrap="square" lIns="0" tIns="0" rIns="0" bIns="0" rtlCol="0" anchor="t">
            <a:spAutoFit/>
          </a:bodyPr>
          <a:lstStyle/>
          <a:p>
            <a:pPr marL="0" marR="0" lvl="0" indent="0" algn="ctr" defTabSz="914400" rtl="0" eaLnBrk="1" fontAlgn="auto" latinLnBrk="0" hangingPunct="1">
              <a:lnSpc>
                <a:spcPts val="6516"/>
              </a:lnSpc>
              <a:spcBef>
                <a:spcPts val="0"/>
              </a:spcBef>
              <a:spcAft>
                <a:spcPts val="0"/>
              </a:spcAft>
              <a:buClrTx/>
              <a:buSzTx/>
              <a:buFontTx/>
              <a:buNone/>
              <a:tabLst/>
              <a:defRPr/>
            </a:pPr>
            <a:r>
              <a:rPr kumimoji="0" lang="en-US" sz="7489"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rPr>
              <a:t>AI Compliance for Attorneys</a:t>
            </a:r>
          </a:p>
          <a:p>
            <a:pPr marL="0" marR="0" lvl="0" indent="0" algn="ctr" defTabSz="914400" rtl="0" eaLnBrk="1" fontAlgn="auto" latinLnBrk="0" hangingPunct="1">
              <a:lnSpc>
                <a:spcPts val="6516"/>
              </a:lnSpc>
              <a:spcBef>
                <a:spcPts val="0"/>
              </a:spcBef>
              <a:spcAft>
                <a:spcPts val="0"/>
              </a:spcAft>
              <a:buClrTx/>
              <a:buSzTx/>
              <a:buFontTx/>
              <a:buNone/>
              <a:tabLst/>
              <a:defRPr/>
            </a:pPr>
            <a:r>
              <a:rPr kumimoji="0" lang="en-US" sz="3600"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rPr>
              <a:t>(&amp; how that affects you)</a:t>
            </a:r>
            <a:endParaRPr kumimoji="0" lang="en-US" sz="7489"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endParaRPr>
          </a:p>
        </p:txBody>
      </p:sp>
      <p:sp>
        <p:nvSpPr>
          <p:cNvPr id="8" name="TextBox 8">
            <a:extLst>
              <a:ext uri="{FF2B5EF4-FFF2-40B4-BE49-F238E27FC236}">
                <a16:creationId xmlns:a16="http://schemas.microsoft.com/office/drawing/2014/main" id="{73A55ED5-0A83-EF62-5482-00F7951A2B47}"/>
              </a:ext>
            </a:extLst>
          </p:cNvPr>
          <p:cNvSpPr txBox="1"/>
          <p:nvPr/>
        </p:nvSpPr>
        <p:spPr>
          <a:xfrm>
            <a:off x="669792" y="3164786"/>
            <a:ext cx="13296901" cy="6524350"/>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CFPB Supervisory Highlights 1/17/25 – </a:t>
            </a:r>
            <a:r>
              <a:rPr kumimoji="0" lang="en-US" sz="3862" b="0" i="1"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NO compliance exceptions for “advanced technologies”</a:t>
            </a:r>
          </a:p>
          <a:p>
            <a:pPr marL="571500" marR="0" lvl="0" indent="-5715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AI Policies – why?</a:t>
            </a:r>
          </a:p>
          <a:p>
            <a:pPr marL="2566988" marR="0" lvl="0" indent="0" algn="l" defTabSz="914400" rtl="0" eaLnBrk="1" fontAlgn="auto" latinLnBrk="0" hangingPunct="1">
              <a:lnSpc>
                <a:spcPct val="100000"/>
              </a:lnSpc>
              <a:spcBef>
                <a:spcPts val="0"/>
              </a:spcBef>
              <a:spcAft>
                <a:spcPts val="0"/>
              </a:spcAft>
              <a:buClrTx/>
              <a:buSzTx/>
              <a:buFontTx/>
              <a:buNone/>
              <a:tabLst/>
              <a:defRPr/>
            </a:pPr>
            <a:endPar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a:p>
            <a:pPr marL="2566988" marR="0" lvl="0" indent="0" algn="l" defTabSz="914400" rtl="0" eaLnBrk="1" fontAlgn="auto" latinLnBrk="0" hangingPunct="1">
              <a:lnSpc>
                <a:spcPct val="100000"/>
              </a:lnSpc>
              <a:spcBef>
                <a:spcPts val="0"/>
              </a:spcBef>
              <a:spcAft>
                <a:spcPts val="0"/>
              </a:spcAft>
              <a:buClrTx/>
              <a:buSzTx/>
              <a:buFontTx/>
              <a:buNone/>
              <a:tabLst/>
              <a:defRPr/>
            </a:pPr>
            <a:r>
              <a:rPr kumimoji="0" lang="en-US" sz="3862" b="1" i="0" u="none" strike="noStrike" kern="1200" cap="none" spc="600" normalizeH="0" baseline="0" noProof="0" dirty="0">
                <a:ln>
                  <a:noFill/>
                </a:ln>
                <a:solidFill>
                  <a:srgbClr val="F79646">
                    <a:lumMod val="50000"/>
                  </a:srgbClr>
                </a:solidFill>
                <a:effectLst/>
                <a:uLnTx/>
                <a:uFillTx/>
                <a:latin typeface="Open Sauce" panose="020B0604020202020204" charset="0"/>
                <a:ea typeface="Open Sauce Italics"/>
                <a:cs typeface="Open Sauce Italics"/>
                <a:sym typeface="Open Sauce Italics"/>
              </a:rPr>
              <a:t>NON-AI HOT TOPICS</a:t>
            </a:r>
          </a:p>
          <a:p>
            <a:pPr marL="3138488"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F79646">
                    <a:lumMod val="50000"/>
                  </a:srgbClr>
                </a:solidFill>
                <a:effectLst/>
                <a:uLnTx/>
                <a:uFillTx/>
                <a:latin typeface="Open Sauce" panose="020B0604020202020204" charset="0"/>
                <a:ea typeface="Open Sauce Italics"/>
                <a:cs typeface="Open Sauce Italics"/>
                <a:sym typeface="Open Sauce Italics"/>
              </a:rPr>
              <a:t>Medical debt credit reporting rule</a:t>
            </a:r>
          </a:p>
          <a:p>
            <a:pPr marL="3138488"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F79646">
                    <a:lumMod val="50000"/>
                  </a:srgbClr>
                </a:solidFill>
                <a:effectLst/>
                <a:uLnTx/>
                <a:uFillTx/>
                <a:latin typeface="Open Sauce" panose="020B0604020202020204" charset="0"/>
                <a:ea typeface="Open Sauce Italics"/>
                <a:cs typeface="Open Sauce Italics"/>
                <a:sym typeface="Open Sauce Italics"/>
              </a:rPr>
              <a:t>FDCPA &amp; incidentals / non-patient liability</a:t>
            </a: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p:txBody>
      </p:sp>
    </p:spTree>
    <p:extLst>
      <p:ext uri="{BB962C8B-B14F-4D97-AF65-F5344CB8AC3E}">
        <p14:creationId xmlns:p14="http://schemas.microsoft.com/office/powerpoint/2010/main" val="2138107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DE41E-1B68-11D7-74CA-0180D9915B3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2FCB7B-33C5-6888-8BEC-909F1710BFBA}"/>
              </a:ext>
            </a:extLst>
          </p:cNvPr>
          <p:cNvSpPr/>
          <p:nvPr/>
        </p:nvSpPr>
        <p:spPr>
          <a:xfrm rot="4774883">
            <a:off x="9979693" y="1100734"/>
            <a:ext cx="7158598" cy="1163272"/>
          </a:xfrm>
          <a:custGeom>
            <a:avLst/>
            <a:gdLst/>
            <a:ahLst/>
            <a:cxnLst/>
            <a:rect l="l" t="t" r="r" b="b"/>
            <a:pathLst>
              <a:path w="7158598" h="1163272">
                <a:moveTo>
                  <a:pt x="0" y="0"/>
                </a:moveTo>
                <a:lnTo>
                  <a:pt x="7158598" y="0"/>
                </a:lnTo>
                <a:lnTo>
                  <a:pt x="7158598" y="1163272"/>
                </a:lnTo>
                <a:lnTo>
                  <a:pt x="0" y="1163272"/>
                </a:lnTo>
                <a:lnTo>
                  <a:pt x="0" y="0"/>
                </a:lnTo>
                <a:close/>
              </a:path>
            </a:pathLst>
          </a:custGeom>
          <a:blipFill>
            <a:blip r:embed="rId2">
              <a:alphaModFix amt="7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FBE9FBE-4CD9-C73A-96AF-4C5822391312}"/>
              </a:ext>
            </a:extLst>
          </p:cNvPr>
          <p:cNvSpPr/>
          <p:nvPr/>
        </p:nvSpPr>
        <p:spPr>
          <a:xfrm flipH="1">
            <a:off x="13490967" y="-1943100"/>
            <a:ext cx="9594066" cy="15568464"/>
          </a:xfrm>
          <a:custGeom>
            <a:avLst/>
            <a:gdLst/>
            <a:ahLst/>
            <a:cxnLst/>
            <a:rect l="l" t="t" r="r" b="b"/>
            <a:pathLst>
              <a:path w="9594066" h="15568464">
                <a:moveTo>
                  <a:pt x="9594066" y="0"/>
                </a:moveTo>
                <a:lnTo>
                  <a:pt x="0" y="0"/>
                </a:lnTo>
                <a:lnTo>
                  <a:pt x="0" y="15568464"/>
                </a:lnTo>
                <a:lnTo>
                  <a:pt x="9594066" y="15568464"/>
                </a:lnTo>
                <a:lnTo>
                  <a:pt x="959406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3DE53EF-10B5-7954-09EF-E0CEB0E795CF}"/>
              </a:ext>
            </a:extLst>
          </p:cNvPr>
          <p:cNvSpPr/>
          <p:nvPr/>
        </p:nvSpPr>
        <p:spPr>
          <a:xfrm flipH="1">
            <a:off x="0" y="9706622"/>
            <a:ext cx="15773400" cy="956821"/>
          </a:xfrm>
          <a:custGeom>
            <a:avLst/>
            <a:gdLst/>
            <a:ahLst/>
            <a:cxnLst/>
            <a:rect l="l" t="t" r="r" b="b"/>
            <a:pathLst>
              <a:path w="4934047" h="956821">
                <a:moveTo>
                  <a:pt x="0" y="0"/>
                </a:moveTo>
                <a:lnTo>
                  <a:pt x="4934047" y="0"/>
                </a:lnTo>
                <a:lnTo>
                  <a:pt x="4934047" y="956821"/>
                </a:lnTo>
                <a:lnTo>
                  <a:pt x="0" y="956821"/>
                </a:lnTo>
                <a:lnTo>
                  <a:pt x="0" y="0"/>
                </a:lnTo>
                <a:close/>
              </a:path>
            </a:pathLst>
          </a:custGeom>
          <a:blipFill>
            <a:blip r:embed="rId2">
              <a:alphaModFix amt="71000"/>
            </a:blip>
            <a:stretch>
              <a:fillRect r="-193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C3C542B7-6BB7-A245-D300-F54C9C33CDAB}"/>
              </a:ext>
            </a:extLst>
          </p:cNvPr>
          <p:cNvSpPr/>
          <p:nvPr/>
        </p:nvSpPr>
        <p:spPr>
          <a:xfrm flipH="1">
            <a:off x="12339669" y="1691316"/>
            <a:ext cx="1139647" cy="343849"/>
          </a:xfrm>
          <a:custGeom>
            <a:avLst/>
            <a:gdLst/>
            <a:ahLst/>
            <a:cxnLst/>
            <a:rect l="l" t="t" r="r" b="b"/>
            <a:pathLst>
              <a:path w="1139647" h="343849">
                <a:moveTo>
                  <a:pt x="1139647" y="0"/>
                </a:moveTo>
                <a:lnTo>
                  <a:pt x="0" y="0"/>
                </a:lnTo>
                <a:lnTo>
                  <a:pt x="0" y="343848"/>
                </a:lnTo>
                <a:lnTo>
                  <a:pt x="1139647" y="343848"/>
                </a:lnTo>
                <a:lnTo>
                  <a:pt x="1139647" y="0"/>
                </a:lnTo>
                <a:close/>
              </a:path>
            </a:pathLst>
          </a:custGeom>
          <a:blipFill>
            <a:blip r:embed="rId5">
              <a:extLst>
                <a:ext uri="{96DAC541-7B7A-43D3-8B79-37D633B846F1}">
                  <asvg:svgBlip xmlns:asvg="http://schemas.microsoft.com/office/drawing/2016/SVG/main" r:embed="rId6"/>
                </a:ext>
              </a:extLst>
            </a:blip>
            <a:stretch>
              <a:fillRect r="-1045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D2145CA7-6851-992F-3AD6-4C3F8484084E}"/>
              </a:ext>
            </a:extLst>
          </p:cNvPr>
          <p:cNvSpPr txBox="1"/>
          <p:nvPr/>
        </p:nvSpPr>
        <p:spPr>
          <a:xfrm>
            <a:off x="669792" y="670332"/>
            <a:ext cx="12665208" cy="846001"/>
          </a:xfrm>
          <a:prstGeom prst="rect">
            <a:avLst/>
          </a:prstGeom>
        </p:spPr>
        <p:txBody>
          <a:bodyPr wrap="square" lIns="0" tIns="0" rIns="0" bIns="0" rtlCol="0" anchor="t">
            <a:spAutoFit/>
          </a:bodyPr>
          <a:lstStyle/>
          <a:p>
            <a:pPr marL="0" marR="0" lvl="0" indent="0" algn="ctr" defTabSz="914400" rtl="0" eaLnBrk="1" fontAlgn="auto" latinLnBrk="0" hangingPunct="1">
              <a:lnSpc>
                <a:spcPts val="6516"/>
              </a:lnSpc>
              <a:spcBef>
                <a:spcPts val="0"/>
              </a:spcBef>
              <a:spcAft>
                <a:spcPts val="0"/>
              </a:spcAft>
              <a:buClrTx/>
              <a:buSzTx/>
              <a:buFontTx/>
              <a:buNone/>
              <a:tabLst/>
              <a:defRPr/>
            </a:pPr>
            <a:r>
              <a:rPr kumimoji="0" lang="en-US" sz="7489"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rPr>
              <a:t>CFPB Compliance</a:t>
            </a:r>
          </a:p>
        </p:txBody>
      </p:sp>
      <p:sp>
        <p:nvSpPr>
          <p:cNvPr id="8" name="TextBox 8">
            <a:extLst>
              <a:ext uri="{FF2B5EF4-FFF2-40B4-BE49-F238E27FC236}">
                <a16:creationId xmlns:a16="http://schemas.microsoft.com/office/drawing/2014/main" id="{84E4F8CA-62E0-5139-B244-5B6C45C77487}"/>
              </a:ext>
            </a:extLst>
          </p:cNvPr>
          <p:cNvSpPr txBox="1"/>
          <p:nvPr/>
        </p:nvSpPr>
        <p:spPr>
          <a:xfrm>
            <a:off x="690264" y="1691316"/>
            <a:ext cx="10912608" cy="7023205"/>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New “Technologist Program” to cross-collaborate</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Creditworthiness decisions &amp; credit scoring</a:t>
            </a:r>
          </a:p>
          <a:p>
            <a:pPr marL="1943100" marR="0" lvl="3"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BIAS in LLM or machine learning?</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Applies to FDCPA also – reverse engineering even if you don’t do legal collections</a:t>
            </a:r>
          </a:p>
        </p:txBody>
      </p:sp>
      <p:pic>
        <p:nvPicPr>
          <p:cNvPr id="9" name="Picture 8">
            <a:extLst>
              <a:ext uri="{FF2B5EF4-FFF2-40B4-BE49-F238E27FC236}">
                <a16:creationId xmlns:a16="http://schemas.microsoft.com/office/drawing/2014/main" id="{47386337-393C-42D4-FDE1-DCA49879ED22}"/>
              </a:ext>
            </a:extLst>
          </p:cNvPr>
          <p:cNvPicPr>
            <a:picLocks noChangeAspect="1"/>
          </p:cNvPicPr>
          <p:nvPr/>
        </p:nvPicPr>
        <p:blipFill>
          <a:blip r:embed="rId7"/>
          <a:stretch>
            <a:fillRect/>
          </a:stretch>
        </p:blipFill>
        <p:spPr>
          <a:xfrm rot="569913">
            <a:off x="11887906" y="3063689"/>
            <a:ext cx="3708027" cy="5857688"/>
          </a:xfrm>
          <a:prstGeom prst="rect">
            <a:avLst/>
          </a:prstGeom>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7375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2AAA8-72B6-3BA5-2BD6-E6C59BF38A3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9C3307-BC59-61B7-E22C-7FB3FD2D766B}"/>
              </a:ext>
            </a:extLst>
          </p:cNvPr>
          <p:cNvSpPr/>
          <p:nvPr/>
        </p:nvSpPr>
        <p:spPr>
          <a:xfrm rot="4774883">
            <a:off x="9979693" y="1100734"/>
            <a:ext cx="7158598" cy="1163272"/>
          </a:xfrm>
          <a:custGeom>
            <a:avLst/>
            <a:gdLst/>
            <a:ahLst/>
            <a:cxnLst/>
            <a:rect l="l" t="t" r="r" b="b"/>
            <a:pathLst>
              <a:path w="7158598" h="1163272">
                <a:moveTo>
                  <a:pt x="0" y="0"/>
                </a:moveTo>
                <a:lnTo>
                  <a:pt x="7158598" y="0"/>
                </a:lnTo>
                <a:lnTo>
                  <a:pt x="7158598" y="1163272"/>
                </a:lnTo>
                <a:lnTo>
                  <a:pt x="0" y="1163272"/>
                </a:lnTo>
                <a:lnTo>
                  <a:pt x="0" y="0"/>
                </a:lnTo>
                <a:close/>
              </a:path>
            </a:pathLst>
          </a:custGeom>
          <a:blipFill>
            <a:blip r:embed="rId2">
              <a:alphaModFix amt="7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1FD2087-E9B7-C7E4-D655-4F638FC78071}"/>
              </a:ext>
            </a:extLst>
          </p:cNvPr>
          <p:cNvSpPr/>
          <p:nvPr/>
        </p:nvSpPr>
        <p:spPr>
          <a:xfrm flipH="1">
            <a:off x="13490967" y="-1943100"/>
            <a:ext cx="9594066" cy="15568464"/>
          </a:xfrm>
          <a:custGeom>
            <a:avLst/>
            <a:gdLst/>
            <a:ahLst/>
            <a:cxnLst/>
            <a:rect l="l" t="t" r="r" b="b"/>
            <a:pathLst>
              <a:path w="9594066" h="15568464">
                <a:moveTo>
                  <a:pt x="9594066" y="0"/>
                </a:moveTo>
                <a:lnTo>
                  <a:pt x="0" y="0"/>
                </a:lnTo>
                <a:lnTo>
                  <a:pt x="0" y="15568464"/>
                </a:lnTo>
                <a:lnTo>
                  <a:pt x="9594066" y="15568464"/>
                </a:lnTo>
                <a:lnTo>
                  <a:pt x="959406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70C1B1E-6C06-733D-2452-5F6119C44149}"/>
              </a:ext>
            </a:extLst>
          </p:cNvPr>
          <p:cNvSpPr/>
          <p:nvPr/>
        </p:nvSpPr>
        <p:spPr>
          <a:xfrm flipH="1">
            <a:off x="0" y="9901679"/>
            <a:ext cx="15773400" cy="956821"/>
          </a:xfrm>
          <a:custGeom>
            <a:avLst/>
            <a:gdLst/>
            <a:ahLst/>
            <a:cxnLst/>
            <a:rect l="l" t="t" r="r" b="b"/>
            <a:pathLst>
              <a:path w="4934047" h="956821">
                <a:moveTo>
                  <a:pt x="0" y="0"/>
                </a:moveTo>
                <a:lnTo>
                  <a:pt x="4934047" y="0"/>
                </a:lnTo>
                <a:lnTo>
                  <a:pt x="4934047" y="956821"/>
                </a:lnTo>
                <a:lnTo>
                  <a:pt x="0" y="956821"/>
                </a:lnTo>
                <a:lnTo>
                  <a:pt x="0" y="0"/>
                </a:lnTo>
                <a:close/>
              </a:path>
            </a:pathLst>
          </a:custGeom>
          <a:blipFill>
            <a:blip r:embed="rId2">
              <a:alphaModFix amt="71000"/>
            </a:blip>
            <a:stretch>
              <a:fillRect r="-193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41513C40-2D3C-68B6-870E-1907EBC97F45}"/>
              </a:ext>
            </a:extLst>
          </p:cNvPr>
          <p:cNvSpPr/>
          <p:nvPr/>
        </p:nvSpPr>
        <p:spPr>
          <a:xfrm flipH="1">
            <a:off x="11769845" y="1682370"/>
            <a:ext cx="1139647" cy="343849"/>
          </a:xfrm>
          <a:custGeom>
            <a:avLst/>
            <a:gdLst/>
            <a:ahLst/>
            <a:cxnLst/>
            <a:rect l="l" t="t" r="r" b="b"/>
            <a:pathLst>
              <a:path w="1139647" h="343849">
                <a:moveTo>
                  <a:pt x="1139647" y="0"/>
                </a:moveTo>
                <a:lnTo>
                  <a:pt x="0" y="0"/>
                </a:lnTo>
                <a:lnTo>
                  <a:pt x="0" y="343848"/>
                </a:lnTo>
                <a:lnTo>
                  <a:pt x="1139647" y="343848"/>
                </a:lnTo>
                <a:lnTo>
                  <a:pt x="1139647" y="0"/>
                </a:lnTo>
                <a:close/>
              </a:path>
            </a:pathLst>
          </a:custGeom>
          <a:blipFill>
            <a:blip r:embed="rId5">
              <a:extLst>
                <a:ext uri="{96DAC541-7B7A-43D3-8B79-37D633B846F1}">
                  <asvg:svgBlip xmlns:asvg="http://schemas.microsoft.com/office/drawing/2016/SVG/main" r:embed="rId6"/>
                </a:ext>
              </a:extLst>
            </a:blip>
            <a:stretch>
              <a:fillRect r="-1045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43A34BA2-06D8-CDFF-1070-9A06FB1A8138}"/>
              </a:ext>
            </a:extLst>
          </p:cNvPr>
          <p:cNvSpPr txBox="1"/>
          <p:nvPr/>
        </p:nvSpPr>
        <p:spPr>
          <a:xfrm>
            <a:off x="669792" y="670332"/>
            <a:ext cx="12665208" cy="846001"/>
          </a:xfrm>
          <a:prstGeom prst="rect">
            <a:avLst/>
          </a:prstGeom>
        </p:spPr>
        <p:txBody>
          <a:bodyPr wrap="square" lIns="0" tIns="0" rIns="0" bIns="0" rtlCol="0" anchor="t">
            <a:spAutoFit/>
          </a:bodyPr>
          <a:lstStyle/>
          <a:p>
            <a:pPr marL="0" marR="0" lvl="0" indent="0" algn="ctr" defTabSz="914400" rtl="0" eaLnBrk="1" fontAlgn="auto" latinLnBrk="0" hangingPunct="1">
              <a:lnSpc>
                <a:spcPts val="6516"/>
              </a:lnSpc>
              <a:spcBef>
                <a:spcPts val="0"/>
              </a:spcBef>
              <a:spcAft>
                <a:spcPts val="0"/>
              </a:spcAft>
              <a:buClrTx/>
              <a:buSzTx/>
              <a:buFontTx/>
              <a:buNone/>
              <a:tabLst/>
              <a:defRPr/>
            </a:pPr>
            <a:r>
              <a:rPr kumimoji="0" lang="en-US" sz="7489"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rPr>
              <a:t>AI “Hallucinations”</a:t>
            </a:r>
          </a:p>
        </p:txBody>
      </p:sp>
      <p:sp>
        <p:nvSpPr>
          <p:cNvPr id="8" name="TextBox 8">
            <a:extLst>
              <a:ext uri="{FF2B5EF4-FFF2-40B4-BE49-F238E27FC236}">
                <a16:creationId xmlns:a16="http://schemas.microsoft.com/office/drawing/2014/main" id="{F2D8B611-D046-288C-2D66-5C850101CC15}"/>
              </a:ext>
            </a:extLst>
          </p:cNvPr>
          <p:cNvSpPr txBox="1"/>
          <p:nvPr/>
        </p:nvSpPr>
        <p:spPr>
          <a:xfrm>
            <a:off x="2667000" y="2233390"/>
            <a:ext cx="11582399" cy="8181983"/>
          </a:xfrm>
          <a:prstGeom prst="rect">
            <a:avLst/>
          </a:prstGeom>
        </p:spPr>
        <p:txBody>
          <a:bodyPr wrap="square" lIns="0" tIns="0" rIns="0" bIns="0" rtlCol="0" anchor="t">
            <a:spAutoFit/>
          </a:bodyPr>
          <a:lstStyle/>
          <a:p>
            <a:pPr marL="1028700" marR="0" lvl="1"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May 2022 UT lawyer sanctioned by appeals court, failure to supervise &amp; check cites</a:t>
            </a:r>
          </a:p>
          <a:p>
            <a:pPr marL="1028700" marR="0" lvl="1"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June 2023: 2 NY lawyers $5k fine for cover-up</a:t>
            </a:r>
          </a:p>
          <a:p>
            <a:pPr marL="1028700" marR="0" lvl="1"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Feb 2025 Morgan &amp; Morgan fined $5k in Wyoming for 8 of 9 cites being non-existent</a:t>
            </a:r>
          </a:p>
          <a:p>
            <a:pPr marL="1028700" marR="0" lvl="1"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March 2025 IL atty claims fake cites were demonstration to her daughter of pitfalls of AI, submitted wrong version</a:t>
            </a:r>
          </a:p>
          <a:p>
            <a:pPr marL="1028700" marR="0" lvl="1"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May 2025 FL $2k fines + $5k atty fees, atty corrected</a:t>
            </a:r>
          </a:p>
          <a:p>
            <a:pPr marL="1028700" marR="0" lvl="1"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July 2025 Col. </a:t>
            </a:r>
            <a:r>
              <a:rPr kumimoji="0" lang="en-US" sz="2800" b="0" i="0" u="none" strike="noStrike" kern="1200" cap="none" spc="0" normalizeH="0" baseline="0" noProof="0" dirty="0" err="1">
                <a:ln>
                  <a:noFill/>
                </a:ln>
                <a:solidFill>
                  <a:srgbClr val="002060"/>
                </a:solidFill>
                <a:effectLst/>
                <a:uLnTx/>
                <a:uFillTx/>
                <a:latin typeface="Open Sauce" panose="020B0604020202020204" charset="0"/>
                <a:ea typeface="Open Sauce Italics"/>
                <a:cs typeface="Open Sauce Italics"/>
                <a:sym typeface="Open Sauce Italics"/>
              </a:rPr>
              <a:t>MyPillow</a:t>
            </a:r>
            <a:r>
              <a:rPr kumimoji="0" lang="en-US" sz="28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 CEO lawyers fined $3k</a:t>
            </a:r>
          </a:p>
          <a:p>
            <a:pPr marL="1028700" marR="0" lvl="1"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July 2025 AL fed judge disqualified 3 attorneys</a:t>
            </a:r>
          </a:p>
          <a:p>
            <a:pPr marL="1028700" marR="0" lvl="1"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p:txBody>
      </p:sp>
      <p:pic>
        <p:nvPicPr>
          <p:cNvPr id="9" name="Picture 8">
            <a:extLst>
              <a:ext uri="{FF2B5EF4-FFF2-40B4-BE49-F238E27FC236}">
                <a16:creationId xmlns:a16="http://schemas.microsoft.com/office/drawing/2014/main" id="{1F72C071-7C57-E588-3D34-67E16419B795}"/>
              </a:ext>
            </a:extLst>
          </p:cNvPr>
          <p:cNvPicPr>
            <a:picLocks noChangeAspect="1"/>
          </p:cNvPicPr>
          <p:nvPr/>
        </p:nvPicPr>
        <p:blipFill>
          <a:blip r:embed="rId7"/>
          <a:stretch>
            <a:fillRect/>
          </a:stretch>
        </p:blipFill>
        <p:spPr>
          <a:xfrm>
            <a:off x="406177" y="2419350"/>
            <a:ext cx="2361363" cy="4145443"/>
          </a:xfrm>
          <a:prstGeom prst="rect">
            <a:avLst/>
          </a:prstGeom>
        </p:spPr>
      </p:pic>
      <p:sp>
        <p:nvSpPr>
          <p:cNvPr id="10" name="TextBox 9">
            <a:extLst>
              <a:ext uri="{FF2B5EF4-FFF2-40B4-BE49-F238E27FC236}">
                <a16:creationId xmlns:a16="http://schemas.microsoft.com/office/drawing/2014/main" id="{D1D085DC-77FE-5788-3754-E9D68658CFF6}"/>
              </a:ext>
            </a:extLst>
          </p:cNvPr>
          <p:cNvSpPr txBox="1"/>
          <p:nvPr/>
        </p:nvSpPr>
        <p:spPr>
          <a:xfrm>
            <a:off x="5884946" y="8422557"/>
            <a:ext cx="106252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Only federal, &amp; just a snippet.  One law school library attempting to collect cases lists 30 for just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https://libraryguides.law.uic.edu/c.php?g=1431863&amp;p=10971016</a:t>
            </a:r>
          </a:p>
        </p:txBody>
      </p:sp>
    </p:spTree>
    <p:extLst>
      <p:ext uri="{BB962C8B-B14F-4D97-AF65-F5344CB8AC3E}">
        <p14:creationId xmlns:p14="http://schemas.microsoft.com/office/powerpoint/2010/main" val="12716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30C91-CFE7-03D9-FACB-A0BF56CB9D9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F37CBA5-09B0-789F-B437-D4D8159A64D9}"/>
              </a:ext>
            </a:extLst>
          </p:cNvPr>
          <p:cNvSpPr/>
          <p:nvPr/>
        </p:nvSpPr>
        <p:spPr>
          <a:xfrm rot="4774883">
            <a:off x="9979693" y="1100734"/>
            <a:ext cx="7158598" cy="1163272"/>
          </a:xfrm>
          <a:custGeom>
            <a:avLst/>
            <a:gdLst/>
            <a:ahLst/>
            <a:cxnLst/>
            <a:rect l="l" t="t" r="r" b="b"/>
            <a:pathLst>
              <a:path w="7158598" h="1163272">
                <a:moveTo>
                  <a:pt x="0" y="0"/>
                </a:moveTo>
                <a:lnTo>
                  <a:pt x="7158598" y="0"/>
                </a:lnTo>
                <a:lnTo>
                  <a:pt x="7158598" y="1163272"/>
                </a:lnTo>
                <a:lnTo>
                  <a:pt x="0" y="1163272"/>
                </a:lnTo>
                <a:lnTo>
                  <a:pt x="0" y="0"/>
                </a:lnTo>
                <a:close/>
              </a:path>
            </a:pathLst>
          </a:custGeom>
          <a:blipFill>
            <a:blip r:embed="rId2">
              <a:alphaModFix amt="71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0EDC850-822C-CDFD-0408-57DBB039C0B9}"/>
              </a:ext>
            </a:extLst>
          </p:cNvPr>
          <p:cNvSpPr/>
          <p:nvPr/>
        </p:nvSpPr>
        <p:spPr>
          <a:xfrm flipH="1">
            <a:off x="13490967" y="-1943100"/>
            <a:ext cx="9594066" cy="15568464"/>
          </a:xfrm>
          <a:custGeom>
            <a:avLst/>
            <a:gdLst/>
            <a:ahLst/>
            <a:cxnLst/>
            <a:rect l="l" t="t" r="r" b="b"/>
            <a:pathLst>
              <a:path w="9594066" h="15568464">
                <a:moveTo>
                  <a:pt x="9594066" y="0"/>
                </a:moveTo>
                <a:lnTo>
                  <a:pt x="0" y="0"/>
                </a:lnTo>
                <a:lnTo>
                  <a:pt x="0" y="15568464"/>
                </a:lnTo>
                <a:lnTo>
                  <a:pt x="9594066" y="15568464"/>
                </a:lnTo>
                <a:lnTo>
                  <a:pt x="959406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111A673-0AF8-F549-385F-F45F99F80343}"/>
              </a:ext>
            </a:extLst>
          </p:cNvPr>
          <p:cNvSpPr/>
          <p:nvPr/>
        </p:nvSpPr>
        <p:spPr>
          <a:xfrm flipH="1">
            <a:off x="0" y="9673079"/>
            <a:ext cx="15773400" cy="956821"/>
          </a:xfrm>
          <a:custGeom>
            <a:avLst/>
            <a:gdLst/>
            <a:ahLst/>
            <a:cxnLst/>
            <a:rect l="l" t="t" r="r" b="b"/>
            <a:pathLst>
              <a:path w="4934047" h="956821">
                <a:moveTo>
                  <a:pt x="0" y="0"/>
                </a:moveTo>
                <a:lnTo>
                  <a:pt x="4934047" y="0"/>
                </a:lnTo>
                <a:lnTo>
                  <a:pt x="4934047" y="956821"/>
                </a:lnTo>
                <a:lnTo>
                  <a:pt x="0" y="956821"/>
                </a:lnTo>
                <a:lnTo>
                  <a:pt x="0" y="0"/>
                </a:lnTo>
                <a:close/>
              </a:path>
            </a:pathLst>
          </a:custGeom>
          <a:blipFill>
            <a:blip r:embed="rId2">
              <a:alphaModFix amt="71000"/>
            </a:blip>
            <a:stretch>
              <a:fillRect r="-193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17D6259-0542-6B65-9346-41B347D19F93}"/>
              </a:ext>
            </a:extLst>
          </p:cNvPr>
          <p:cNvSpPr/>
          <p:nvPr/>
        </p:nvSpPr>
        <p:spPr>
          <a:xfrm flipH="1">
            <a:off x="12195353" y="1774301"/>
            <a:ext cx="1139647" cy="343849"/>
          </a:xfrm>
          <a:custGeom>
            <a:avLst/>
            <a:gdLst/>
            <a:ahLst/>
            <a:cxnLst/>
            <a:rect l="l" t="t" r="r" b="b"/>
            <a:pathLst>
              <a:path w="1139647" h="343849">
                <a:moveTo>
                  <a:pt x="1139647" y="0"/>
                </a:moveTo>
                <a:lnTo>
                  <a:pt x="0" y="0"/>
                </a:lnTo>
                <a:lnTo>
                  <a:pt x="0" y="343848"/>
                </a:lnTo>
                <a:lnTo>
                  <a:pt x="1139647" y="343848"/>
                </a:lnTo>
                <a:lnTo>
                  <a:pt x="1139647" y="0"/>
                </a:lnTo>
                <a:close/>
              </a:path>
            </a:pathLst>
          </a:custGeom>
          <a:blipFill>
            <a:blip r:embed="rId5">
              <a:extLst>
                <a:ext uri="{96DAC541-7B7A-43D3-8B79-37D633B846F1}">
                  <asvg:svgBlip xmlns:asvg="http://schemas.microsoft.com/office/drawing/2016/SVG/main" r:embed="rId6"/>
                </a:ext>
              </a:extLst>
            </a:blip>
            <a:stretch>
              <a:fillRect r="-1045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56DDE21F-C585-08F7-0194-2A784BA26CA9}"/>
              </a:ext>
            </a:extLst>
          </p:cNvPr>
          <p:cNvSpPr txBox="1"/>
          <p:nvPr/>
        </p:nvSpPr>
        <p:spPr>
          <a:xfrm>
            <a:off x="669792" y="670332"/>
            <a:ext cx="12665208" cy="846001"/>
          </a:xfrm>
          <a:prstGeom prst="rect">
            <a:avLst/>
          </a:prstGeom>
        </p:spPr>
        <p:txBody>
          <a:bodyPr wrap="square" lIns="0" tIns="0" rIns="0" bIns="0" rtlCol="0" anchor="t">
            <a:spAutoFit/>
          </a:bodyPr>
          <a:lstStyle/>
          <a:p>
            <a:pPr marL="0" marR="0" lvl="0" indent="0" algn="ctr" defTabSz="914400" rtl="0" eaLnBrk="1" fontAlgn="auto" latinLnBrk="0" hangingPunct="1">
              <a:lnSpc>
                <a:spcPts val="6516"/>
              </a:lnSpc>
              <a:spcBef>
                <a:spcPts val="0"/>
              </a:spcBef>
              <a:spcAft>
                <a:spcPts val="0"/>
              </a:spcAft>
              <a:buClrTx/>
              <a:buSzTx/>
              <a:buFontTx/>
              <a:buNone/>
              <a:tabLst/>
              <a:defRPr/>
            </a:pPr>
            <a:r>
              <a:rPr kumimoji="0" lang="en-US" sz="7489" b="1" i="0" u="none" strike="noStrike" kern="1200" cap="none" spc="-247" normalizeH="0" baseline="0" noProof="0" dirty="0">
                <a:ln>
                  <a:noFill/>
                </a:ln>
                <a:solidFill>
                  <a:srgbClr val="17365D"/>
                </a:solidFill>
                <a:effectLst/>
                <a:uLnTx/>
                <a:uFillTx/>
                <a:latin typeface="Open Sauce Bold"/>
                <a:ea typeface="Open Sauce Bold"/>
                <a:cs typeface="Open Sauce Bold"/>
                <a:sym typeface="Open Sauce Bold"/>
              </a:rPr>
              <a:t>Why bother with it at all?</a:t>
            </a:r>
          </a:p>
        </p:txBody>
      </p:sp>
      <p:sp>
        <p:nvSpPr>
          <p:cNvPr id="8" name="TextBox 8">
            <a:extLst>
              <a:ext uri="{FF2B5EF4-FFF2-40B4-BE49-F238E27FC236}">
                <a16:creationId xmlns:a16="http://schemas.microsoft.com/office/drawing/2014/main" id="{563F7550-542A-E142-B0AB-D445C2FAB611}"/>
              </a:ext>
            </a:extLst>
          </p:cNvPr>
          <p:cNvSpPr txBox="1"/>
          <p:nvPr/>
        </p:nvSpPr>
        <p:spPr>
          <a:xfrm>
            <a:off x="669792" y="2371229"/>
            <a:ext cx="13296901" cy="8258671"/>
          </a:xfrm>
          <a:prstGeom prst="rect">
            <a:avLst/>
          </a:prstGeom>
        </p:spPr>
        <p:txBody>
          <a:bodyPr wrap="square" lIns="0" tIns="0" rIns="0" bIns="0" rtlCol="0" anchor="t">
            <a:spAutoFit/>
          </a:bodyPr>
          <a:lstStyle/>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AI is inevitable; a tool requires human supervision &amp; has beneficial uses (summaries, searches, rephrasing, background encyclopedia, photos)</a:t>
            </a: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Disclosure of use or non-use</a:t>
            </a: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Rules of ethics unchanged – competence, diligence, candor, communication, fees, confidentiality, supervisory lawyers</a:t>
            </a: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Policy should explain what GAI is, define data sets, set principles, &amp; require oversight</a:t>
            </a: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r>
              <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rPr>
              <a:t>AI comes from the most unreliable data source on the planet – the internet!</a:t>
            </a: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a:p>
            <a:pPr marL="571500" marR="0" lvl="0" indent="-571500" algn="l" defTabSz="914400" rtl="0" eaLnBrk="1" fontAlgn="auto" latinLnBrk="0" hangingPunct="1">
              <a:lnSpc>
                <a:spcPts val="4635"/>
              </a:lnSpc>
              <a:spcBef>
                <a:spcPts val="0"/>
              </a:spcBef>
              <a:spcAft>
                <a:spcPts val="0"/>
              </a:spcAft>
              <a:buClrTx/>
              <a:buSzTx/>
              <a:buFont typeface="Arial" panose="020B0604020202020204" pitchFamily="34" charset="0"/>
              <a:buChar char="•"/>
              <a:tabLst/>
              <a:defRPr/>
            </a:pPr>
            <a:endParaRPr kumimoji="0" lang="en-US" sz="3862" b="0" i="0" u="none" strike="noStrike" kern="1200" cap="none" spc="0" normalizeH="0" baseline="0" noProof="0" dirty="0">
              <a:ln>
                <a:noFill/>
              </a:ln>
              <a:solidFill>
                <a:srgbClr val="002060"/>
              </a:solidFill>
              <a:effectLst/>
              <a:uLnTx/>
              <a:uFillTx/>
              <a:latin typeface="Open Sauce" panose="020B0604020202020204" charset="0"/>
              <a:ea typeface="Open Sauce Italics"/>
              <a:cs typeface="Open Sauce Italics"/>
              <a:sym typeface="Open Sauce Italics"/>
            </a:endParaRPr>
          </a:p>
        </p:txBody>
      </p:sp>
      <p:pic>
        <p:nvPicPr>
          <p:cNvPr id="9" name="Picture 8">
            <a:extLst>
              <a:ext uri="{FF2B5EF4-FFF2-40B4-BE49-F238E27FC236}">
                <a16:creationId xmlns:a16="http://schemas.microsoft.com/office/drawing/2014/main" id="{FC4DA907-969F-4648-B99D-E193BD19AF01}"/>
              </a:ext>
            </a:extLst>
          </p:cNvPr>
          <p:cNvPicPr>
            <a:picLocks noChangeAspect="1"/>
          </p:cNvPicPr>
          <p:nvPr/>
        </p:nvPicPr>
        <p:blipFill>
          <a:blip r:embed="rId7"/>
          <a:stretch>
            <a:fillRect/>
          </a:stretch>
        </p:blipFill>
        <p:spPr>
          <a:xfrm rot="549984">
            <a:off x="14334292" y="6056783"/>
            <a:ext cx="2624138" cy="2867351"/>
          </a:xfrm>
          <a:prstGeom prst="rect">
            <a:avLst/>
          </a:prstGeom>
          <a:ln w="76200">
            <a:solidFill>
              <a:schemeClr val="bg1"/>
            </a:solidFill>
          </a:ln>
          <a:effectLst>
            <a:glow rad="863600">
              <a:schemeClr val="accent1">
                <a:satMod val="175000"/>
                <a:alpha val="40000"/>
              </a:schemeClr>
            </a:glow>
          </a:effectLst>
        </p:spPr>
      </p:pic>
    </p:spTree>
    <p:extLst>
      <p:ext uri="{BB962C8B-B14F-4D97-AF65-F5344CB8AC3E}">
        <p14:creationId xmlns:p14="http://schemas.microsoft.com/office/powerpoint/2010/main" val="612768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D66F364E2B7241B7B6757AAE17EA17" ma:contentTypeVersion="17" ma:contentTypeDescription="Create a new document." ma:contentTypeScope="" ma:versionID="2addf970c3a193bb7c53e03e1a549195">
  <xsd:schema xmlns:xsd="http://www.w3.org/2001/XMLSchema" xmlns:xs="http://www.w3.org/2001/XMLSchema" xmlns:p="http://schemas.microsoft.com/office/2006/metadata/properties" xmlns:ns2="7160f102-7ad8-4a32-9088-a5f0e330cc12" xmlns:ns3="a915d6fa-cece-47fd-9bfb-fbbf219b19e5" targetNamespace="http://schemas.microsoft.com/office/2006/metadata/properties" ma:root="true" ma:fieldsID="2de23d619ace55109baa4610da0b3e42" ns2:_="" ns3:_="">
    <xsd:import namespace="7160f102-7ad8-4a32-9088-a5f0e330cc12"/>
    <xsd:import namespace="a915d6fa-cece-47fd-9bfb-fbbf219b19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60f102-7ad8-4a32-9088-a5f0e330cc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c19420a-787e-45d3-b70f-76eb8bb252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15d6fa-cece-47fd-9bfb-fbbf219b19e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32959b4-b6dc-4067-9225-ed2470be07c0}" ma:internalName="TaxCatchAll" ma:showField="CatchAllData" ma:web="a915d6fa-cece-47fd-9bfb-fbbf219b19e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915d6fa-cece-47fd-9bfb-fbbf219b19e5" xsi:nil="true"/>
    <lcf76f155ced4ddcb4097134ff3c332f xmlns="7160f102-7ad8-4a32-9088-a5f0e330cc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F617E33-1499-47CF-87E7-EF76F60763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60f102-7ad8-4a32-9088-a5f0e330cc12"/>
    <ds:schemaRef ds:uri="a915d6fa-cece-47fd-9bfb-fbbf219b1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CEB520-86E8-4A7A-BC0C-9E06DC20175A}">
  <ds:schemaRefs>
    <ds:schemaRef ds:uri="http://schemas.microsoft.com/sharepoint/v3/contenttype/forms"/>
  </ds:schemaRefs>
</ds:datastoreItem>
</file>

<file path=customXml/itemProps3.xml><?xml version="1.0" encoding="utf-8"?>
<ds:datastoreItem xmlns:ds="http://schemas.openxmlformats.org/officeDocument/2006/customXml" ds:itemID="{56C90738-B1AC-4E93-9B04-F97720DC10F5}">
  <ds:schemaRefs>
    <ds:schemaRef ds:uri="http://schemas.microsoft.com/office/2006/metadata/properties"/>
    <ds:schemaRef ds:uri="http://schemas.microsoft.com/office/infopath/2007/PartnerControls"/>
    <ds:schemaRef ds:uri="a915d6fa-cece-47fd-9bfb-fbbf219b19e5"/>
    <ds:schemaRef ds:uri="7160f102-7ad8-4a32-9088-a5f0e330cc12"/>
  </ds:schemaRefs>
</ds:datastoreItem>
</file>

<file path=docProps/app.xml><?xml version="1.0" encoding="utf-8"?>
<Properties xmlns="http://schemas.openxmlformats.org/officeDocument/2006/extended-properties" xmlns:vt="http://schemas.openxmlformats.org/officeDocument/2006/docPropsVTypes">
  <TotalTime>5132</TotalTime>
  <Words>4806</Words>
  <Application>Microsoft Office PowerPoint</Application>
  <PresentationFormat>Custom</PresentationFormat>
  <Paragraphs>316</Paragraphs>
  <Slides>33</Slides>
  <Notes>11</Notes>
  <HiddenSlides>6</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33</vt:i4>
      </vt:variant>
    </vt:vector>
  </HeadingPairs>
  <TitlesOfParts>
    <vt:vector size="50" baseType="lpstr">
      <vt:lpstr>Calibri</vt:lpstr>
      <vt:lpstr>Arial Black</vt:lpstr>
      <vt:lpstr>Cambria Math</vt:lpstr>
      <vt:lpstr>Aptos</vt:lpstr>
      <vt:lpstr>Open Sauce Heavy</vt:lpstr>
      <vt:lpstr>Open Sans</vt:lpstr>
      <vt:lpstr>Arial</vt:lpstr>
      <vt:lpstr>Open Sauce</vt:lpstr>
      <vt:lpstr>Arial Narrow</vt:lpstr>
      <vt:lpstr>Open Sauce Bold</vt:lpstr>
      <vt:lpstr>OpenAI Sans</vt:lpstr>
      <vt:lpstr>Aptos Display</vt:lpstr>
      <vt:lpstr>arial, sans-serif</vt:lpstr>
      <vt:lpstr>Office Theme</vt:lpstr>
      <vt:lpstr>7_Office Theme</vt:lpstr>
      <vt:lpstr>8_Office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AZHIMA</dc:title>
  <dc:creator>Richelle Marting</dc:creator>
  <cp:lastModifiedBy>Schletzbaum, Esther</cp:lastModifiedBy>
  <cp:revision>40</cp:revision>
  <dcterms:created xsi:type="dcterms:W3CDTF">2006-08-16T00:00:00Z</dcterms:created>
  <dcterms:modified xsi:type="dcterms:W3CDTF">2025-08-20T20:43:22Z</dcterms:modified>
  <dc:identifier>DAGoCmfdMqE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0x01010054D66F364E2B7241B7B6757AAE17EA17</vt:lpwstr>
  </property>
  <property fmtid="{D5CDD505-2E9C-101B-9397-08002B2CF9AE}" pid="3" name="MediaServiceImageTags">
    <vt:lpwstr/>
  </property>
</Properties>
</file>