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1"/>
  </p:notesMasterIdLst>
  <p:sldIdLst>
    <p:sldId id="256" r:id="rId2"/>
    <p:sldId id="257" r:id="rId3"/>
    <p:sldId id="258" r:id="rId4"/>
    <p:sldId id="277" r:id="rId5"/>
    <p:sldId id="278" r:id="rId6"/>
    <p:sldId id="259" r:id="rId7"/>
    <p:sldId id="370" r:id="rId8"/>
    <p:sldId id="354" r:id="rId9"/>
    <p:sldId id="260" r:id="rId10"/>
    <p:sldId id="276" r:id="rId11"/>
    <p:sldId id="264" r:id="rId12"/>
    <p:sldId id="270" r:id="rId13"/>
    <p:sldId id="334" r:id="rId14"/>
    <p:sldId id="271" r:id="rId15"/>
    <p:sldId id="335" r:id="rId16"/>
    <p:sldId id="279" r:id="rId17"/>
    <p:sldId id="280" r:id="rId18"/>
    <p:sldId id="274" r:id="rId19"/>
    <p:sldId id="267" r:id="rId20"/>
    <p:sldId id="275" r:id="rId21"/>
    <p:sldId id="360" r:id="rId22"/>
    <p:sldId id="363" r:id="rId23"/>
    <p:sldId id="293" r:id="rId24"/>
    <p:sldId id="294" r:id="rId25"/>
    <p:sldId id="282" r:id="rId26"/>
    <p:sldId id="319" r:id="rId27"/>
    <p:sldId id="362" r:id="rId28"/>
    <p:sldId id="331" r:id="rId29"/>
    <p:sldId id="332" r:id="rId30"/>
    <p:sldId id="364" r:id="rId31"/>
    <p:sldId id="377" r:id="rId32"/>
    <p:sldId id="281" r:id="rId33"/>
    <p:sldId id="365" r:id="rId34"/>
    <p:sldId id="366" r:id="rId35"/>
    <p:sldId id="367" r:id="rId36"/>
    <p:sldId id="371" r:id="rId37"/>
    <p:sldId id="372" r:id="rId38"/>
    <p:sldId id="378" r:id="rId39"/>
    <p:sldId id="373" r:id="rId40"/>
    <p:sldId id="375" r:id="rId41"/>
    <p:sldId id="379" r:id="rId42"/>
    <p:sldId id="380" r:id="rId43"/>
    <p:sldId id="385" r:id="rId44"/>
    <p:sldId id="381" r:id="rId45"/>
    <p:sldId id="382" r:id="rId46"/>
    <p:sldId id="384" r:id="rId47"/>
    <p:sldId id="386" r:id="rId48"/>
    <p:sldId id="387" r:id="rId49"/>
    <p:sldId id="388" r:id="rId50"/>
    <p:sldId id="392" r:id="rId51"/>
    <p:sldId id="391" r:id="rId52"/>
    <p:sldId id="393" r:id="rId53"/>
    <p:sldId id="394" r:id="rId54"/>
    <p:sldId id="395" r:id="rId55"/>
    <p:sldId id="399" r:id="rId56"/>
    <p:sldId id="400" r:id="rId57"/>
    <p:sldId id="396" r:id="rId58"/>
    <p:sldId id="401" r:id="rId59"/>
    <p:sldId id="402" r:id="rId60"/>
    <p:sldId id="403" r:id="rId61"/>
    <p:sldId id="404" r:id="rId62"/>
    <p:sldId id="406" r:id="rId63"/>
    <p:sldId id="407" r:id="rId64"/>
    <p:sldId id="408" r:id="rId65"/>
    <p:sldId id="343" r:id="rId66"/>
    <p:sldId id="344" r:id="rId67"/>
    <p:sldId id="341" r:id="rId68"/>
    <p:sldId id="409" r:id="rId69"/>
    <p:sldId id="413" r:id="rId70"/>
    <p:sldId id="412" r:id="rId71"/>
    <p:sldId id="414" r:id="rId72"/>
    <p:sldId id="415" r:id="rId73"/>
    <p:sldId id="416" r:id="rId74"/>
    <p:sldId id="420" r:id="rId75"/>
    <p:sldId id="417" r:id="rId76"/>
    <p:sldId id="421" r:id="rId77"/>
    <p:sldId id="422" r:id="rId78"/>
    <p:sldId id="398" r:id="rId79"/>
    <p:sldId id="423" r:id="rId80"/>
    <p:sldId id="430" r:id="rId81"/>
    <p:sldId id="429" r:id="rId82"/>
    <p:sldId id="427" r:id="rId83"/>
    <p:sldId id="433" r:id="rId84"/>
    <p:sldId id="432" r:id="rId85"/>
    <p:sldId id="426" r:id="rId86"/>
    <p:sldId id="428" r:id="rId87"/>
    <p:sldId id="434" r:id="rId88"/>
    <p:sldId id="369" r:id="rId89"/>
    <p:sldId id="292"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4660"/>
  </p:normalViewPr>
  <p:slideViewPr>
    <p:cSldViewPr snapToGrid="0">
      <p:cViewPr varScale="1">
        <p:scale>
          <a:sx n="102" d="100"/>
          <a:sy n="102" d="100"/>
        </p:scale>
        <p:origin x="13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896F3-AE66-4996-93C2-8E2E042B9FE7}"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2C9A7-E5CA-44BE-B2E1-D7BC7FF4A07C}" type="slidenum">
              <a:rPr lang="en-US" smtClean="0"/>
              <a:t>‹#›</a:t>
            </a:fld>
            <a:endParaRPr lang="en-US"/>
          </a:p>
        </p:txBody>
      </p:sp>
    </p:spTree>
    <p:extLst>
      <p:ext uri="{BB962C8B-B14F-4D97-AF65-F5344CB8AC3E}">
        <p14:creationId xmlns:p14="http://schemas.microsoft.com/office/powerpoint/2010/main" val="286195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2E880-4A87-9FB1-91A3-F9E02815F2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1BF919-7C02-FD32-2350-C398022A68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B3219B-EFA7-B23C-3F9D-0F00AF6BDC73}"/>
              </a:ext>
            </a:extLst>
          </p:cNvPr>
          <p:cNvSpPr>
            <a:spLocks noGrp="1"/>
          </p:cNvSpPr>
          <p:nvPr>
            <p:ph type="dt" sz="half" idx="10"/>
          </p:nvPr>
        </p:nvSpPr>
        <p:spPr/>
        <p:txBody>
          <a:bodyPr/>
          <a:lstStyle/>
          <a:p>
            <a:fld id="{C414C501-A773-4101-9DEF-2A1875F1ECDA}" type="datetime1">
              <a:rPr lang="en-US" smtClean="0"/>
              <a:t>8/13/2025</a:t>
            </a:fld>
            <a:endParaRPr lang="en-US"/>
          </a:p>
        </p:txBody>
      </p:sp>
      <p:sp>
        <p:nvSpPr>
          <p:cNvPr id="5" name="Footer Placeholder 4">
            <a:extLst>
              <a:ext uri="{FF2B5EF4-FFF2-40B4-BE49-F238E27FC236}">
                <a16:creationId xmlns:a16="http://schemas.microsoft.com/office/drawing/2014/main" id="{8D4179DD-3E16-1294-1A47-8E0B6F047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B863B-C534-C2C7-4FE7-EC9971039F78}"/>
              </a:ext>
            </a:extLst>
          </p:cNvPr>
          <p:cNvSpPr>
            <a:spLocks noGrp="1"/>
          </p:cNvSpPr>
          <p:nvPr>
            <p:ph type="sldNum" sz="quarter" idx="12"/>
          </p:nvPr>
        </p:nvSpPr>
        <p:spPr/>
        <p:txBody>
          <a:bodyPr/>
          <a:lstStyle/>
          <a:p>
            <a:fld id="{823A7AB5-9AF3-4C88-A210-3CE8E4469A2B}" type="slidenum">
              <a:rPr lang="en-US" smtClean="0"/>
              <a:t>‹#›</a:t>
            </a:fld>
            <a:endParaRPr lang="en-US"/>
          </a:p>
        </p:txBody>
      </p:sp>
    </p:spTree>
    <p:extLst>
      <p:ext uri="{BB962C8B-B14F-4D97-AF65-F5344CB8AC3E}">
        <p14:creationId xmlns:p14="http://schemas.microsoft.com/office/powerpoint/2010/main" val="2387182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05A2B-E99B-0655-C45D-1D3FE295E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007883-798C-B06E-310D-DD251DDB5C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543F8-C37F-3A92-FCD3-DDD6AFC698B7}"/>
              </a:ext>
            </a:extLst>
          </p:cNvPr>
          <p:cNvSpPr>
            <a:spLocks noGrp="1"/>
          </p:cNvSpPr>
          <p:nvPr>
            <p:ph type="dt" sz="half" idx="10"/>
          </p:nvPr>
        </p:nvSpPr>
        <p:spPr/>
        <p:txBody>
          <a:bodyPr/>
          <a:lstStyle/>
          <a:p>
            <a:fld id="{31ADAA89-7BE7-4A02-AA5B-9C176120BFFC}" type="datetime1">
              <a:rPr lang="en-US" smtClean="0"/>
              <a:t>8/13/2025</a:t>
            </a:fld>
            <a:endParaRPr lang="en-US"/>
          </a:p>
        </p:txBody>
      </p:sp>
      <p:sp>
        <p:nvSpPr>
          <p:cNvPr id="5" name="Footer Placeholder 4">
            <a:extLst>
              <a:ext uri="{FF2B5EF4-FFF2-40B4-BE49-F238E27FC236}">
                <a16:creationId xmlns:a16="http://schemas.microsoft.com/office/drawing/2014/main" id="{E63C4530-1095-D37D-9407-7EFD035C9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1B913-461E-C995-BF56-896C40B6E57F}"/>
              </a:ext>
            </a:extLst>
          </p:cNvPr>
          <p:cNvSpPr>
            <a:spLocks noGrp="1"/>
          </p:cNvSpPr>
          <p:nvPr>
            <p:ph type="sldNum" sz="quarter" idx="12"/>
          </p:nvPr>
        </p:nvSpPr>
        <p:spPr/>
        <p:txBody>
          <a:bodyPr/>
          <a:lstStyle/>
          <a:p>
            <a:fld id="{823A7AB5-9AF3-4C88-A210-3CE8E4469A2B}" type="slidenum">
              <a:rPr lang="en-US" smtClean="0"/>
              <a:t>‹#›</a:t>
            </a:fld>
            <a:endParaRPr lang="en-US"/>
          </a:p>
        </p:txBody>
      </p:sp>
    </p:spTree>
    <p:extLst>
      <p:ext uri="{BB962C8B-B14F-4D97-AF65-F5344CB8AC3E}">
        <p14:creationId xmlns:p14="http://schemas.microsoft.com/office/powerpoint/2010/main" val="227250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60D362-35B4-FFE6-D3AE-FF6AD3F12E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E63991-8881-52F3-5E8C-8D4A07DA0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A36BA-CFE3-5EFF-FB8F-0DDB4EAA3063}"/>
              </a:ext>
            </a:extLst>
          </p:cNvPr>
          <p:cNvSpPr>
            <a:spLocks noGrp="1"/>
          </p:cNvSpPr>
          <p:nvPr>
            <p:ph type="dt" sz="half" idx="10"/>
          </p:nvPr>
        </p:nvSpPr>
        <p:spPr/>
        <p:txBody>
          <a:bodyPr/>
          <a:lstStyle/>
          <a:p>
            <a:fld id="{D1BC23C7-8E58-4DC8-B503-FBA4BF1C0726}" type="datetime1">
              <a:rPr lang="en-US" smtClean="0"/>
              <a:t>8/13/2025</a:t>
            </a:fld>
            <a:endParaRPr lang="en-US"/>
          </a:p>
        </p:txBody>
      </p:sp>
      <p:sp>
        <p:nvSpPr>
          <p:cNvPr id="5" name="Footer Placeholder 4">
            <a:extLst>
              <a:ext uri="{FF2B5EF4-FFF2-40B4-BE49-F238E27FC236}">
                <a16:creationId xmlns:a16="http://schemas.microsoft.com/office/drawing/2014/main" id="{19295102-6BF9-ED67-65DC-85ABE28B7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90263-7A3B-DD0D-9317-F4FFC6B19F9C}"/>
              </a:ext>
            </a:extLst>
          </p:cNvPr>
          <p:cNvSpPr>
            <a:spLocks noGrp="1"/>
          </p:cNvSpPr>
          <p:nvPr>
            <p:ph type="sldNum" sz="quarter" idx="12"/>
          </p:nvPr>
        </p:nvSpPr>
        <p:spPr/>
        <p:txBody>
          <a:bodyPr/>
          <a:lstStyle/>
          <a:p>
            <a:fld id="{823A7AB5-9AF3-4C88-A210-3CE8E4469A2B}" type="slidenum">
              <a:rPr lang="en-US" smtClean="0"/>
              <a:t>‹#›</a:t>
            </a:fld>
            <a:endParaRPr lang="en-US"/>
          </a:p>
        </p:txBody>
      </p:sp>
    </p:spTree>
    <p:extLst>
      <p:ext uri="{BB962C8B-B14F-4D97-AF65-F5344CB8AC3E}">
        <p14:creationId xmlns:p14="http://schemas.microsoft.com/office/powerpoint/2010/main" val="387970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D420-85D0-49E7-C012-7AECA1A7E5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BC7D3E-331B-0716-2F2F-78AFB3BD91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70853-66E8-D67B-2946-679FA17E863E}"/>
              </a:ext>
            </a:extLst>
          </p:cNvPr>
          <p:cNvSpPr>
            <a:spLocks noGrp="1"/>
          </p:cNvSpPr>
          <p:nvPr>
            <p:ph type="dt" sz="half" idx="10"/>
          </p:nvPr>
        </p:nvSpPr>
        <p:spPr/>
        <p:txBody>
          <a:bodyPr/>
          <a:lstStyle/>
          <a:p>
            <a:fld id="{9EF78A5C-319E-4C57-83AC-A0C39EAC7BC3}" type="datetime1">
              <a:rPr lang="en-US" smtClean="0"/>
              <a:t>8/13/2025</a:t>
            </a:fld>
            <a:endParaRPr lang="en-US"/>
          </a:p>
        </p:txBody>
      </p:sp>
      <p:sp>
        <p:nvSpPr>
          <p:cNvPr id="5" name="Footer Placeholder 4">
            <a:extLst>
              <a:ext uri="{FF2B5EF4-FFF2-40B4-BE49-F238E27FC236}">
                <a16:creationId xmlns:a16="http://schemas.microsoft.com/office/drawing/2014/main" id="{6AB2E63D-5262-4426-1F11-9CA8D3797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62E56-3BA1-F7B5-9EF2-FD53326A7B2B}"/>
              </a:ext>
            </a:extLst>
          </p:cNvPr>
          <p:cNvSpPr>
            <a:spLocks noGrp="1"/>
          </p:cNvSpPr>
          <p:nvPr>
            <p:ph type="sldNum" sz="quarter" idx="12"/>
          </p:nvPr>
        </p:nvSpPr>
        <p:spPr/>
        <p:txBody>
          <a:bodyPr/>
          <a:lstStyle/>
          <a:p>
            <a:fld id="{823A7AB5-9AF3-4C88-A210-3CE8E4469A2B}" type="slidenum">
              <a:rPr lang="en-US" smtClean="0"/>
              <a:t>‹#›</a:t>
            </a:fld>
            <a:endParaRPr lang="en-US"/>
          </a:p>
        </p:txBody>
      </p:sp>
    </p:spTree>
    <p:extLst>
      <p:ext uri="{BB962C8B-B14F-4D97-AF65-F5344CB8AC3E}">
        <p14:creationId xmlns:p14="http://schemas.microsoft.com/office/powerpoint/2010/main" val="166700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FD6BB-4FF6-FE97-2BA4-C8E98DF74F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4AEB02-2745-F6E4-0364-C0717C08D7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FFDF88-788F-5910-FCAC-4DF17EBFA171}"/>
              </a:ext>
            </a:extLst>
          </p:cNvPr>
          <p:cNvSpPr>
            <a:spLocks noGrp="1"/>
          </p:cNvSpPr>
          <p:nvPr>
            <p:ph type="dt" sz="half" idx="10"/>
          </p:nvPr>
        </p:nvSpPr>
        <p:spPr/>
        <p:txBody>
          <a:bodyPr/>
          <a:lstStyle/>
          <a:p>
            <a:fld id="{CE939142-A6A6-400D-A3B8-49611E4D04A8}" type="datetime1">
              <a:rPr lang="en-US" smtClean="0"/>
              <a:t>8/13/2025</a:t>
            </a:fld>
            <a:endParaRPr lang="en-US"/>
          </a:p>
        </p:txBody>
      </p:sp>
      <p:sp>
        <p:nvSpPr>
          <p:cNvPr id="5" name="Footer Placeholder 4">
            <a:extLst>
              <a:ext uri="{FF2B5EF4-FFF2-40B4-BE49-F238E27FC236}">
                <a16:creationId xmlns:a16="http://schemas.microsoft.com/office/drawing/2014/main" id="{BC354169-0D7C-F75F-C3B5-26086E6D9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026B6-7D3E-72A8-2BA3-AFAA5D69A50F}"/>
              </a:ext>
            </a:extLst>
          </p:cNvPr>
          <p:cNvSpPr>
            <a:spLocks noGrp="1"/>
          </p:cNvSpPr>
          <p:nvPr>
            <p:ph type="sldNum" sz="quarter" idx="12"/>
          </p:nvPr>
        </p:nvSpPr>
        <p:spPr/>
        <p:txBody>
          <a:bodyPr/>
          <a:lstStyle/>
          <a:p>
            <a:fld id="{823A7AB5-9AF3-4C88-A210-3CE8E4469A2B}" type="slidenum">
              <a:rPr lang="en-US" smtClean="0"/>
              <a:t>‹#›</a:t>
            </a:fld>
            <a:endParaRPr lang="en-US"/>
          </a:p>
        </p:txBody>
      </p:sp>
    </p:spTree>
    <p:extLst>
      <p:ext uri="{BB962C8B-B14F-4D97-AF65-F5344CB8AC3E}">
        <p14:creationId xmlns:p14="http://schemas.microsoft.com/office/powerpoint/2010/main" val="144202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3A595-E7ED-A019-405F-75501B63E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5FAFC-09B0-59E8-771C-0087E283C0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FCCF0C-FEB0-B21F-5092-1AD64F20DC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EAAFE9-015F-5D62-6062-30A6AA5F6893}"/>
              </a:ext>
            </a:extLst>
          </p:cNvPr>
          <p:cNvSpPr>
            <a:spLocks noGrp="1"/>
          </p:cNvSpPr>
          <p:nvPr>
            <p:ph type="dt" sz="half" idx="10"/>
          </p:nvPr>
        </p:nvSpPr>
        <p:spPr/>
        <p:txBody>
          <a:bodyPr/>
          <a:lstStyle/>
          <a:p>
            <a:fld id="{4F63AC3E-5242-4E2E-96F7-F662FC758869}" type="datetime1">
              <a:rPr lang="en-US" smtClean="0"/>
              <a:t>8/13/2025</a:t>
            </a:fld>
            <a:endParaRPr lang="en-US"/>
          </a:p>
        </p:txBody>
      </p:sp>
      <p:sp>
        <p:nvSpPr>
          <p:cNvPr id="6" name="Footer Placeholder 5">
            <a:extLst>
              <a:ext uri="{FF2B5EF4-FFF2-40B4-BE49-F238E27FC236}">
                <a16:creationId xmlns:a16="http://schemas.microsoft.com/office/drawing/2014/main" id="{7CCDE313-429E-9D37-242C-F5FCC3719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E53E9-A31B-C5D0-AAF4-946000BED336}"/>
              </a:ext>
            </a:extLst>
          </p:cNvPr>
          <p:cNvSpPr>
            <a:spLocks noGrp="1"/>
          </p:cNvSpPr>
          <p:nvPr>
            <p:ph type="sldNum" sz="quarter" idx="12"/>
          </p:nvPr>
        </p:nvSpPr>
        <p:spPr/>
        <p:txBody>
          <a:bodyPr/>
          <a:lstStyle/>
          <a:p>
            <a:fld id="{823A7AB5-9AF3-4C88-A210-3CE8E4469A2B}" type="slidenum">
              <a:rPr lang="en-US" smtClean="0"/>
              <a:t>‹#›</a:t>
            </a:fld>
            <a:endParaRPr lang="en-US"/>
          </a:p>
        </p:txBody>
      </p:sp>
    </p:spTree>
    <p:extLst>
      <p:ext uri="{BB962C8B-B14F-4D97-AF65-F5344CB8AC3E}">
        <p14:creationId xmlns:p14="http://schemas.microsoft.com/office/powerpoint/2010/main" val="3221327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2B6F-8BD9-338F-69A4-9FA48A68C3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F88742-4364-421E-7404-FED9524CF6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729899-A57C-5585-455D-653D5135E9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E858AE-4D8D-A8AD-6EE7-50035455C2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5155C1-65DF-7E21-3653-623139E5EB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DC8AF1-E416-9793-0932-0DA67718C8CE}"/>
              </a:ext>
            </a:extLst>
          </p:cNvPr>
          <p:cNvSpPr>
            <a:spLocks noGrp="1"/>
          </p:cNvSpPr>
          <p:nvPr>
            <p:ph type="dt" sz="half" idx="10"/>
          </p:nvPr>
        </p:nvSpPr>
        <p:spPr/>
        <p:txBody>
          <a:bodyPr/>
          <a:lstStyle/>
          <a:p>
            <a:fld id="{2309B48D-5E6B-423C-B2B9-95640008C7AF}" type="datetime1">
              <a:rPr lang="en-US" smtClean="0"/>
              <a:t>8/13/2025</a:t>
            </a:fld>
            <a:endParaRPr lang="en-US"/>
          </a:p>
        </p:txBody>
      </p:sp>
      <p:sp>
        <p:nvSpPr>
          <p:cNvPr id="8" name="Footer Placeholder 7">
            <a:extLst>
              <a:ext uri="{FF2B5EF4-FFF2-40B4-BE49-F238E27FC236}">
                <a16:creationId xmlns:a16="http://schemas.microsoft.com/office/drawing/2014/main" id="{E49A8BE5-ACA0-B0C2-E781-BEA4B8105A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77D969-D790-522E-9783-83FAD40BB758}"/>
              </a:ext>
            </a:extLst>
          </p:cNvPr>
          <p:cNvSpPr>
            <a:spLocks noGrp="1"/>
          </p:cNvSpPr>
          <p:nvPr>
            <p:ph type="sldNum" sz="quarter" idx="12"/>
          </p:nvPr>
        </p:nvSpPr>
        <p:spPr/>
        <p:txBody>
          <a:bodyPr/>
          <a:lstStyle/>
          <a:p>
            <a:fld id="{823A7AB5-9AF3-4C88-A210-3CE8E4469A2B}" type="slidenum">
              <a:rPr lang="en-US" smtClean="0"/>
              <a:t>‹#›</a:t>
            </a:fld>
            <a:endParaRPr lang="en-US"/>
          </a:p>
        </p:txBody>
      </p:sp>
    </p:spTree>
    <p:extLst>
      <p:ext uri="{BB962C8B-B14F-4D97-AF65-F5344CB8AC3E}">
        <p14:creationId xmlns:p14="http://schemas.microsoft.com/office/powerpoint/2010/main" val="112660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2E9E-9154-AF30-9813-F2A33699B5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42B689-A43B-6268-4C45-EA9A9DC75ADE}"/>
              </a:ext>
            </a:extLst>
          </p:cNvPr>
          <p:cNvSpPr>
            <a:spLocks noGrp="1"/>
          </p:cNvSpPr>
          <p:nvPr>
            <p:ph type="dt" sz="half" idx="10"/>
          </p:nvPr>
        </p:nvSpPr>
        <p:spPr/>
        <p:txBody>
          <a:bodyPr/>
          <a:lstStyle/>
          <a:p>
            <a:fld id="{8FE2C9C4-3DF4-4C9F-9C86-88FA01CFFF5B}" type="datetime1">
              <a:rPr lang="en-US" smtClean="0"/>
              <a:t>8/13/2025</a:t>
            </a:fld>
            <a:endParaRPr lang="en-US"/>
          </a:p>
        </p:txBody>
      </p:sp>
      <p:sp>
        <p:nvSpPr>
          <p:cNvPr id="4" name="Footer Placeholder 3">
            <a:extLst>
              <a:ext uri="{FF2B5EF4-FFF2-40B4-BE49-F238E27FC236}">
                <a16:creationId xmlns:a16="http://schemas.microsoft.com/office/drawing/2014/main" id="{0324E171-9788-5D10-8EB0-35966BD401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AFDDD8-1EC7-CC7C-7E77-8316FA222B2B}"/>
              </a:ext>
            </a:extLst>
          </p:cNvPr>
          <p:cNvSpPr>
            <a:spLocks noGrp="1"/>
          </p:cNvSpPr>
          <p:nvPr>
            <p:ph type="sldNum" sz="quarter" idx="12"/>
          </p:nvPr>
        </p:nvSpPr>
        <p:spPr/>
        <p:txBody>
          <a:bodyPr/>
          <a:lstStyle/>
          <a:p>
            <a:fld id="{823A7AB5-9AF3-4C88-A210-3CE8E4469A2B}" type="slidenum">
              <a:rPr lang="en-US" smtClean="0"/>
              <a:t>‹#›</a:t>
            </a:fld>
            <a:endParaRPr lang="en-US"/>
          </a:p>
        </p:txBody>
      </p:sp>
    </p:spTree>
    <p:extLst>
      <p:ext uri="{BB962C8B-B14F-4D97-AF65-F5344CB8AC3E}">
        <p14:creationId xmlns:p14="http://schemas.microsoft.com/office/powerpoint/2010/main" val="1150716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7E269-84C6-F1A4-990E-5E7DA5F8CB71}"/>
              </a:ext>
            </a:extLst>
          </p:cNvPr>
          <p:cNvSpPr>
            <a:spLocks noGrp="1"/>
          </p:cNvSpPr>
          <p:nvPr>
            <p:ph type="dt" sz="half" idx="10"/>
          </p:nvPr>
        </p:nvSpPr>
        <p:spPr/>
        <p:txBody>
          <a:bodyPr/>
          <a:lstStyle/>
          <a:p>
            <a:fld id="{94620E71-B2D0-4921-A17D-4C7D9A30145C}" type="datetime1">
              <a:rPr lang="en-US" smtClean="0"/>
              <a:t>8/13/2025</a:t>
            </a:fld>
            <a:endParaRPr lang="en-US"/>
          </a:p>
        </p:txBody>
      </p:sp>
      <p:sp>
        <p:nvSpPr>
          <p:cNvPr id="3" name="Footer Placeholder 2">
            <a:extLst>
              <a:ext uri="{FF2B5EF4-FFF2-40B4-BE49-F238E27FC236}">
                <a16:creationId xmlns:a16="http://schemas.microsoft.com/office/drawing/2014/main" id="{9DCEBD89-15BC-4F57-ECD3-4109E13FE5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2295A8-5336-60C2-458C-4685A27F83BB}"/>
              </a:ext>
            </a:extLst>
          </p:cNvPr>
          <p:cNvSpPr>
            <a:spLocks noGrp="1"/>
          </p:cNvSpPr>
          <p:nvPr>
            <p:ph type="sldNum" sz="quarter" idx="12"/>
          </p:nvPr>
        </p:nvSpPr>
        <p:spPr/>
        <p:txBody>
          <a:bodyPr/>
          <a:lstStyle/>
          <a:p>
            <a:fld id="{823A7AB5-9AF3-4C88-A210-3CE8E4469A2B}" type="slidenum">
              <a:rPr lang="en-US" smtClean="0"/>
              <a:t>‹#›</a:t>
            </a:fld>
            <a:endParaRPr lang="en-US"/>
          </a:p>
        </p:txBody>
      </p:sp>
    </p:spTree>
    <p:extLst>
      <p:ext uri="{BB962C8B-B14F-4D97-AF65-F5344CB8AC3E}">
        <p14:creationId xmlns:p14="http://schemas.microsoft.com/office/powerpoint/2010/main" val="113084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8702-3A93-B10C-422F-8CB1BD7A7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1768B2-F2D2-AF01-DC16-FC547BDA4F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CB0333-DC96-57C9-3992-37D012C20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650840-C8D0-D16C-B621-2DAEB124E65F}"/>
              </a:ext>
            </a:extLst>
          </p:cNvPr>
          <p:cNvSpPr>
            <a:spLocks noGrp="1"/>
          </p:cNvSpPr>
          <p:nvPr>
            <p:ph type="dt" sz="half" idx="10"/>
          </p:nvPr>
        </p:nvSpPr>
        <p:spPr/>
        <p:txBody>
          <a:bodyPr/>
          <a:lstStyle/>
          <a:p>
            <a:fld id="{094AEE61-3F9E-4B30-A261-6722C7EEFA3C}" type="datetime1">
              <a:rPr lang="en-US" smtClean="0"/>
              <a:t>8/13/2025</a:t>
            </a:fld>
            <a:endParaRPr lang="en-US"/>
          </a:p>
        </p:txBody>
      </p:sp>
      <p:sp>
        <p:nvSpPr>
          <p:cNvPr id="6" name="Footer Placeholder 5">
            <a:extLst>
              <a:ext uri="{FF2B5EF4-FFF2-40B4-BE49-F238E27FC236}">
                <a16:creationId xmlns:a16="http://schemas.microsoft.com/office/drawing/2014/main" id="{6AA9F8C9-DEE4-0551-B445-4E17740455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2FC54-B5C5-2F5E-1612-4C256BDF5F7D}"/>
              </a:ext>
            </a:extLst>
          </p:cNvPr>
          <p:cNvSpPr>
            <a:spLocks noGrp="1"/>
          </p:cNvSpPr>
          <p:nvPr>
            <p:ph type="sldNum" sz="quarter" idx="12"/>
          </p:nvPr>
        </p:nvSpPr>
        <p:spPr/>
        <p:txBody>
          <a:bodyPr/>
          <a:lstStyle/>
          <a:p>
            <a:fld id="{823A7AB5-9AF3-4C88-A210-3CE8E4469A2B}" type="slidenum">
              <a:rPr lang="en-US" smtClean="0"/>
              <a:t>‹#›</a:t>
            </a:fld>
            <a:endParaRPr lang="en-US"/>
          </a:p>
        </p:txBody>
      </p:sp>
    </p:spTree>
    <p:extLst>
      <p:ext uri="{BB962C8B-B14F-4D97-AF65-F5344CB8AC3E}">
        <p14:creationId xmlns:p14="http://schemas.microsoft.com/office/powerpoint/2010/main" val="1241540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75309-066E-E4D9-3657-EED6F8EA89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3421F3-4E61-4CB9-ECA7-9573614471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581807-DA6F-6A5F-C3CF-3C8979F4C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F94CC4-7B7B-A4A6-ECB7-D4620FCCF648}"/>
              </a:ext>
            </a:extLst>
          </p:cNvPr>
          <p:cNvSpPr>
            <a:spLocks noGrp="1"/>
          </p:cNvSpPr>
          <p:nvPr>
            <p:ph type="dt" sz="half" idx="10"/>
          </p:nvPr>
        </p:nvSpPr>
        <p:spPr/>
        <p:txBody>
          <a:bodyPr/>
          <a:lstStyle/>
          <a:p>
            <a:fld id="{EA30188F-88A0-4FC8-A407-7DE7BBC3089C}" type="datetime1">
              <a:rPr lang="en-US" smtClean="0"/>
              <a:t>8/13/2025</a:t>
            </a:fld>
            <a:endParaRPr lang="en-US"/>
          </a:p>
        </p:txBody>
      </p:sp>
      <p:sp>
        <p:nvSpPr>
          <p:cNvPr id="6" name="Footer Placeholder 5">
            <a:extLst>
              <a:ext uri="{FF2B5EF4-FFF2-40B4-BE49-F238E27FC236}">
                <a16:creationId xmlns:a16="http://schemas.microsoft.com/office/drawing/2014/main" id="{A17B0F21-1B38-3858-2C3A-A5F987444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3DFEE2-AF23-52A3-2B31-0F5B011F55D3}"/>
              </a:ext>
            </a:extLst>
          </p:cNvPr>
          <p:cNvSpPr>
            <a:spLocks noGrp="1"/>
          </p:cNvSpPr>
          <p:nvPr>
            <p:ph type="sldNum" sz="quarter" idx="12"/>
          </p:nvPr>
        </p:nvSpPr>
        <p:spPr/>
        <p:txBody>
          <a:bodyPr/>
          <a:lstStyle/>
          <a:p>
            <a:fld id="{823A7AB5-9AF3-4C88-A210-3CE8E4469A2B}" type="slidenum">
              <a:rPr lang="en-US" smtClean="0"/>
              <a:t>‹#›</a:t>
            </a:fld>
            <a:endParaRPr lang="en-US"/>
          </a:p>
        </p:txBody>
      </p:sp>
    </p:spTree>
    <p:extLst>
      <p:ext uri="{BB962C8B-B14F-4D97-AF65-F5344CB8AC3E}">
        <p14:creationId xmlns:p14="http://schemas.microsoft.com/office/powerpoint/2010/main" val="2212066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BE181B-8811-E086-8DEB-63720FED1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EC0EE-B190-F50A-D77E-8CE5AED1E1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5D3E1-C84E-7382-C37D-D64B34F246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E7F0BC-6237-4B84-A88A-89F18C48F8E4}" type="datetime1">
              <a:rPr lang="en-US" smtClean="0"/>
              <a:t>8/13/2025</a:t>
            </a:fld>
            <a:endParaRPr lang="en-US"/>
          </a:p>
        </p:txBody>
      </p:sp>
      <p:sp>
        <p:nvSpPr>
          <p:cNvPr id="5" name="Footer Placeholder 4">
            <a:extLst>
              <a:ext uri="{FF2B5EF4-FFF2-40B4-BE49-F238E27FC236}">
                <a16:creationId xmlns:a16="http://schemas.microsoft.com/office/drawing/2014/main" id="{CD26B1B5-4942-E777-8862-8FA44E106C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2DFDDDE-EA4D-FDC2-D2E7-422DE3CBE8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3A7AB5-9AF3-4C88-A210-3CE8E4469A2B}" type="slidenum">
              <a:rPr lang="en-US" smtClean="0"/>
              <a:t>‹#›</a:t>
            </a:fld>
            <a:endParaRPr lang="en-US"/>
          </a:p>
        </p:txBody>
      </p:sp>
    </p:spTree>
    <p:extLst>
      <p:ext uri="{BB962C8B-B14F-4D97-AF65-F5344CB8AC3E}">
        <p14:creationId xmlns:p14="http://schemas.microsoft.com/office/powerpoint/2010/main" val="1900768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https://www.cms.gov/Outreach-and-Education/Medicare-Learning-Network-MLN/MLNProducts/medicare-provider-compliance-tips/medicare-provider-compliance-tips.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wpsgha.com/train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ms.gov/regulations-and-guidance/guidance/manuals/downloads/clm104c23.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wpsgha.com/training/encore-presentations"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wpsgha.com/news-updates/view/74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ifhimasitemedia.s3.us-east-2.amazonaws.com/wp-content/uploads/2025/06/11211739/AI_Position_Paper.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hyperlink" Target="https://www.cms.gov/files/document/mln909221-complying-documentation-requirements-lab-services.pdf" TargetMode="External"/><Relationship Id="rId7" Type="http://schemas.openxmlformats.org/officeDocument/2006/relationships/hyperlink" Target="https://www.wpsgha.com/training" TargetMode="External"/><Relationship Id="rId2" Type="http://schemas.openxmlformats.org/officeDocument/2006/relationships/hyperlink" Target="https://www.cms.gov/medicare/regulations-guidance/manuals/internet-only-manuals-ioms" TargetMode="External"/><Relationship Id="rId1" Type="http://schemas.openxmlformats.org/officeDocument/2006/relationships/slideLayout" Target="../slideLayouts/slideLayout2.xml"/><Relationship Id="rId6" Type="http://schemas.openxmlformats.org/officeDocument/2006/relationships/hyperlink" Target="https://www.cdc.gov/nchs/icd/icd-10-cm/files.html" TargetMode="External"/><Relationship Id="rId5" Type="http://schemas.openxmlformats.org/officeDocument/2006/relationships/hyperlink" Target="https://ifhimasitemedia.s3.us-east-2.amazonaws.com/wp-content/uploads/2025/06/11211739/AI_Position_Paper.pdf" TargetMode="External"/><Relationship Id="rId4" Type="http://schemas.openxmlformats.org/officeDocument/2006/relationships/hyperlink" Target="https://www.cms.gov/Outreach-and-Education/Medicare-Learning-Network-MLN/MLNProducts/medicare-provider-compliance-tips/medicare-provider-compliance-tips.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A28F678-D03D-C20D-252E-28D13B59825F}"/>
              </a:ext>
            </a:extLst>
          </p:cNvPr>
          <p:cNvSpPr>
            <a:spLocks noGrp="1"/>
          </p:cNvSpPr>
          <p:nvPr>
            <p:ph type="ctrTitle"/>
          </p:nvPr>
        </p:nvSpPr>
        <p:spPr>
          <a:xfrm>
            <a:off x="2026693" y="1030406"/>
            <a:ext cx="8147713" cy="3081242"/>
          </a:xfrm>
        </p:spPr>
        <p:txBody>
          <a:bodyPr anchor="ctr">
            <a:normAutofit/>
          </a:bodyPr>
          <a:lstStyle/>
          <a:p>
            <a:r>
              <a:rPr lang="en-US" sz="4800">
                <a:solidFill>
                  <a:srgbClr val="FFFFFF"/>
                </a:solidFill>
              </a:rPr>
              <a:t>Compliance with ICD-10-CM Official Guidelines for Coding and Reporting of Diagnostic Services</a:t>
            </a:r>
          </a:p>
        </p:txBody>
      </p:sp>
      <p:sp>
        <p:nvSpPr>
          <p:cNvPr id="3" name="Subtitle 2">
            <a:extLst>
              <a:ext uri="{FF2B5EF4-FFF2-40B4-BE49-F238E27FC236}">
                <a16:creationId xmlns:a16="http://schemas.microsoft.com/office/drawing/2014/main" id="{EB5A9846-731E-87BC-3EBA-C13CE33B8554}"/>
              </a:ext>
            </a:extLst>
          </p:cNvPr>
          <p:cNvSpPr>
            <a:spLocks noGrp="1"/>
          </p:cNvSpPr>
          <p:nvPr>
            <p:ph type="subTitle" idx="1"/>
          </p:nvPr>
        </p:nvSpPr>
        <p:spPr>
          <a:xfrm>
            <a:off x="1559943" y="5171093"/>
            <a:ext cx="9078628" cy="860620"/>
          </a:xfrm>
        </p:spPr>
        <p:txBody>
          <a:bodyPr anchor="ctr">
            <a:normAutofit/>
          </a:bodyPr>
          <a:lstStyle/>
          <a:p>
            <a:r>
              <a:rPr lang="en-US" sz="2200">
                <a:solidFill>
                  <a:srgbClr val="FFFFFF"/>
                </a:solidFill>
              </a:rPr>
              <a:t>AAPC of Kansas City Annual Conference</a:t>
            </a:r>
          </a:p>
          <a:p>
            <a:r>
              <a:rPr lang="en-US" sz="2200">
                <a:solidFill>
                  <a:srgbClr val="FFFFFF"/>
                </a:solidFill>
              </a:rPr>
              <a:t>August 22, 2025</a:t>
            </a:r>
          </a:p>
        </p:txBody>
      </p:sp>
    </p:spTree>
    <p:extLst>
      <p:ext uri="{BB962C8B-B14F-4D97-AF65-F5344CB8AC3E}">
        <p14:creationId xmlns:p14="http://schemas.microsoft.com/office/powerpoint/2010/main" val="171346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ocument with text on it&#10;&#10;AI-generated content may be incorrect.">
            <a:extLst>
              <a:ext uri="{FF2B5EF4-FFF2-40B4-BE49-F238E27FC236}">
                <a16:creationId xmlns:a16="http://schemas.microsoft.com/office/drawing/2014/main" id="{79A33603-C38D-10E1-5005-432EE2A6F011}"/>
              </a:ext>
            </a:extLst>
          </p:cNvPr>
          <p:cNvPicPr>
            <a:picLocks noChangeAspect="1"/>
          </p:cNvPicPr>
          <p:nvPr/>
        </p:nvPicPr>
        <p:blipFill>
          <a:blip r:embed="rId2"/>
          <a:srcRect r="2" b="16374"/>
          <a:stretch>
            <a:fillRect/>
          </a:stretch>
        </p:blipFill>
        <p:spPr>
          <a:xfrm>
            <a:off x="6103027" y="10"/>
            <a:ext cx="6088971"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A076A-AC05-4375-12DF-92473686DB12}"/>
              </a:ext>
            </a:extLst>
          </p:cNvPr>
          <p:cNvSpPr>
            <a:spLocks noGrp="1"/>
          </p:cNvSpPr>
          <p:nvPr>
            <p:ph type="title"/>
          </p:nvPr>
        </p:nvSpPr>
        <p:spPr>
          <a:xfrm>
            <a:off x="761801" y="328512"/>
            <a:ext cx="4778387" cy="1628970"/>
          </a:xfrm>
        </p:spPr>
        <p:txBody>
          <a:bodyPr anchor="ctr">
            <a:normAutofit/>
          </a:bodyPr>
          <a:lstStyle/>
          <a:p>
            <a:r>
              <a:rPr lang="en-US" sz="4000"/>
              <a:t>Official Coding Guidelines</a:t>
            </a:r>
          </a:p>
        </p:txBody>
      </p:sp>
      <p:sp>
        <p:nvSpPr>
          <p:cNvPr id="3" name="Content Placeholder 2">
            <a:extLst>
              <a:ext uri="{FF2B5EF4-FFF2-40B4-BE49-F238E27FC236}">
                <a16:creationId xmlns:a16="http://schemas.microsoft.com/office/drawing/2014/main" id="{34C6E98D-1A4B-3FCE-51B9-6E8B2046D9A4}"/>
              </a:ext>
            </a:extLst>
          </p:cNvPr>
          <p:cNvSpPr>
            <a:spLocks noGrp="1"/>
          </p:cNvSpPr>
          <p:nvPr>
            <p:ph idx="1"/>
          </p:nvPr>
        </p:nvSpPr>
        <p:spPr>
          <a:xfrm>
            <a:off x="761801" y="2884929"/>
            <a:ext cx="4659756" cy="3374137"/>
          </a:xfrm>
        </p:spPr>
        <p:txBody>
          <a:bodyPr anchor="ctr">
            <a:normAutofit/>
          </a:bodyPr>
          <a:lstStyle/>
          <a:p>
            <a:r>
              <a:rPr lang="en-US" sz="2000" dirty="0"/>
              <a:t>ICD-10-CM Official Guidelines for Coding and Reporting are part of the ICD-10-CM code set</a:t>
            </a:r>
          </a:p>
          <a:p>
            <a:r>
              <a:rPr lang="en-US" sz="2000" dirty="0"/>
              <a:t>All healthcare settings are required to adhere to these official coding guidelines (45 CFR §162.1002 Medical data code sets)</a:t>
            </a:r>
          </a:p>
          <a:p>
            <a:endParaRPr lang="en-US" sz="2000" dirty="0"/>
          </a:p>
        </p:txBody>
      </p:sp>
      <p:sp>
        <p:nvSpPr>
          <p:cNvPr id="4" name="Slide Number Placeholder 3">
            <a:extLst>
              <a:ext uri="{FF2B5EF4-FFF2-40B4-BE49-F238E27FC236}">
                <a16:creationId xmlns:a16="http://schemas.microsoft.com/office/drawing/2014/main" id="{FEF70E92-8183-31E4-DAD3-ED3B90DB62CF}"/>
              </a:ext>
            </a:extLst>
          </p:cNvPr>
          <p:cNvSpPr>
            <a:spLocks noGrp="1"/>
          </p:cNvSpPr>
          <p:nvPr>
            <p:ph type="sldNum" sz="quarter" idx="12"/>
          </p:nvPr>
        </p:nvSpPr>
        <p:spPr/>
        <p:txBody>
          <a:bodyPr/>
          <a:lstStyle/>
          <a:p>
            <a:fld id="{823A7AB5-9AF3-4C88-A210-3CE8E4469A2B}" type="slidenum">
              <a:rPr lang="en-US" smtClean="0"/>
              <a:t>10</a:t>
            </a:fld>
            <a:endParaRPr lang="en-US"/>
          </a:p>
        </p:txBody>
      </p:sp>
      <p:sp>
        <p:nvSpPr>
          <p:cNvPr id="6" name="TextBox 5">
            <a:extLst>
              <a:ext uri="{FF2B5EF4-FFF2-40B4-BE49-F238E27FC236}">
                <a16:creationId xmlns:a16="http://schemas.microsoft.com/office/drawing/2014/main" id="{09794D04-9A62-1AA6-0A9F-B076ACC9AF05}"/>
              </a:ext>
            </a:extLst>
          </p:cNvPr>
          <p:cNvSpPr txBox="1"/>
          <p:nvPr/>
        </p:nvSpPr>
        <p:spPr>
          <a:xfrm>
            <a:off x="113122" y="6398683"/>
            <a:ext cx="6372257" cy="253916"/>
          </a:xfrm>
          <a:prstGeom prst="rect">
            <a:avLst/>
          </a:prstGeom>
          <a:noFill/>
        </p:spPr>
        <p:txBody>
          <a:bodyPr wrap="none" rtlCol="0">
            <a:spAutoFit/>
          </a:bodyPr>
          <a:lstStyle/>
          <a:p>
            <a:r>
              <a:rPr lang="en-US" sz="1050" dirty="0"/>
              <a:t>National Center for Health Statistics. FY 2026 ICD-10-CM Official Guidelines for Coding and Reporting: p. 1.</a:t>
            </a:r>
          </a:p>
        </p:txBody>
      </p:sp>
    </p:spTree>
    <p:extLst>
      <p:ext uri="{BB962C8B-B14F-4D97-AF65-F5344CB8AC3E}">
        <p14:creationId xmlns:p14="http://schemas.microsoft.com/office/powerpoint/2010/main" val="1113870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2EDB7-2619-2029-C5EC-4B25C825F71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CDFC5C5-7F3C-905D-A923-54AF78019964}"/>
              </a:ext>
            </a:extLst>
          </p:cNvPr>
          <p:cNvPicPr>
            <a:picLocks noChangeAspect="1"/>
          </p:cNvPicPr>
          <p:nvPr/>
        </p:nvPicPr>
        <p:blipFill>
          <a:blip r:embed="rId2"/>
          <a:stretch>
            <a:fillRect/>
          </a:stretch>
        </p:blipFill>
        <p:spPr>
          <a:xfrm>
            <a:off x="99355" y="0"/>
            <a:ext cx="8052062" cy="6858000"/>
          </a:xfrm>
          <a:prstGeom prst="rect">
            <a:avLst/>
          </a:prstGeom>
        </p:spPr>
      </p:pic>
      <p:pic>
        <p:nvPicPr>
          <p:cNvPr id="5" name="Picture 4">
            <a:extLst>
              <a:ext uri="{FF2B5EF4-FFF2-40B4-BE49-F238E27FC236}">
                <a16:creationId xmlns:a16="http://schemas.microsoft.com/office/drawing/2014/main" id="{1D163877-C589-0C30-52A2-CE7E9BDBE280}"/>
              </a:ext>
            </a:extLst>
          </p:cNvPr>
          <p:cNvPicPr>
            <a:picLocks noChangeAspect="1"/>
          </p:cNvPicPr>
          <p:nvPr/>
        </p:nvPicPr>
        <p:blipFill>
          <a:blip r:embed="rId3"/>
          <a:stretch>
            <a:fillRect/>
          </a:stretch>
        </p:blipFill>
        <p:spPr>
          <a:xfrm rot="518775">
            <a:off x="6445495" y="-71703"/>
            <a:ext cx="5557238" cy="4391525"/>
          </a:xfrm>
          <a:prstGeom prst="rect">
            <a:avLst/>
          </a:prstGeom>
          <a:ln>
            <a:solidFill>
              <a:schemeClr val="accent1"/>
            </a:solidFill>
          </a:ln>
        </p:spPr>
      </p:pic>
      <p:pic>
        <p:nvPicPr>
          <p:cNvPr id="3" name="Picture 2">
            <a:extLst>
              <a:ext uri="{FF2B5EF4-FFF2-40B4-BE49-F238E27FC236}">
                <a16:creationId xmlns:a16="http://schemas.microsoft.com/office/drawing/2014/main" id="{747A32A8-D3C8-09CC-FCEC-257FB94E8877}"/>
              </a:ext>
            </a:extLst>
          </p:cNvPr>
          <p:cNvPicPr>
            <a:picLocks noChangeAspect="1"/>
          </p:cNvPicPr>
          <p:nvPr/>
        </p:nvPicPr>
        <p:blipFill>
          <a:blip r:embed="rId4"/>
          <a:stretch>
            <a:fillRect/>
          </a:stretch>
        </p:blipFill>
        <p:spPr>
          <a:xfrm rot="464783">
            <a:off x="6746351" y="2909180"/>
            <a:ext cx="5209070" cy="4535754"/>
          </a:xfrm>
          <a:prstGeom prst="rect">
            <a:avLst/>
          </a:prstGeom>
          <a:ln>
            <a:solidFill>
              <a:schemeClr val="accent1"/>
            </a:solidFill>
          </a:ln>
        </p:spPr>
      </p:pic>
      <p:pic>
        <p:nvPicPr>
          <p:cNvPr id="4" name="Picture 3">
            <a:extLst>
              <a:ext uri="{FF2B5EF4-FFF2-40B4-BE49-F238E27FC236}">
                <a16:creationId xmlns:a16="http://schemas.microsoft.com/office/drawing/2014/main" id="{3967F216-DF01-F727-1953-E1A34351F9B3}"/>
              </a:ext>
            </a:extLst>
          </p:cNvPr>
          <p:cNvPicPr>
            <a:picLocks noChangeAspect="1"/>
          </p:cNvPicPr>
          <p:nvPr/>
        </p:nvPicPr>
        <p:blipFill>
          <a:blip r:embed="rId5"/>
          <a:stretch>
            <a:fillRect/>
          </a:stretch>
        </p:blipFill>
        <p:spPr>
          <a:xfrm rot="21163232">
            <a:off x="345510" y="565917"/>
            <a:ext cx="6791031" cy="5885560"/>
          </a:xfrm>
          <a:prstGeom prst="rect">
            <a:avLst/>
          </a:prstGeom>
        </p:spPr>
      </p:pic>
      <p:pic>
        <p:nvPicPr>
          <p:cNvPr id="6" name="Picture 5">
            <a:extLst>
              <a:ext uri="{FF2B5EF4-FFF2-40B4-BE49-F238E27FC236}">
                <a16:creationId xmlns:a16="http://schemas.microsoft.com/office/drawing/2014/main" id="{9B694724-01BF-9177-4C58-8092D037FA94}"/>
              </a:ext>
            </a:extLst>
          </p:cNvPr>
          <p:cNvPicPr>
            <a:picLocks noChangeAspect="1"/>
          </p:cNvPicPr>
          <p:nvPr/>
        </p:nvPicPr>
        <p:blipFill>
          <a:blip r:embed="rId6"/>
          <a:stretch>
            <a:fillRect/>
          </a:stretch>
        </p:blipFill>
        <p:spPr>
          <a:xfrm rot="21428561">
            <a:off x="2455121" y="0"/>
            <a:ext cx="6895765" cy="6858000"/>
          </a:xfrm>
          <a:prstGeom prst="rect">
            <a:avLst/>
          </a:prstGeom>
        </p:spPr>
      </p:pic>
      <p:sp>
        <p:nvSpPr>
          <p:cNvPr id="2" name="Slide Number Placeholder 1">
            <a:extLst>
              <a:ext uri="{FF2B5EF4-FFF2-40B4-BE49-F238E27FC236}">
                <a16:creationId xmlns:a16="http://schemas.microsoft.com/office/drawing/2014/main" id="{06A32204-72C2-A765-A1FD-27366DB53641}"/>
              </a:ext>
            </a:extLst>
          </p:cNvPr>
          <p:cNvSpPr>
            <a:spLocks noGrp="1"/>
          </p:cNvSpPr>
          <p:nvPr>
            <p:ph type="sldNum" sz="quarter" idx="12"/>
          </p:nvPr>
        </p:nvSpPr>
        <p:spPr/>
        <p:txBody>
          <a:bodyPr/>
          <a:lstStyle/>
          <a:p>
            <a:fld id="{823A7AB5-9AF3-4C88-A210-3CE8E4469A2B}" type="slidenum">
              <a:rPr lang="en-US" smtClean="0"/>
              <a:t>11</a:t>
            </a:fld>
            <a:endParaRPr lang="en-US"/>
          </a:p>
        </p:txBody>
      </p:sp>
    </p:spTree>
    <p:extLst>
      <p:ext uri="{BB962C8B-B14F-4D97-AF65-F5344CB8AC3E}">
        <p14:creationId xmlns:p14="http://schemas.microsoft.com/office/powerpoint/2010/main" val="8010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par>
                          <p:cTn id="25" fill="hold">
                            <p:stCondLst>
                              <p:cond delay="3000"/>
                            </p:stCondLst>
                            <p:childTnLst>
                              <p:par>
                                <p:cTn id="26" presetID="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ppt_x"/>
                                          </p:val>
                                        </p:tav>
                                        <p:tav tm="100000">
                                          <p:val>
                                            <p:strVal val="#ppt_x"/>
                                          </p:val>
                                        </p:tav>
                                      </p:tavLst>
                                    </p:anim>
                                    <p:anim calcmode="lin" valueType="num">
                                      <p:cBhvr additive="base">
                                        <p:cTn id="29"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0BD0D1-96D4-0723-E531-4B5BAD57AA79}"/>
              </a:ext>
            </a:extLst>
          </p:cNvPr>
          <p:cNvSpPr>
            <a:spLocks noGrp="1"/>
          </p:cNvSpPr>
          <p:nvPr>
            <p:ph type="title"/>
          </p:nvPr>
        </p:nvSpPr>
        <p:spPr>
          <a:xfrm>
            <a:off x="761803" y="350196"/>
            <a:ext cx="4646904" cy="1624520"/>
          </a:xfrm>
        </p:spPr>
        <p:txBody>
          <a:bodyPr anchor="ctr">
            <a:normAutofit/>
          </a:bodyPr>
          <a:lstStyle/>
          <a:p>
            <a:r>
              <a:rPr lang="en-US" sz="3700" dirty="0"/>
              <a:t>ICD-10-CM codes are used for many purposes</a:t>
            </a:r>
          </a:p>
        </p:txBody>
      </p:sp>
      <p:sp>
        <p:nvSpPr>
          <p:cNvPr id="3" name="Content Placeholder 2">
            <a:extLst>
              <a:ext uri="{FF2B5EF4-FFF2-40B4-BE49-F238E27FC236}">
                <a16:creationId xmlns:a16="http://schemas.microsoft.com/office/drawing/2014/main" id="{2BA445E1-6C62-B34E-9CE1-0D441CE4EC06}"/>
              </a:ext>
            </a:extLst>
          </p:cNvPr>
          <p:cNvSpPr>
            <a:spLocks noGrp="1"/>
          </p:cNvSpPr>
          <p:nvPr>
            <p:ph idx="1"/>
          </p:nvPr>
        </p:nvSpPr>
        <p:spPr>
          <a:xfrm>
            <a:off x="761802" y="2743200"/>
            <a:ext cx="4646905" cy="3613149"/>
          </a:xfrm>
        </p:spPr>
        <p:txBody>
          <a:bodyPr anchor="ctr">
            <a:normAutofit/>
          </a:bodyPr>
          <a:lstStyle/>
          <a:p>
            <a:pPr lvl="0"/>
            <a:r>
              <a:rPr lang="en-US" sz="1700" dirty="0"/>
              <a:t>ICD-10-CM code assignment and interpretation for pre-registration processes</a:t>
            </a:r>
          </a:p>
          <a:p>
            <a:pPr lvl="0"/>
            <a:r>
              <a:rPr lang="en-US" sz="1700" dirty="0"/>
              <a:t>Software and related interfaces for registration, reservations, CPOE, specialized clinical department systems, payment systems, clinical pathways, etc.</a:t>
            </a:r>
          </a:p>
          <a:p>
            <a:pPr lvl="0"/>
            <a:r>
              <a:rPr lang="en-US" sz="1700" dirty="0"/>
              <a:t>Sufficient documentation to support medical necessity of services and procedures</a:t>
            </a:r>
          </a:p>
          <a:p>
            <a:pPr lvl="0"/>
            <a:r>
              <a:rPr lang="en-US" sz="1700" dirty="0"/>
              <a:t>Reports that use ICD codes</a:t>
            </a:r>
          </a:p>
          <a:p>
            <a:pPr lvl="0"/>
            <a:r>
              <a:rPr lang="en-US" sz="1700" dirty="0"/>
              <a:t>Processes that are triggered by ICD codes</a:t>
            </a:r>
          </a:p>
          <a:p>
            <a:endParaRPr lang="en-US" sz="1700" dirty="0"/>
          </a:p>
        </p:txBody>
      </p:sp>
      <p:pic>
        <p:nvPicPr>
          <p:cNvPr id="4" name="Picture 3" descr="Person using laptop illustration">
            <a:extLst>
              <a:ext uri="{FF2B5EF4-FFF2-40B4-BE49-F238E27FC236}">
                <a16:creationId xmlns:a16="http://schemas.microsoft.com/office/drawing/2014/main" id="{3BD4C2D0-ECB1-5E33-9489-611A03DF15A4}"/>
              </a:ext>
            </a:extLst>
          </p:cNvPr>
          <p:cNvPicPr>
            <a:picLocks noChangeAspect="1"/>
          </p:cNvPicPr>
          <p:nvPr/>
        </p:nvPicPr>
        <p:blipFill>
          <a:blip r:embed="rId2">
            <a:extLst>
              <a:ext uri="{28A0092B-C50C-407E-A947-70E740481C1C}">
                <a14:useLocalDpi xmlns:a14="http://schemas.microsoft.com/office/drawing/2010/main" val="0"/>
              </a:ext>
            </a:extLst>
          </a:blip>
          <a:srcRect l="27069" r="6190"/>
          <a:stretch>
            <a:fillRect/>
          </a:stretch>
        </p:blipFill>
        <p:spPr>
          <a:xfrm>
            <a:off x="6096000" y="1"/>
            <a:ext cx="6102825" cy="6858000"/>
          </a:xfrm>
          <a:prstGeom prst="rect">
            <a:avLst/>
          </a:prstGeom>
        </p:spPr>
      </p:pic>
      <p:sp>
        <p:nvSpPr>
          <p:cNvPr id="5" name="Slide Number Placeholder 4">
            <a:extLst>
              <a:ext uri="{FF2B5EF4-FFF2-40B4-BE49-F238E27FC236}">
                <a16:creationId xmlns:a16="http://schemas.microsoft.com/office/drawing/2014/main" id="{91CA5B71-4424-0EB7-473C-C2EB3636550F}"/>
              </a:ext>
            </a:extLst>
          </p:cNvPr>
          <p:cNvSpPr>
            <a:spLocks noGrp="1"/>
          </p:cNvSpPr>
          <p:nvPr>
            <p:ph type="sldNum" sz="quarter" idx="12"/>
          </p:nvPr>
        </p:nvSpPr>
        <p:spPr/>
        <p:txBody>
          <a:bodyPr/>
          <a:lstStyle/>
          <a:p>
            <a:fld id="{823A7AB5-9AF3-4C88-A210-3CE8E4469A2B}" type="slidenum">
              <a:rPr lang="en-US" smtClean="0"/>
              <a:t>12</a:t>
            </a:fld>
            <a:endParaRPr lang="en-US"/>
          </a:p>
        </p:txBody>
      </p:sp>
    </p:spTree>
    <p:extLst>
      <p:ext uri="{BB962C8B-B14F-4D97-AF65-F5344CB8AC3E}">
        <p14:creationId xmlns:p14="http://schemas.microsoft.com/office/powerpoint/2010/main" val="330767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CB5672-7928-EAE8-5FBA-54517618D63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7EFCFB0-9EC4-449E-F88C-B5BDEDD9B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17D5C-3481-B343-1F5C-9203601A5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eeting of people at law firm">
            <a:extLst>
              <a:ext uri="{FF2B5EF4-FFF2-40B4-BE49-F238E27FC236}">
                <a16:creationId xmlns:a16="http://schemas.microsoft.com/office/drawing/2014/main" id="{67EC7D19-C70C-8280-A785-C00DF9C68DA8}"/>
              </a:ext>
            </a:extLst>
          </p:cNvPr>
          <p:cNvPicPr>
            <a:picLocks noChangeAspect="1"/>
          </p:cNvPicPr>
          <p:nvPr/>
        </p:nvPicPr>
        <p:blipFill>
          <a:blip r:embed="rId2">
            <a:extLst>
              <a:ext uri="{28A0092B-C50C-407E-A947-70E740481C1C}">
                <a14:useLocalDpi xmlns:a14="http://schemas.microsoft.com/office/drawing/2010/main" val="0"/>
              </a:ext>
            </a:extLst>
          </a:blip>
          <a:srcRect t="15730"/>
          <a:stretch>
            <a:fillRect/>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a:extLst>
              <a:ext uri="{FF2B5EF4-FFF2-40B4-BE49-F238E27FC236}">
                <a16:creationId xmlns:a16="http://schemas.microsoft.com/office/drawing/2014/main" id="{D3F2A3B9-2041-ABC1-91C7-FB530CD99735}"/>
              </a:ext>
            </a:extLst>
          </p:cNvPr>
          <p:cNvSpPr>
            <a:spLocks noGrp="1"/>
          </p:cNvSpPr>
          <p:nvPr>
            <p:ph type="title"/>
          </p:nvPr>
        </p:nvSpPr>
        <p:spPr>
          <a:xfrm>
            <a:off x="599818" y="5234320"/>
            <a:ext cx="6931319" cy="1107103"/>
          </a:xfrm>
        </p:spPr>
        <p:txBody>
          <a:bodyPr vert="horz" lIns="91440" tIns="45720" rIns="91440" bIns="45720" rtlCol="0" anchor="b">
            <a:normAutofit/>
          </a:bodyPr>
          <a:lstStyle/>
          <a:p>
            <a:r>
              <a:rPr lang="en-US" sz="3600" dirty="0">
                <a:solidFill>
                  <a:schemeClr val="tx1">
                    <a:lumMod val="85000"/>
                    <a:lumOff val="15000"/>
                  </a:schemeClr>
                </a:solidFill>
              </a:rPr>
              <a:t>Compliance with documentation requirements</a:t>
            </a:r>
          </a:p>
        </p:txBody>
      </p:sp>
      <p:sp>
        <p:nvSpPr>
          <p:cNvPr id="3" name="Slide Number Placeholder 2">
            <a:extLst>
              <a:ext uri="{FF2B5EF4-FFF2-40B4-BE49-F238E27FC236}">
                <a16:creationId xmlns:a16="http://schemas.microsoft.com/office/drawing/2014/main" id="{0F2D0176-9F7F-9FF3-856B-D64CC517F37D}"/>
              </a:ext>
            </a:extLst>
          </p:cNvPr>
          <p:cNvSpPr>
            <a:spLocks noGrp="1"/>
          </p:cNvSpPr>
          <p:nvPr>
            <p:ph type="sldNum" sz="quarter" idx="12"/>
          </p:nvPr>
        </p:nvSpPr>
        <p:spPr/>
        <p:txBody>
          <a:bodyPr/>
          <a:lstStyle/>
          <a:p>
            <a:fld id="{823A7AB5-9AF3-4C88-A210-3CE8E4469A2B}" type="slidenum">
              <a:rPr lang="en-US" smtClean="0"/>
              <a:t>13</a:t>
            </a:fld>
            <a:endParaRPr lang="en-US"/>
          </a:p>
        </p:txBody>
      </p:sp>
    </p:spTree>
    <p:extLst>
      <p:ext uri="{BB962C8B-B14F-4D97-AF65-F5344CB8AC3E}">
        <p14:creationId xmlns:p14="http://schemas.microsoft.com/office/powerpoint/2010/main" val="731221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octor looking at tablet">
            <a:extLst>
              <a:ext uri="{FF2B5EF4-FFF2-40B4-BE49-F238E27FC236}">
                <a16:creationId xmlns:a16="http://schemas.microsoft.com/office/drawing/2014/main" id="{7DA9F134-A72B-17BB-81DE-EF8E9498D6E9}"/>
              </a:ext>
            </a:extLst>
          </p:cNvPr>
          <p:cNvPicPr>
            <a:picLocks noChangeAspect="1"/>
          </p:cNvPicPr>
          <p:nvPr/>
        </p:nvPicPr>
        <p:blipFill>
          <a:blip r:embed="rId2">
            <a:extLst>
              <a:ext uri="{28A0092B-C50C-407E-A947-70E740481C1C}">
                <a14:useLocalDpi xmlns:a14="http://schemas.microsoft.com/office/drawing/2010/main" val="0"/>
              </a:ext>
            </a:extLst>
          </a:blip>
          <a:srcRect l="5884" r="-1" b="-1"/>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9E3F26-C012-EEB8-12A9-78A792B459D4}"/>
              </a:ext>
            </a:extLst>
          </p:cNvPr>
          <p:cNvSpPr>
            <a:spLocks noGrp="1"/>
          </p:cNvSpPr>
          <p:nvPr>
            <p:ph type="title"/>
          </p:nvPr>
        </p:nvSpPr>
        <p:spPr>
          <a:xfrm>
            <a:off x="838200" y="365125"/>
            <a:ext cx="3822189" cy="1899912"/>
          </a:xfrm>
        </p:spPr>
        <p:txBody>
          <a:bodyPr>
            <a:normAutofit/>
          </a:bodyPr>
          <a:lstStyle/>
          <a:p>
            <a:r>
              <a:rPr lang="en-US" sz="4000" dirty="0"/>
              <a:t>Important!</a:t>
            </a:r>
          </a:p>
        </p:txBody>
      </p:sp>
      <p:sp>
        <p:nvSpPr>
          <p:cNvPr id="3" name="Content Placeholder 2">
            <a:extLst>
              <a:ext uri="{FF2B5EF4-FFF2-40B4-BE49-F238E27FC236}">
                <a16:creationId xmlns:a16="http://schemas.microsoft.com/office/drawing/2014/main" id="{FFC0322F-53A2-A99E-0F36-A9ED33F5934E}"/>
              </a:ext>
            </a:extLst>
          </p:cNvPr>
          <p:cNvSpPr>
            <a:spLocks noGrp="1"/>
          </p:cNvSpPr>
          <p:nvPr>
            <p:ph idx="1"/>
          </p:nvPr>
        </p:nvSpPr>
        <p:spPr>
          <a:xfrm>
            <a:off x="838200" y="3289955"/>
            <a:ext cx="3822189" cy="2887008"/>
          </a:xfrm>
        </p:spPr>
        <p:txBody>
          <a:bodyPr>
            <a:normAutofit/>
          </a:bodyPr>
          <a:lstStyle/>
          <a:p>
            <a:pPr marL="0" indent="0" algn="ctr">
              <a:buNone/>
            </a:pPr>
            <a:r>
              <a:rPr lang="en-US" sz="2000" dirty="0">
                <a:latin typeface="Times New Roman" panose="02020603050405020304" pitchFamily="18" charset="0"/>
                <a:cs typeface="Times New Roman" panose="02020603050405020304" pitchFamily="18" charset="0"/>
              </a:rPr>
              <a:t>complete medical record documentation</a:t>
            </a:r>
          </a:p>
          <a:p>
            <a:pPr marL="0" indent="0" algn="ctr">
              <a:buNone/>
            </a:pPr>
            <a:endParaRPr lang="en-US" sz="2000" dirty="0">
              <a:latin typeface="Times New Roman" panose="02020603050405020304" pitchFamily="18" charset="0"/>
              <a:cs typeface="Times New Roman" panose="02020603050405020304" pitchFamily="18" charset="0"/>
            </a:endParaRPr>
          </a:p>
          <a:p>
            <a:pPr marL="0" indent="0" algn="ctr">
              <a:buNone/>
            </a:pPr>
            <a:r>
              <a:rPr lang="en-US" sz="2000" dirty="0">
                <a:latin typeface="Times New Roman" panose="02020603050405020304" pitchFamily="18" charset="0"/>
                <a:cs typeface="Times New Roman" panose="02020603050405020304" pitchFamily="18" charset="0"/>
              </a:rPr>
              <a:t>correct diagnosis and procedure coding</a:t>
            </a:r>
          </a:p>
          <a:p>
            <a:pPr marL="0" indent="0" algn="ctr">
              <a:buNone/>
            </a:pPr>
            <a:endParaRPr lang="en-US" sz="2000" dirty="0">
              <a:latin typeface="Times New Roman" panose="02020603050405020304" pitchFamily="18" charset="0"/>
              <a:cs typeface="Times New Roman" panose="02020603050405020304" pitchFamily="18" charset="0"/>
            </a:endParaRPr>
          </a:p>
          <a:p>
            <a:pPr marL="0" indent="0" algn="ctr">
              <a:buNone/>
            </a:pPr>
            <a:r>
              <a:rPr lang="en-US" sz="2000" dirty="0">
                <a:latin typeface="Times New Roman" panose="02020603050405020304" pitchFamily="18" charset="0"/>
                <a:cs typeface="Times New Roman" panose="02020603050405020304" pitchFamily="18" charset="0"/>
              </a:rPr>
              <a:t>accurate reporting</a:t>
            </a:r>
          </a:p>
        </p:txBody>
      </p:sp>
      <p:sp>
        <p:nvSpPr>
          <p:cNvPr id="6" name="Plus Sign 5">
            <a:extLst>
              <a:ext uri="{FF2B5EF4-FFF2-40B4-BE49-F238E27FC236}">
                <a16:creationId xmlns:a16="http://schemas.microsoft.com/office/drawing/2014/main" id="{9A415975-A0BA-81C2-8189-D9CBC4DDE32F}"/>
              </a:ext>
            </a:extLst>
          </p:cNvPr>
          <p:cNvSpPr/>
          <p:nvPr/>
        </p:nvSpPr>
        <p:spPr>
          <a:xfrm>
            <a:off x="2585704" y="3922150"/>
            <a:ext cx="395925" cy="367645"/>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quals 6">
            <a:extLst>
              <a:ext uri="{FF2B5EF4-FFF2-40B4-BE49-F238E27FC236}">
                <a16:creationId xmlns:a16="http://schemas.microsoft.com/office/drawing/2014/main" id="{971D21B9-6A02-3DEA-DADA-83B417ADF070}"/>
              </a:ext>
            </a:extLst>
          </p:cNvPr>
          <p:cNvSpPr/>
          <p:nvPr/>
        </p:nvSpPr>
        <p:spPr>
          <a:xfrm>
            <a:off x="2551331" y="4950273"/>
            <a:ext cx="395925" cy="452487"/>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1">
            <a:extLst>
              <a:ext uri="{FF2B5EF4-FFF2-40B4-BE49-F238E27FC236}">
                <a16:creationId xmlns:a16="http://schemas.microsoft.com/office/drawing/2014/main" id="{8A325B90-A1B7-5169-D3BA-8696FDECD9C6}"/>
              </a:ext>
            </a:extLst>
          </p:cNvPr>
          <p:cNvSpPr txBox="1">
            <a:spLocks/>
          </p:cNvSpPr>
          <p:nvPr/>
        </p:nvSpPr>
        <p:spPr>
          <a:xfrm rot="21181132">
            <a:off x="221196" y="505284"/>
            <a:ext cx="5958526" cy="1899912"/>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solidFill>
                  <a:schemeClr val="accent1">
                    <a:lumMod val="75000"/>
                  </a:schemeClr>
                </a:solidFill>
              </a:rPr>
              <a:t>Diagnosis codes must be based on documentation in the health record by physicians and other providers who are legally accountable for establishing the medical diagnoses</a:t>
            </a:r>
            <a:endParaRPr lang="en-US" sz="4000" dirty="0">
              <a:solidFill>
                <a:schemeClr val="accent1">
                  <a:lumMod val="75000"/>
                </a:schemeClr>
              </a:solidFill>
            </a:endParaRPr>
          </a:p>
        </p:txBody>
      </p:sp>
      <p:sp>
        <p:nvSpPr>
          <p:cNvPr id="8" name="Slide Number Placeholder 7">
            <a:extLst>
              <a:ext uri="{FF2B5EF4-FFF2-40B4-BE49-F238E27FC236}">
                <a16:creationId xmlns:a16="http://schemas.microsoft.com/office/drawing/2014/main" id="{06407F44-B080-C601-D808-E314CD258DD8}"/>
              </a:ext>
            </a:extLst>
          </p:cNvPr>
          <p:cNvSpPr>
            <a:spLocks noGrp="1"/>
          </p:cNvSpPr>
          <p:nvPr>
            <p:ph type="sldNum" sz="quarter" idx="12"/>
          </p:nvPr>
        </p:nvSpPr>
        <p:spPr/>
        <p:txBody>
          <a:bodyPr/>
          <a:lstStyle/>
          <a:p>
            <a:fld id="{823A7AB5-9AF3-4C88-A210-3CE8E4469A2B}" type="slidenum">
              <a:rPr lang="en-US" smtClean="0"/>
              <a:t>14</a:t>
            </a:fld>
            <a:endParaRPr lang="en-US"/>
          </a:p>
        </p:txBody>
      </p:sp>
    </p:spTree>
    <p:extLst>
      <p:ext uri="{BB962C8B-B14F-4D97-AF65-F5344CB8AC3E}">
        <p14:creationId xmlns:p14="http://schemas.microsoft.com/office/powerpoint/2010/main" val="20032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72086A6A-1EA1-4A78-5B94-5365EEF1EC38}"/>
              </a:ext>
            </a:extLst>
          </p:cNvPr>
          <p:cNvPicPr>
            <a:picLocks noGrp="1" noChangeAspect="1"/>
          </p:cNvPicPr>
          <p:nvPr>
            <p:ph sz="half" idx="1"/>
          </p:nvPr>
        </p:nvPicPr>
        <p:blipFill>
          <a:blip r:embed="rId2"/>
          <a:stretch>
            <a:fillRect/>
          </a:stretch>
        </p:blipFill>
        <p:spPr>
          <a:xfrm>
            <a:off x="957628" y="2101104"/>
            <a:ext cx="3905795" cy="28388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2E0D9EA9-2DE3-5FFF-3B10-C87F8547DEA0}"/>
              </a:ext>
            </a:extLst>
          </p:cNvPr>
          <p:cNvSpPr>
            <a:spLocks noGrp="1"/>
          </p:cNvSpPr>
          <p:nvPr>
            <p:ph type="title"/>
          </p:nvPr>
        </p:nvSpPr>
        <p:spPr/>
        <p:txBody>
          <a:bodyPr>
            <a:normAutofit/>
          </a:bodyPr>
          <a:lstStyle/>
          <a:p>
            <a:r>
              <a:rPr lang="en-US" sz="4000" dirty="0"/>
              <a:t>Which order is missing important information?</a:t>
            </a:r>
          </a:p>
        </p:txBody>
      </p:sp>
      <p:pic>
        <p:nvPicPr>
          <p:cNvPr id="10" name="Content Placeholder 9">
            <a:extLst>
              <a:ext uri="{FF2B5EF4-FFF2-40B4-BE49-F238E27FC236}">
                <a16:creationId xmlns:a16="http://schemas.microsoft.com/office/drawing/2014/main" id="{463D7A9F-7070-1C84-DD7E-5F3151E715F9}"/>
              </a:ext>
            </a:extLst>
          </p:cNvPr>
          <p:cNvPicPr>
            <a:picLocks noGrp="1" noChangeAspect="1"/>
          </p:cNvPicPr>
          <p:nvPr>
            <p:ph sz="half" idx="2"/>
          </p:nvPr>
        </p:nvPicPr>
        <p:blipFill>
          <a:blip r:embed="rId3"/>
          <a:stretch>
            <a:fillRect/>
          </a:stretch>
        </p:blipFill>
        <p:spPr>
          <a:xfrm rot="484812">
            <a:off x="5223494" y="3072984"/>
            <a:ext cx="6395041" cy="29230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FDB03BBE-04B0-89B1-9F40-2603A5BCA0B9}"/>
              </a:ext>
            </a:extLst>
          </p:cNvPr>
          <p:cNvSpPr txBox="1"/>
          <p:nvPr/>
        </p:nvSpPr>
        <p:spPr>
          <a:xfrm>
            <a:off x="399776" y="6430997"/>
            <a:ext cx="7814535" cy="246221"/>
          </a:xfrm>
          <a:prstGeom prst="rect">
            <a:avLst/>
          </a:prstGeom>
          <a:noFill/>
        </p:spPr>
        <p:txBody>
          <a:bodyPr wrap="square">
            <a:spAutoFit/>
          </a:bodyPr>
          <a:lstStyle/>
          <a:p>
            <a:pPr marL="0" indent="0">
              <a:buNone/>
            </a:pPr>
            <a:r>
              <a:rPr lang="en-US" sz="1000" dirty="0"/>
              <a:t>CPT copyright 2024 American Medical Association. All rights reserved.  CPT is a registered trademark of the American Medical Association.</a:t>
            </a:r>
          </a:p>
        </p:txBody>
      </p:sp>
      <p:sp>
        <p:nvSpPr>
          <p:cNvPr id="3" name="Slide Number Placeholder 2">
            <a:extLst>
              <a:ext uri="{FF2B5EF4-FFF2-40B4-BE49-F238E27FC236}">
                <a16:creationId xmlns:a16="http://schemas.microsoft.com/office/drawing/2014/main" id="{9E81A4E8-6EF0-D5A8-6517-6FDCE7EEEFFC}"/>
              </a:ext>
            </a:extLst>
          </p:cNvPr>
          <p:cNvSpPr>
            <a:spLocks noGrp="1"/>
          </p:cNvSpPr>
          <p:nvPr>
            <p:ph type="sldNum" sz="quarter" idx="12"/>
          </p:nvPr>
        </p:nvSpPr>
        <p:spPr/>
        <p:txBody>
          <a:bodyPr/>
          <a:lstStyle/>
          <a:p>
            <a:fld id="{823A7AB5-9AF3-4C88-A210-3CE8E4469A2B}" type="slidenum">
              <a:rPr lang="en-US" smtClean="0"/>
              <a:t>15</a:t>
            </a:fld>
            <a:endParaRPr lang="en-US"/>
          </a:p>
        </p:txBody>
      </p:sp>
    </p:spTree>
    <p:extLst>
      <p:ext uri="{BB962C8B-B14F-4D97-AF65-F5344CB8AC3E}">
        <p14:creationId xmlns:p14="http://schemas.microsoft.com/office/powerpoint/2010/main" val="184990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17D40-03CF-C070-A832-6583D6BAF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5E211-4B00-7531-EEBD-A08BC3D61AF6}"/>
              </a:ext>
            </a:extLst>
          </p:cNvPr>
          <p:cNvSpPr>
            <a:spLocks noGrp="1"/>
          </p:cNvSpPr>
          <p:nvPr>
            <p:ph type="title"/>
          </p:nvPr>
        </p:nvSpPr>
        <p:spPr/>
        <p:txBody>
          <a:bodyPr/>
          <a:lstStyle/>
          <a:p>
            <a:r>
              <a:rPr lang="en-US" dirty="0"/>
              <a:t>Documentation requirements for the order</a:t>
            </a:r>
          </a:p>
        </p:txBody>
      </p:sp>
      <p:sp>
        <p:nvSpPr>
          <p:cNvPr id="3" name="Content Placeholder 2">
            <a:extLst>
              <a:ext uri="{FF2B5EF4-FFF2-40B4-BE49-F238E27FC236}">
                <a16:creationId xmlns:a16="http://schemas.microsoft.com/office/drawing/2014/main" id="{AF3F0F30-8DE3-8B77-41CF-76533A07E031}"/>
              </a:ext>
            </a:extLst>
          </p:cNvPr>
          <p:cNvSpPr>
            <a:spLocks noGrp="1"/>
          </p:cNvSpPr>
          <p:nvPr>
            <p:ph idx="1"/>
          </p:nvPr>
        </p:nvSpPr>
        <p:spPr/>
        <p:txBody>
          <a:bodyPr>
            <a:normAutofit/>
          </a:bodyPr>
          <a:lstStyle/>
          <a:p>
            <a:pPr marL="0" indent="0">
              <a:buNone/>
            </a:pPr>
            <a:r>
              <a:rPr lang="en-US" sz="3200" dirty="0"/>
              <a:t>Authenticated documentation by treating provider of the</a:t>
            </a:r>
          </a:p>
          <a:p>
            <a:r>
              <a:rPr lang="en-US" sz="3200" dirty="0"/>
              <a:t>intent for a test to be performed</a:t>
            </a:r>
          </a:p>
          <a:p>
            <a:r>
              <a:rPr lang="en-US" sz="3200" dirty="0"/>
              <a:t>medically necessary diagnosis or other basis for testing</a:t>
            </a:r>
          </a:p>
          <a:p>
            <a:pPr marL="457200" lvl="1" indent="0">
              <a:buNone/>
            </a:pPr>
            <a:endParaRPr lang="en-US" dirty="0"/>
          </a:p>
          <a:p>
            <a:pPr marL="0" indent="0">
              <a:buNone/>
            </a:pPr>
            <a:r>
              <a:rPr lang="en-US" sz="2000" dirty="0"/>
              <a:t>Sources:</a:t>
            </a:r>
          </a:p>
          <a:p>
            <a:pPr marL="0" indent="0">
              <a:buNone/>
            </a:pPr>
            <a:r>
              <a:rPr lang="en-US" sz="2000" dirty="0"/>
              <a:t>Medicare Program Integrity Manual, Chapter 6, Section 6.9.1</a:t>
            </a:r>
          </a:p>
          <a:p>
            <a:pPr marL="0" indent="0">
              <a:buNone/>
            </a:pPr>
            <a:r>
              <a:rPr lang="en-US" sz="2000" dirty="0"/>
              <a:t>Medicare Claims Processing Manual, Chapter 35, Section 20</a:t>
            </a:r>
          </a:p>
          <a:p>
            <a:pPr marL="0" indent="0">
              <a:buNone/>
            </a:pPr>
            <a:r>
              <a:rPr lang="en-US" sz="2000" dirty="0"/>
              <a:t>CMS MLN Fact Sheet Complying with Documentation Requirements for Lab Services</a:t>
            </a:r>
          </a:p>
          <a:p>
            <a:pPr marL="0" indent="0">
              <a:buNone/>
            </a:pPr>
            <a:endParaRPr lang="en-US" sz="2000" dirty="0"/>
          </a:p>
        </p:txBody>
      </p:sp>
      <p:sp>
        <p:nvSpPr>
          <p:cNvPr id="4" name="Slide Number Placeholder 3">
            <a:extLst>
              <a:ext uri="{FF2B5EF4-FFF2-40B4-BE49-F238E27FC236}">
                <a16:creationId xmlns:a16="http://schemas.microsoft.com/office/drawing/2014/main" id="{9EE0D0D3-53F7-8B36-F992-CD1FFB305423}"/>
              </a:ext>
            </a:extLst>
          </p:cNvPr>
          <p:cNvSpPr>
            <a:spLocks noGrp="1"/>
          </p:cNvSpPr>
          <p:nvPr>
            <p:ph type="sldNum" sz="quarter" idx="12"/>
          </p:nvPr>
        </p:nvSpPr>
        <p:spPr/>
        <p:txBody>
          <a:bodyPr/>
          <a:lstStyle/>
          <a:p>
            <a:fld id="{823A7AB5-9AF3-4C88-A210-3CE8E4469A2B}" type="slidenum">
              <a:rPr lang="en-US" smtClean="0"/>
              <a:t>16</a:t>
            </a:fld>
            <a:endParaRPr lang="en-US"/>
          </a:p>
        </p:txBody>
      </p:sp>
    </p:spTree>
    <p:extLst>
      <p:ext uri="{BB962C8B-B14F-4D97-AF65-F5344CB8AC3E}">
        <p14:creationId xmlns:p14="http://schemas.microsoft.com/office/powerpoint/2010/main" val="1459673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12C0-05C4-D880-3AFA-B25C3B5349D1}"/>
              </a:ext>
            </a:extLst>
          </p:cNvPr>
          <p:cNvSpPr>
            <a:spLocks noGrp="1"/>
          </p:cNvSpPr>
          <p:nvPr>
            <p:ph type="title"/>
          </p:nvPr>
        </p:nvSpPr>
        <p:spPr/>
        <p:txBody>
          <a:bodyPr/>
          <a:lstStyle/>
          <a:p>
            <a:r>
              <a:rPr lang="en-US" dirty="0"/>
              <a:t>Comply with ABN requirements!</a:t>
            </a:r>
          </a:p>
        </p:txBody>
      </p:sp>
      <p:sp>
        <p:nvSpPr>
          <p:cNvPr id="3" name="Content Placeholder 2">
            <a:extLst>
              <a:ext uri="{FF2B5EF4-FFF2-40B4-BE49-F238E27FC236}">
                <a16:creationId xmlns:a16="http://schemas.microsoft.com/office/drawing/2014/main" id="{D3E0BE31-B59A-18ED-3471-9761A4096A75}"/>
              </a:ext>
            </a:extLst>
          </p:cNvPr>
          <p:cNvSpPr>
            <a:spLocks noGrp="1"/>
          </p:cNvSpPr>
          <p:nvPr>
            <p:ph idx="1"/>
          </p:nvPr>
        </p:nvSpPr>
        <p:spPr/>
        <p:txBody>
          <a:bodyPr/>
          <a:lstStyle/>
          <a:p>
            <a:r>
              <a:rPr lang="en-US" dirty="0"/>
              <a:t>If you expect Medicare payment to be denied on a test or service performed on a Medicare beneficiary, then issue Advance Beneficiary Notice of Noncoverage (ABN)</a:t>
            </a:r>
          </a:p>
          <a:p>
            <a:r>
              <a:rPr lang="en-US" dirty="0"/>
              <a:t>You must comply with ABNs and other beneficiary notices initiatives when procedures and services are planned for Medicare beneficiaries</a:t>
            </a:r>
          </a:p>
        </p:txBody>
      </p:sp>
      <p:sp>
        <p:nvSpPr>
          <p:cNvPr id="4" name="Slide Number Placeholder 3">
            <a:extLst>
              <a:ext uri="{FF2B5EF4-FFF2-40B4-BE49-F238E27FC236}">
                <a16:creationId xmlns:a16="http://schemas.microsoft.com/office/drawing/2014/main" id="{0BF9FAC9-842D-4F9B-4E15-9271B32E5B70}"/>
              </a:ext>
            </a:extLst>
          </p:cNvPr>
          <p:cNvSpPr>
            <a:spLocks noGrp="1"/>
          </p:cNvSpPr>
          <p:nvPr>
            <p:ph type="sldNum" sz="quarter" idx="12"/>
          </p:nvPr>
        </p:nvSpPr>
        <p:spPr/>
        <p:txBody>
          <a:bodyPr/>
          <a:lstStyle/>
          <a:p>
            <a:fld id="{823A7AB5-9AF3-4C88-A210-3CE8E4469A2B}" type="slidenum">
              <a:rPr lang="en-US" smtClean="0"/>
              <a:t>17</a:t>
            </a:fld>
            <a:endParaRPr lang="en-US"/>
          </a:p>
        </p:txBody>
      </p:sp>
    </p:spTree>
    <p:extLst>
      <p:ext uri="{BB962C8B-B14F-4D97-AF65-F5344CB8AC3E}">
        <p14:creationId xmlns:p14="http://schemas.microsoft.com/office/powerpoint/2010/main" val="685928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34900A-8ED6-D29D-120B-6E6C85CE6135}"/>
              </a:ext>
            </a:extLst>
          </p:cNvPr>
          <p:cNvPicPr>
            <a:picLocks noChangeAspect="1"/>
          </p:cNvPicPr>
          <p:nvPr/>
        </p:nvPicPr>
        <p:blipFill>
          <a:blip r:embed="rId2"/>
          <a:srcRect b="5661"/>
          <a:stretch>
            <a:fillRect/>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FF2C285E-4C9A-E807-7098-3F38EAFF85DC}"/>
              </a:ext>
            </a:extLst>
          </p:cNvPr>
          <p:cNvSpPr txBox="1"/>
          <p:nvPr/>
        </p:nvSpPr>
        <p:spPr>
          <a:xfrm>
            <a:off x="331922" y="6190397"/>
            <a:ext cx="11555277" cy="523220"/>
          </a:xfrm>
          <a:prstGeom prst="rect">
            <a:avLst/>
          </a:prstGeom>
          <a:noFill/>
        </p:spPr>
        <p:txBody>
          <a:bodyPr wrap="square" rtlCol="0">
            <a:spAutoFit/>
          </a:bodyPr>
          <a:lstStyle/>
          <a:p>
            <a:r>
              <a:rPr lang="en-US" sz="1400" dirty="0">
                <a:solidFill>
                  <a:schemeClr val="bg1"/>
                </a:solidFill>
              </a:rPr>
              <a:t>Available </a:t>
            </a:r>
            <a:r>
              <a:rPr lang="en-US" sz="1400" dirty="0">
                <a:solidFill>
                  <a:schemeClr val="accent3">
                    <a:lumMod val="20000"/>
                    <a:lumOff val="80000"/>
                  </a:schemeClr>
                </a:solidFill>
                <a:hlinkClick r:id="rId4">
                  <a:extLst>
                    <a:ext uri="{A12FA001-AC4F-418D-AE19-62706E023703}">
                      <ahyp:hlinkClr xmlns:ahyp="http://schemas.microsoft.com/office/drawing/2018/hyperlinkcolor" val="tx"/>
                    </a:ext>
                  </a:extLst>
                </a:hlinkClick>
              </a:rPr>
              <a:t>https://www.cms.gov/Outreach-and-Education/Medicare-Learning-Network-MLN/MLNProducts/medicare-provider-compliance-tips/medicare-provider-compliance-tips.html</a:t>
            </a:r>
            <a:r>
              <a:rPr lang="en-US" sz="1400" dirty="0">
                <a:solidFill>
                  <a:schemeClr val="accent3">
                    <a:lumMod val="20000"/>
                    <a:lumOff val="80000"/>
                  </a:schemeClr>
                </a:solidFill>
              </a:rPr>
              <a:t> </a:t>
            </a:r>
          </a:p>
        </p:txBody>
      </p:sp>
      <p:sp>
        <p:nvSpPr>
          <p:cNvPr id="2" name="Slide Number Placeholder 1">
            <a:extLst>
              <a:ext uri="{FF2B5EF4-FFF2-40B4-BE49-F238E27FC236}">
                <a16:creationId xmlns:a16="http://schemas.microsoft.com/office/drawing/2014/main" id="{676D103B-C40C-7819-B66C-9F2F74C9707F}"/>
              </a:ext>
            </a:extLst>
          </p:cNvPr>
          <p:cNvSpPr>
            <a:spLocks noGrp="1"/>
          </p:cNvSpPr>
          <p:nvPr>
            <p:ph type="sldNum" sz="quarter" idx="12"/>
          </p:nvPr>
        </p:nvSpPr>
        <p:spPr/>
        <p:txBody>
          <a:bodyPr/>
          <a:lstStyle/>
          <a:p>
            <a:fld id="{823A7AB5-9AF3-4C88-A210-3CE8E4469A2B}" type="slidenum">
              <a:rPr lang="en-US" smtClean="0"/>
              <a:t>18</a:t>
            </a:fld>
            <a:endParaRPr lang="en-US"/>
          </a:p>
        </p:txBody>
      </p:sp>
    </p:spTree>
    <p:extLst>
      <p:ext uri="{BB962C8B-B14F-4D97-AF65-F5344CB8AC3E}">
        <p14:creationId xmlns:p14="http://schemas.microsoft.com/office/powerpoint/2010/main" val="1696387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A4DDEB-71CE-C57C-7DA0-40C1B925F0EA}"/>
              </a:ext>
            </a:extLst>
          </p:cNvPr>
          <p:cNvSpPr>
            <a:spLocks noGrp="1"/>
          </p:cNvSpPr>
          <p:nvPr>
            <p:ph type="title"/>
          </p:nvPr>
        </p:nvSpPr>
        <p:spPr>
          <a:xfrm>
            <a:off x="1137034" y="609597"/>
            <a:ext cx="9392421" cy="1330841"/>
          </a:xfrm>
        </p:spPr>
        <p:txBody>
          <a:bodyPr>
            <a:normAutofit/>
          </a:bodyPr>
          <a:lstStyle/>
          <a:p>
            <a:r>
              <a:rPr lang="en-US" dirty="0"/>
              <a:t>WPS Training Resources</a:t>
            </a:r>
          </a:p>
        </p:txBody>
      </p:sp>
      <p:sp>
        <p:nvSpPr>
          <p:cNvPr id="3" name="Content Placeholder 2">
            <a:extLst>
              <a:ext uri="{FF2B5EF4-FFF2-40B4-BE49-F238E27FC236}">
                <a16:creationId xmlns:a16="http://schemas.microsoft.com/office/drawing/2014/main" id="{EEA7DE2B-5EA4-6585-B056-91A6CFDC040A}"/>
              </a:ext>
            </a:extLst>
          </p:cNvPr>
          <p:cNvSpPr>
            <a:spLocks noGrp="1"/>
          </p:cNvSpPr>
          <p:nvPr>
            <p:ph idx="1"/>
          </p:nvPr>
        </p:nvSpPr>
        <p:spPr>
          <a:xfrm>
            <a:off x="1137034" y="2198362"/>
            <a:ext cx="4958966" cy="3917773"/>
          </a:xfrm>
        </p:spPr>
        <p:txBody>
          <a:bodyPr>
            <a:normAutofit/>
          </a:bodyPr>
          <a:lstStyle/>
          <a:p>
            <a:r>
              <a:rPr lang="en-US" sz="2000" dirty="0"/>
              <a:t>WPS is the Medicare Administrative Contractor providing both Part A and Part B Medicare benefit administration for Iowa, Kansas, Missouri, and Nebraska</a:t>
            </a:r>
          </a:p>
          <a:p>
            <a:r>
              <a:rPr lang="en-US" sz="2000" dirty="0"/>
              <a:t>Check out the resources available on the WPS Training Center website and sign up for email notifications at </a:t>
            </a:r>
            <a:r>
              <a:rPr lang="en-US" sz="2000" dirty="0">
                <a:hlinkClick r:id="rId2"/>
              </a:rPr>
              <a:t>https://www.wpsgha.com/training</a:t>
            </a:r>
            <a:r>
              <a:rPr lang="en-US" sz="2000" dirty="0"/>
              <a:t> </a:t>
            </a:r>
          </a:p>
          <a:p>
            <a:endParaRPr lang="en-US" sz="2000" dirty="0"/>
          </a:p>
        </p:txBody>
      </p:sp>
      <p:pic>
        <p:nvPicPr>
          <p:cNvPr id="5" name="Picture 4" descr="A screenshot of a blue screen&#10;&#10;AI-generated content may be incorrect.">
            <a:extLst>
              <a:ext uri="{FF2B5EF4-FFF2-40B4-BE49-F238E27FC236}">
                <a16:creationId xmlns:a16="http://schemas.microsoft.com/office/drawing/2014/main" id="{6BA57399-B022-3D5B-828D-07492AAC30F1}"/>
              </a:ext>
            </a:extLst>
          </p:cNvPr>
          <p:cNvPicPr>
            <a:picLocks noChangeAspect="1"/>
          </p:cNvPicPr>
          <p:nvPr/>
        </p:nvPicPr>
        <p:blipFill>
          <a:blip r:embed="rId3"/>
          <a:stretch>
            <a:fillRect/>
          </a:stretch>
        </p:blipFill>
        <p:spPr>
          <a:xfrm>
            <a:off x="6719367" y="2361692"/>
            <a:ext cx="4788505" cy="3402358"/>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69A7A1CB-C49A-DFD8-7ABB-030A3AEFAC15}"/>
              </a:ext>
            </a:extLst>
          </p:cNvPr>
          <p:cNvSpPr>
            <a:spLocks noGrp="1"/>
          </p:cNvSpPr>
          <p:nvPr>
            <p:ph type="sldNum" sz="quarter" idx="12"/>
          </p:nvPr>
        </p:nvSpPr>
        <p:spPr/>
        <p:txBody>
          <a:bodyPr/>
          <a:lstStyle/>
          <a:p>
            <a:fld id="{823A7AB5-9AF3-4C88-A210-3CE8E4469A2B}" type="slidenum">
              <a:rPr lang="en-US" smtClean="0"/>
              <a:t>19</a:t>
            </a:fld>
            <a:endParaRPr lang="en-US"/>
          </a:p>
        </p:txBody>
      </p:sp>
    </p:spTree>
    <p:extLst>
      <p:ext uri="{BB962C8B-B14F-4D97-AF65-F5344CB8AC3E}">
        <p14:creationId xmlns:p14="http://schemas.microsoft.com/office/powerpoint/2010/main" val="4020140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D04DD-9C28-6075-0E27-99A72856558B}"/>
              </a:ext>
            </a:extLst>
          </p:cNvPr>
          <p:cNvSpPr>
            <a:spLocks noGrp="1"/>
          </p:cNvSpPr>
          <p:nvPr>
            <p:ph type="title"/>
          </p:nvPr>
        </p:nvSpPr>
        <p:spPr>
          <a:xfrm>
            <a:off x="1136397" y="502020"/>
            <a:ext cx="5323715" cy="1642970"/>
          </a:xfrm>
        </p:spPr>
        <p:txBody>
          <a:bodyPr anchor="b">
            <a:normAutofit/>
          </a:bodyPr>
          <a:lstStyle/>
          <a:p>
            <a:r>
              <a:rPr lang="en-US" sz="4000"/>
              <a:t>About the Speaker</a:t>
            </a:r>
          </a:p>
        </p:txBody>
      </p:sp>
      <p:sp>
        <p:nvSpPr>
          <p:cNvPr id="3" name="Content Placeholder 2">
            <a:extLst>
              <a:ext uri="{FF2B5EF4-FFF2-40B4-BE49-F238E27FC236}">
                <a16:creationId xmlns:a16="http://schemas.microsoft.com/office/drawing/2014/main" id="{EE858F81-D6EB-F39A-CCE0-14C72355F014}"/>
              </a:ext>
            </a:extLst>
          </p:cNvPr>
          <p:cNvSpPr>
            <a:spLocks noGrp="1"/>
          </p:cNvSpPr>
          <p:nvPr>
            <p:ph idx="1"/>
          </p:nvPr>
        </p:nvSpPr>
        <p:spPr>
          <a:xfrm>
            <a:off x="1144923" y="2405894"/>
            <a:ext cx="5315189" cy="3535083"/>
          </a:xfrm>
        </p:spPr>
        <p:txBody>
          <a:bodyPr anchor="t">
            <a:normAutofit/>
          </a:bodyPr>
          <a:lstStyle/>
          <a:p>
            <a:pPr marL="0" indent="0">
              <a:buNone/>
            </a:pPr>
            <a:r>
              <a:rPr lang="en-US" sz="1400" b="1" dirty="0"/>
              <a:t>Judy Bielby, MBA, RHIA, CCS, FAHIMA</a:t>
            </a:r>
            <a:r>
              <a:rPr lang="en-US" sz="1400" dirty="0"/>
              <a:t> is coding educator and auditor for an area hospital. Her clinical interests include health care classification and terminology systems, accurate and consistent application of coding rules, conventions, and guidelines, and semantic interoperability.</a:t>
            </a:r>
          </a:p>
          <a:p>
            <a:pPr marL="0" indent="0">
              <a:buNone/>
            </a:pPr>
            <a:r>
              <a:rPr lang="en-US" sz="1400" dirty="0"/>
              <a:t>Judy has over 35 years of experience in the health care industry including coding, compliance, risk management, quality management, survey preparation, documentation improvement, and various special projects. In her previous work as an independent contractor and health record coding consultant, she has worked on numerous projects involving hospitals, state entities, national organizations, and federal government. She has extensive coding experience at several hospitals.</a:t>
            </a:r>
          </a:p>
          <a:p>
            <a:pPr marL="0" indent="0">
              <a:buNone/>
            </a:pPr>
            <a:r>
              <a:rPr lang="en-US" sz="1400" dirty="0"/>
              <a:t>Judy received a B.S. in medical record administration from the University of Kansas in 1987 and an MBA from the University of Kansas in 1995.</a:t>
            </a:r>
          </a:p>
        </p:txBody>
      </p:sp>
      <p:sp>
        <p:nvSpPr>
          <p:cNvPr id="17" name="Rectangle 1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with glasses smiling&#10;&#10;AI-generated content may be incorrect.">
            <a:extLst>
              <a:ext uri="{FF2B5EF4-FFF2-40B4-BE49-F238E27FC236}">
                <a16:creationId xmlns:a16="http://schemas.microsoft.com/office/drawing/2014/main" id="{43AF1945-B1C4-79AF-913F-4D844D22E523}"/>
              </a:ext>
            </a:extLst>
          </p:cNvPr>
          <p:cNvPicPr>
            <a:picLocks noChangeAspect="1"/>
          </p:cNvPicPr>
          <p:nvPr/>
        </p:nvPicPr>
        <p:blipFill>
          <a:blip r:embed="rId2">
            <a:extLst>
              <a:ext uri="{28A0092B-C50C-407E-A947-70E740481C1C}">
                <a14:useLocalDpi xmlns:a14="http://schemas.microsoft.com/office/drawing/2010/main" val="0"/>
              </a:ext>
            </a:extLst>
          </a:blip>
          <a:srcRect r="4377" b="-2"/>
          <a:stretch>
            <a:fillRect/>
          </a:stretch>
        </p:blipFill>
        <p:spPr>
          <a:xfrm>
            <a:off x="7342616" y="909081"/>
            <a:ext cx="3637231" cy="5071731"/>
          </a:xfrm>
          <a:prstGeom prst="rect">
            <a:avLst/>
          </a:prstGeom>
        </p:spPr>
      </p:pic>
      <p:sp>
        <p:nvSpPr>
          <p:cNvPr id="4" name="Slide Number Placeholder 3">
            <a:extLst>
              <a:ext uri="{FF2B5EF4-FFF2-40B4-BE49-F238E27FC236}">
                <a16:creationId xmlns:a16="http://schemas.microsoft.com/office/drawing/2014/main" id="{0161DDCB-2714-28EA-A8A3-ABD5AB0A91D4}"/>
              </a:ext>
            </a:extLst>
          </p:cNvPr>
          <p:cNvSpPr>
            <a:spLocks noGrp="1"/>
          </p:cNvSpPr>
          <p:nvPr>
            <p:ph type="sldNum" sz="quarter" idx="12"/>
          </p:nvPr>
        </p:nvSpPr>
        <p:spPr/>
        <p:txBody>
          <a:bodyPr/>
          <a:lstStyle/>
          <a:p>
            <a:fld id="{823A7AB5-9AF3-4C88-A210-3CE8E4469A2B}" type="slidenum">
              <a:rPr lang="en-US" smtClean="0"/>
              <a:t>2</a:t>
            </a:fld>
            <a:endParaRPr lang="en-US"/>
          </a:p>
        </p:txBody>
      </p:sp>
    </p:spTree>
    <p:extLst>
      <p:ext uri="{BB962C8B-B14F-4D97-AF65-F5344CB8AC3E}">
        <p14:creationId xmlns:p14="http://schemas.microsoft.com/office/powerpoint/2010/main" val="2562196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D573F-EAA0-92BE-9A94-5F405C9ED8A3}"/>
              </a:ext>
            </a:extLst>
          </p:cNvPr>
          <p:cNvSpPr>
            <a:spLocks noGrp="1"/>
          </p:cNvSpPr>
          <p:nvPr>
            <p:ph type="title"/>
          </p:nvPr>
        </p:nvSpPr>
        <p:spPr/>
        <p:txBody>
          <a:bodyPr/>
          <a:lstStyle/>
          <a:p>
            <a:r>
              <a:rPr lang="en-US" dirty="0"/>
              <a:t>Review other payer policies</a:t>
            </a:r>
          </a:p>
        </p:txBody>
      </p:sp>
      <p:sp>
        <p:nvSpPr>
          <p:cNvPr id="3" name="Content Placeholder 2">
            <a:extLst>
              <a:ext uri="{FF2B5EF4-FFF2-40B4-BE49-F238E27FC236}">
                <a16:creationId xmlns:a16="http://schemas.microsoft.com/office/drawing/2014/main" id="{AF5A2C8A-6B36-643A-48E3-E0549D2003D7}"/>
              </a:ext>
            </a:extLst>
          </p:cNvPr>
          <p:cNvSpPr>
            <a:spLocks noGrp="1"/>
          </p:cNvSpPr>
          <p:nvPr>
            <p:ph idx="1"/>
          </p:nvPr>
        </p:nvSpPr>
        <p:spPr/>
        <p:txBody>
          <a:bodyPr/>
          <a:lstStyle/>
          <a:p>
            <a:r>
              <a:rPr lang="en-US" dirty="0"/>
              <a:t>Other payers might have different policies. It is important to review each plan’s specific requirements.</a:t>
            </a:r>
          </a:p>
          <a:p>
            <a:r>
              <a:rPr lang="en-US" dirty="0"/>
              <a:t>Make sure there is a mechanism in your organization for monitoring and disseminating updates to payer-specific requirements on coding and reimbursement.</a:t>
            </a:r>
          </a:p>
        </p:txBody>
      </p:sp>
      <p:sp>
        <p:nvSpPr>
          <p:cNvPr id="4" name="Slide Number Placeholder 3">
            <a:extLst>
              <a:ext uri="{FF2B5EF4-FFF2-40B4-BE49-F238E27FC236}">
                <a16:creationId xmlns:a16="http://schemas.microsoft.com/office/drawing/2014/main" id="{36D5578E-8DFA-1F1E-C06F-6AB246B7C598}"/>
              </a:ext>
            </a:extLst>
          </p:cNvPr>
          <p:cNvSpPr>
            <a:spLocks noGrp="1"/>
          </p:cNvSpPr>
          <p:nvPr>
            <p:ph type="sldNum" sz="quarter" idx="12"/>
          </p:nvPr>
        </p:nvSpPr>
        <p:spPr/>
        <p:txBody>
          <a:bodyPr/>
          <a:lstStyle/>
          <a:p>
            <a:fld id="{823A7AB5-9AF3-4C88-A210-3CE8E4469A2B}" type="slidenum">
              <a:rPr lang="en-US" smtClean="0"/>
              <a:t>20</a:t>
            </a:fld>
            <a:endParaRPr lang="en-US"/>
          </a:p>
        </p:txBody>
      </p:sp>
    </p:spTree>
    <p:extLst>
      <p:ext uri="{BB962C8B-B14F-4D97-AF65-F5344CB8AC3E}">
        <p14:creationId xmlns:p14="http://schemas.microsoft.com/office/powerpoint/2010/main" val="3337481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69A8DC-BF6E-5882-1DE3-1194E01EFF9F}"/>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9230E6-8508-840D-1537-86BD8EFA6DB4}"/>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dirty="0">
                <a:solidFill>
                  <a:schemeClr val="tx1">
                    <a:lumMod val="85000"/>
                    <a:lumOff val="15000"/>
                  </a:schemeClr>
                </a:solidFill>
              </a:rPr>
              <a:t>Overview of ICD-10-CM coding requirements</a:t>
            </a:r>
          </a:p>
        </p:txBody>
      </p:sp>
      <p:pic>
        <p:nvPicPr>
          <p:cNvPr id="5" name="Picture 4" descr="Interior with laptop computer">
            <a:extLst>
              <a:ext uri="{FF2B5EF4-FFF2-40B4-BE49-F238E27FC236}">
                <a16:creationId xmlns:a16="http://schemas.microsoft.com/office/drawing/2014/main" id="{DE26E269-4E1F-0DBC-67C1-BF9CC79128A8}"/>
              </a:ext>
            </a:extLst>
          </p:cNvPr>
          <p:cNvPicPr>
            <a:picLocks noChangeAspect="1"/>
          </p:cNvPicPr>
          <p:nvPr/>
        </p:nvPicPr>
        <p:blipFill>
          <a:blip r:embed="rId2">
            <a:extLst>
              <a:ext uri="{28A0092B-C50C-407E-A947-70E740481C1C}">
                <a14:useLocalDpi xmlns:a14="http://schemas.microsoft.com/office/drawing/2010/main" val="0"/>
              </a:ext>
            </a:extLst>
          </a:blip>
          <a:srcRect t="13006"/>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3" name="Slide Number Placeholder 2">
            <a:extLst>
              <a:ext uri="{FF2B5EF4-FFF2-40B4-BE49-F238E27FC236}">
                <a16:creationId xmlns:a16="http://schemas.microsoft.com/office/drawing/2014/main" id="{277DD747-D180-6069-E756-CC4CA1BC87F6}"/>
              </a:ext>
            </a:extLst>
          </p:cNvPr>
          <p:cNvSpPr>
            <a:spLocks noGrp="1"/>
          </p:cNvSpPr>
          <p:nvPr>
            <p:ph type="sldNum" sz="quarter" idx="12"/>
          </p:nvPr>
        </p:nvSpPr>
        <p:spPr/>
        <p:txBody>
          <a:bodyPr/>
          <a:lstStyle/>
          <a:p>
            <a:fld id="{823A7AB5-9AF3-4C88-A210-3CE8E4469A2B}" type="slidenum">
              <a:rPr lang="en-US" smtClean="0"/>
              <a:t>21</a:t>
            </a:fld>
            <a:endParaRPr lang="en-US"/>
          </a:p>
        </p:txBody>
      </p:sp>
    </p:spTree>
    <p:extLst>
      <p:ext uri="{BB962C8B-B14F-4D97-AF65-F5344CB8AC3E}">
        <p14:creationId xmlns:p14="http://schemas.microsoft.com/office/powerpoint/2010/main" val="1904956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80AD1E-1ED2-6752-57F8-3860FBA834D6}"/>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C43D894-3ABE-E5A4-19DB-D01425E27B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A94523-38D0-75A4-3706-435F79A158EC}"/>
              </a:ext>
            </a:extLst>
          </p:cNvPr>
          <p:cNvSpPr txBox="1"/>
          <p:nvPr/>
        </p:nvSpPr>
        <p:spPr>
          <a:xfrm>
            <a:off x="7380407" y="743447"/>
            <a:ext cx="397338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Participate using your cell phone</a:t>
            </a:r>
          </a:p>
          <a:p>
            <a:pPr>
              <a:lnSpc>
                <a:spcPct val="90000"/>
              </a:lnSpc>
              <a:spcBef>
                <a:spcPct val="0"/>
              </a:spcBef>
              <a:spcAft>
                <a:spcPts val="600"/>
              </a:spcAft>
            </a:pPr>
            <a:endParaRPr lang="en-US" sz="4400" dirty="0">
              <a:latin typeface="+mj-lt"/>
              <a:ea typeface="+mj-ea"/>
              <a:cs typeface="+mj-cs"/>
            </a:endParaRPr>
          </a:p>
          <a:p>
            <a:pPr>
              <a:lnSpc>
                <a:spcPct val="90000"/>
              </a:lnSpc>
              <a:spcBef>
                <a:spcPct val="0"/>
              </a:spcBef>
              <a:spcAft>
                <a:spcPts val="600"/>
              </a:spcAft>
            </a:pPr>
            <a:r>
              <a:rPr lang="en-US" sz="4400" dirty="0">
                <a:latin typeface="+mj-lt"/>
                <a:ea typeface="+mj-ea"/>
                <a:cs typeface="+mj-cs"/>
              </a:rPr>
              <a:t>Text </a:t>
            </a:r>
            <a:r>
              <a:rPr lang="en-US" sz="4400" b="1" dirty="0">
                <a:solidFill>
                  <a:schemeClr val="accent4">
                    <a:lumMod val="75000"/>
                  </a:schemeClr>
                </a:solidFill>
                <a:latin typeface="+mj-lt"/>
                <a:ea typeface="+mj-ea"/>
                <a:cs typeface="+mj-cs"/>
              </a:rPr>
              <a:t>judy2015 </a:t>
            </a:r>
            <a:r>
              <a:rPr lang="en-US" sz="4400" dirty="0">
                <a:latin typeface="+mj-lt"/>
                <a:ea typeface="+mj-ea"/>
                <a:cs typeface="+mj-cs"/>
              </a:rPr>
              <a:t>to </a:t>
            </a:r>
            <a:r>
              <a:rPr lang="en-US" sz="4400" b="1" dirty="0">
                <a:solidFill>
                  <a:schemeClr val="accent4">
                    <a:lumMod val="75000"/>
                  </a:schemeClr>
                </a:solidFill>
                <a:latin typeface="+mj-lt"/>
                <a:ea typeface="+mj-ea"/>
                <a:cs typeface="+mj-cs"/>
              </a:rPr>
              <a:t>37607</a:t>
            </a:r>
          </a:p>
        </p:txBody>
      </p:sp>
      <p:pic>
        <p:nvPicPr>
          <p:cNvPr id="3" name="Picture 2" descr="Mobile phone and text message bubbles">
            <a:extLst>
              <a:ext uri="{FF2B5EF4-FFF2-40B4-BE49-F238E27FC236}">
                <a16:creationId xmlns:a16="http://schemas.microsoft.com/office/drawing/2014/main" id="{94711C67-363C-C546-F216-C73686C77373}"/>
              </a:ext>
            </a:extLst>
          </p:cNvPr>
          <p:cNvPicPr>
            <a:picLocks noChangeAspect="1"/>
          </p:cNvPicPr>
          <p:nvPr/>
        </p:nvPicPr>
        <p:blipFill>
          <a:blip r:embed="rId2">
            <a:extLst>
              <a:ext uri="{28A0092B-C50C-407E-A947-70E740481C1C}">
                <a14:useLocalDpi xmlns:a14="http://schemas.microsoft.com/office/drawing/2010/main" val="0"/>
              </a:ext>
            </a:extLst>
          </a:blip>
          <a:srcRect l="19056" r="12880" b="-1"/>
          <a:stretch>
            <a:fillRect/>
          </a:stretch>
        </p:blipFill>
        <p:spPr>
          <a:xfrm>
            <a:off x="20" y="10"/>
            <a:ext cx="6992881" cy="6857990"/>
          </a:xfrm>
          <a:prstGeom prst="rect">
            <a:avLst/>
          </a:prstGeom>
        </p:spPr>
      </p:pic>
      <p:sp>
        <p:nvSpPr>
          <p:cNvPr id="5" name="TextBox 4">
            <a:extLst>
              <a:ext uri="{FF2B5EF4-FFF2-40B4-BE49-F238E27FC236}">
                <a16:creationId xmlns:a16="http://schemas.microsoft.com/office/drawing/2014/main" id="{D5A42865-B0DB-9CD4-A509-6B2A2FD5B6BD}"/>
              </a:ext>
            </a:extLst>
          </p:cNvPr>
          <p:cNvSpPr txBox="1"/>
          <p:nvPr/>
        </p:nvSpPr>
        <p:spPr>
          <a:xfrm rot="1052001">
            <a:off x="3178126" y="1851115"/>
            <a:ext cx="1182283" cy="369332"/>
          </a:xfrm>
          <a:prstGeom prst="rect">
            <a:avLst/>
          </a:prstGeom>
          <a:solidFill>
            <a:schemeClr val="bg2"/>
          </a:solidFill>
        </p:spPr>
        <p:txBody>
          <a:bodyPr wrap="square" rtlCol="0">
            <a:spAutoFit/>
          </a:bodyPr>
          <a:lstStyle/>
          <a:p>
            <a:r>
              <a:rPr lang="en-US" dirty="0"/>
              <a:t>To: </a:t>
            </a:r>
            <a:r>
              <a:rPr lang="en-US" dirty="0">
                <a:solidFill>
                  <a:schemeClr val="accent4">
                    <a:lumMod val="75000"/>
                  </a:schemeClr>
                </a:solidFill>
              </a:rPr>
              <a:t>37607</a:t>
            </a:r>
          </a:p>
        </p:txBody>
      </p:sp>
      <p:sp>
        <p:nvSpPr>
          <p:cNvPr id="6" name="TextBox 5">
            <a:extLst>
              <a:ext uri="{FF2B5EF4-FFF2-40B4-BE49-F238E27FC236}">
                <a16:creationId xmlns:a16="http://schemas.microsoft.com/office/drawing/2014/main" id="{0F062552-B4D3-32D7-E48E-40F91768A32C}"/>
              </a:ext>
            </a:extLst>
          </p:cNvPr>
          <p:cNvSpPr txBox="1"/>
          <p:nvPr/>
        </p:nvSpPr>
        <p:spPr>
          <a:xfrm rot="1163074">
            <a:off x="2070096" y="4561967"/>
            <a:ext cx="1577934" cy="369332"/>
          </a:xfrm>
          <a:prstGeom prst="rect">
            <a:avLst/>
          </a:prstGeom>
          <a:solidFill>
            <a:schemeClr val="bg2"/>
          </a:solidFill>
        </p:spPr>
        <p:txBody>
          <a:bodyPr wrap="square" rtlCol="0">
            <a:spAutoFit/>
          </a:bodyPr>
          <a:lstStyle/>
          <a:p>
            <a:r>
              <a:rPr lang="en-US" dirty="0">
                <a:solidFill>
                  <a:schemeClr val="accent4">
                    <a:lumMod val="75000"/>
                  </a:schemeClr>
                </a:solidFill>
              </a:rPr>
              <a:t>judy2015</a:t>
            </a:r>
          </a:p>
        </p:txBody>
      </p:sp>
      <p:sp>
        <p:nvSpPr>
          <p:cNvPr id="2" name="Slide Number Placeholder 1">
            <a:extLst>
              <a:ext uri="{FF2B5EF4-FFF2-40B4-BE49-F238E27FC236}">
                <a16:creationId xmlns:a16="http://schemas.microsoft.com/office/drawing/2014/main" id="{E5A6E1E4-1456-E421-5502-18F2B7CA062C}"/>
              </a:ext>
            </a:extLst>
          </p:cNvPr>
          <p:cNvSpPr>
            <a:spLocks noGrp="1"/>
          </p:cNvSpPr>
          <p:nvPr>
            <p:ph type="sldNum" sz="quarter" idx="12"/>
          </p:nvPr>
        </p:nvSpPr>
        <p:spPr/>
        <p:txBody>
          <a:bodyPr/>
          <a:lstStyle/>
          <a:p>
            <a:fld id="{823A7AB5-9AF3-4C88-A210-3CE8E4469A2B}" type="slidenum">
              <a:rPr lang="en-US" smtClean="0"/>
              <a:t>22</a:t>
            </a:fld>
            <a:endParaRPr lang="en-US"/>
          </a:p>
        </p:txBody>
      </p:sp>
    </p:spTree>
    <p:extLst>
      <p:ext uri="{BB962C8B-B14F-4D97-AF65-F5344CB8AC3E}">
        <p14:creationId xmlns:p14="http://schemas.microsoft.com/office/powerpoint/2010/main" val="2268250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Question mark on green pastel background">
            <a:extLst>
              <a:ext uri="{FF2B5EF4-FFF2-40B4-BE49-F238E27FC236}">
                <a16:creationId xmlns:a16="http://schemas.microsoft.com/office/drawing/2014/main" id="{3B80A8A7-B2DD-0AA0-5E14-48707A6913E2}"/>
              </a:ext>
            </a:extLst>
          </p:cNvPr>
          <p:cNvPicPr>
            <a:picLocks noChangeAspect="1"/>
          </p:cNvPicPr>
          <p:nvPr/>
        </p:nvPicPr>
        <p:blipFill>
          <a:blip r:embed="rId2">
            <a:extLst>
              <a:ext uri="{28A0092B-C50C-407E-A947-70E740481C1C}">
                <a14:useLocalDpi xmlns:a14="http://schemas.microsoft.com/office/drawing/2010/main" val="0"/>
              </a:ext>
            </a:extLst>
          </a:blip>
          <a:srcRect t="965" b="4471"/>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C1A77148-7514-C9EA-6476-97F37F5A00AD}"/>
              </a:ext>
            </a:extLst>
          </p:cNvPr>
          <p:cNvSpPr>
            <a:spLocks noGrp="1"/>
          </p:cNvSpPr>
          <p:nvPr>
            <p:ph idx="1"/>
          </p:nvPr>
        </p:nvSpPr>
        <p:spPr>
          <a:xfrm>
            <a:off x="881101" y="1365422"/>
            <a:ext cx="4339442" cy="3742762"/>
          </a:xfrm>
        </p:spPr>
        <p:txBody>
          <a:bodyPr>
            <a:normAutofit/>
          </a:bodyPr>
          <a:lstStyle/>
          <a:p>
            <a:pPr marL="0" indent="0">
              <a:buNone/>
            </a:pPr>
            <a:r>
              <a:rPr lang="en-US" sz="4000" dirty="0"/>
              <a:t>What resources do you consult when you are unsure how to code a diagnosis?</a:t>
            </a:r>
          </a:p>
        </p:txBody>
      </p:sp>
      <p:sp>
        <p:nvSpPr>
          <p:cNvPr id="2" name="Slide Number Placeholder 1">
            <a:extLst>
              <a:ext uri="{FF2B5EF4-FFF2-40B4-BE49-F238E27FC236}">
                <a16:creationId xmlns:a16="http://schemas.microsoft.com/office/drawing/2014/main" id="{8C797A46-56E4-29E8-49A8-589B46766BA1}"/>
              </a:ext>
            </a:extLst>
          </p:cNvPr>
          <p:cNvSpPr>
            <a:spLocks noGrp="1"/>
          </p:cNvSpPr>
          <p:nvPr>
            <p:ph type="sldNum" sz="quarter" idx="12"/>
          </p:nvPr>
        </p:nvSpPr>
        <p:spPr/>
        <p:txBody>
          <a:bodyPr/>
          <a:lstStyle/>
          <a:p>
            <a:fld id="{823A7AB5-9AF3-4C88-A210-3CE8E4469A2B}" type="slidenum">
              <a:rPr lang="en-US" smtClean="0"/>
              <a:t>23</a:t>
            </a:fld>
            <a:endParaRPr lang="en-US"/>
          </a:p>
        </p:txBody>
      </p:sp>
    </p:spTree>
    <p:extLst>
      <p:ext uri="{BB962C8B-B14F-4D97-AF65-F5344CB8AC3E}">
        <p14:creationId xmlns:p14="http://schemas.microsoft.com/office/powerpoint/2010/main" val="2108923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Question mark on green pastel background">
            <a:extLst>
              <a:ext uri="{FF2B5EF4-FFF2-40B4-BE49-F238E27FC236}">
                <a16:creationId xmlns:a16="http://schemas.microsoft.com/office/drawing/2014/main" id="{AECCE2A9-A623-D63F-5193-DB95902EBA13}"/>
              </a:ext>
            </a:extLst>
          </p:cNvPr>
          <p:cNvPicPr>
            <a:picLocks noChangeAspect="1"/>
          </p:cNvPicPr>
          <p:nvPr/>
        </p:nvPicPr>
        <p:blipFill>
          <a:blip r:embed="rId2">
            <a:extLst>
              <a:ext uri="{28A0092B-C50C-407E-A947-70E740481C1C}">
                <a14:useLocalDpi xmlns:a14="http://schemas.microsoft.com/office/drawing/2010/main" val="0"/>
              </a:ext>
            </a:extLst>
          </a:blip>
          <a:srcRect t="965" b="4471"/>
          <a:stretch>
            <a:fillRect/>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36C3BC6-2CA9-A8AA-418A-E152E9BB2A76}"/>
              </a:ext>
            </a:extLst>
          </p:cNvPr>
          <p:cNvSpPr>
            <a:spLocks noGrp="1"/>
          </p:cNvSpPr>
          <p:nvPr>
            <p:ph type="title"/>
          </p:nvPr>
        </p:nvSpPr>
        <p:spPr>
          <a:xfrm>
            <a:off x="952228" y="743447"/>
            <a:ext cx="3973385" cy="2244850"/>
          </a:xfrm>
          <a:noFill/>
        </p:spPr>
        <p:txBody>
          <a:bodyPr vert="horz" lIns="91440" tIns="45720" rIns="91440" bIns="45720" rtlCol="0" anchor="b">
            <a:normAutofit/>
          </a:bodyPr>
          <a:lstStyle/>
          <a:p>
            <a:r>
              <a:rPr lang="en-US" sz="5200" dirty="0"/>
              <a:t>Authoritative Resources</a:t>
            </a:r>
          </a:p>
        </p:txBody>
      </p:sp>
      <p:sp>
        <p:nvSpPr>
          <p:cNvPr id="3" name="Content Placeholder 2">
            <a:extLst>
              <a:ext uri="{FF2B5EF4-FFF2-40B4-BE49-F238E27FC236}">
                <a16:creationId xmlns:a16="http://schemas.microsoft.com/office/drawing/2014/main" id="{AF8C6712-7649-E9A4-D385-A86EE9CC03C8}"/>
              </a:ext>
            </a:extLst>
          </p:cNvPr>
          <p:cNvSpPr>
            <a:spLocks noGrp="1"/>
          </p:cNvSpPr>
          <p:nvPr>
            <p:ph idx="1"/>
          </p:nvPr>
        </p:nvSpPr>
        <p:spPr>
          <a:xfrm>
            <a:off x="952227" y="3437829"/>
            <a:ext cx="3973386" cy="1485319"/>
          </a:xfrm>
          <a:noFill/>
        </p:spPr>
        <p:txBody>
          <a:bodyPr vert="horz" lIns="91440" tIns="45720" rIns="91440" bIns="45720" rtlCol="0">
            <a:normAutofit/>
          </a:bodyPr>
          <a:lstStyle/>
          <a:p>
            <a:pPr marL="0" indent="0">
              <a:buNone/>
            </a:pPr>
            <a:r>
              <a:rPr lang="en-US" sz="2400" dirty="0"/>
              <a:t>What are the authoritative sources of coding guidelines and advice?</a:t>
            </a:r>
          </a:p>
        </p:txBody>
      </p:sp>
      <p:sp>
        <p:nvSpPr>
          <p:cNvPr id="4" name="Slide Number Placeholder 3">
            <a:extLst>
              <a:ext uri="{FF2B5EF4-FFF2-40B4-BE49-F238E27FC236}">
                <a16:creationId xmlns:a16="http://schemas.microsoft.com/office/drawing/2014/main" id="{BDDE874E-4BA7-0284-9D9B-907413E16095}"/>
              </a:ext>
            </a:extLst>
          </p:cNvPr>
          <p:cNvSpPr>
            <a:spLocks noGrp="1"/>
          </p:cNvSpPr>
          <p:nvPr>
            <p:ph type="sldNum" sz="quarter" idx="12"/>
          </p:nvPr>
        </p:nvSpPr>
        <p:spPr/>
        <p:txBody>
          <a:bodyPr/>
          <a:lstStyle/>
          <a:p>
            <a:fld id="{823A7AB5-9AF3-4C88-A210-3CE8E4469A2B}" type="slidenum">
              <a:rPr lang="en-US" smtClean="0"/>
              <a:t>24</a:t>
            </a:fld>
            <a:endParaRPr lang="en-US"/>
          </a:p>
        </p:txBody>
      </p:sp>
    </p:spTree>
    <p:extLst>
      <p:ext uri="{BB962C8B-B14F-4D97-AF65-F5344CB8AC3E}">
        <p14:creationId xmlns:p14="http://schemas.microsoft.com/office/powerpoint/2010/main" val="4103877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51B7771-3634-DFBA-3C10-452A81C998DB}"/>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Follow the conventions and guidelines!</a:t>
            </a:r>
          </a:p>
        </p:txBody>
      </p:sp>
      <p:pic>
        <p:nvPicPr>
          <p:cNvPr id="5" name="Picture 4">
            <a:extLst>
              <a:ext uri="{FF2B5EF4-FFF2-40B4-BE49-F238E27FC236}">
                <a16:creationId xmlns:a16="http://schemas.microsoft.com/office/drawing/2014/main" id="{DA017532-74A6-E5CB-6E35-7E73452B8E8F}"/>
              </a:ext>
            </a:extLst>
          </p:cNvPr>
          <p:cNvPicPr>
            <a:picLocks noChangeAspect="1"/>
          </p:cNvPicPr>
          <p:nvPr/>
        </p:nvPicPr>
        <p:blipFill>
          <a:blip r:embed="rId2"/>
          <a:stretch>
            <a:fillRect/>
          </a:stretch>
        </p:blipFill>
        <p:spPr>
          <a:xfrm>
            <a:off x="5413214" y="395926"/>
            <a:ext cx="6730109" cy="5986020"/>
          </a:xfrm>
          <a:prstGeom prst="rect">
            <a:avLst/>
          </a:prstGeom>
        </p:spPr>
      </p:pic>
      <p:sp>
        <p:nvSpPr>
          <p:cNvPr id="4" name="Slide Number Placeholder 3">
            <a:extLst>
              <a:ext uri="{FF2B5EF4-FFF2-40B4-BE49-F238E27FC236}">
                <a16:creationId xmlns:a16="http://schemas.microsoft.com/office/drawing/2014/main" id="{CD452DBD-F839-83C9-025E-F12098E31E02}"/>
              </a:ext>
            </a:extLst>
          </p:cNvPr>
          <p:cNvSpPr>
            <a:spLocks noGrp="1"/>
          </p:cNvSpPr>
          <p:nvPr>
            <p:ph type="sldNum" sz="quarter" idx="12"/>
          </p:nvPr>
        </p:nvSpPr>
        <p:spPr/>
        <p:txBody>
          <a:bodyPr/>
          <a:lstStyle/>
          <a:p>
            <a:fld id="{823A7AB5-9AF3-4C88-A210-3CE8E4469A2B}" type="slidenum">
              <a:rPr lang="en-US" smtClean="0"/>
              <a:t>25</a:t>
            </a:fld>
            <a:endParaRPr lang="en-US"/>
          </a:p>
        </p:txBody>
      </p:sp>
      <p:sp>
        <p:nvSpPr>
          <p:cNvPr id="6" name="TextBox 5">
            <a:extLst>
              <a:ext uri="{FF2B5EF4-FFF2-40B4-BE49-F238E27FC236}">
                <a16:creationId xmlns:a16="http://schemas.microsoft.com/office/drawing/2014/main" id="{FB33DED9-8545-56F9-42ED-B5F3D1CEE2AC}"/>
              </a:ext>
            </a:extLst>
          </p:cNvPr>
          <p:cNvSpPr txBox="1"/>
          <p:nvPr/>
        </p:nvSpPr>
        <p:spPr>
          <a:xfrm>
            <a:off x="706087" y="6354233"/>
            <a:ext cx="7258718" cy="261610"/>
          </a:xfrm>
          <a:prstGeom prst="rect">
            <a:avLst/>
          </a:prstGeom>
          <a:noFill/>
        </p:spPr>
        <p:txBody>
          <a:bodyPr wrap="none" rtlCol="0">
            <a:spAutoFit/>
          </a:bodyPr>
          <a:lstStyle/>
          <a:p>
            <a:r>
              <a:rPr lang="en-US" sz="1100" dirty="0"/>
              <a:t>Source: National Center for Health Statistics. FY 2026 ICD-10-CM Official Guidelines for Coding and Reporting: p. 114.</a:t>
            </a:r>
          </a:p>
        </p:txBody>
      </p:sp>
    </p:spTree>
    <p:extLst>
      <p:ext uri="{BB962C8B-B14F-4D97-AF65-F5344CB8AC3E}">
        <p14:creationId xmlns:p14="http://schemas.microsoft.com/office/powerpoint/2010/main" val="1365039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386BB-5434-4AA4-9DA3-800D5DD5ED20}"/>
              </a:ext>
            </a:extLst>
          </p:cNvPr>
          <p:cNvSpPr>
            <a:spLocks noGrp="1"/>
          </p:cNvSpPr>
          <p:nvPr>
            <p:ph type="title"/>
          </p:nvPr>
        </p:nvSpPr>
        <p:spPr>
          <a:xfrm>
            <a:off x="838200" y="365125"/>
            <a:ext cx="10515600" cy="1325563"/>
          </a:xfrm>
        </p:spPr>
        <p:txBody>
          <a:bodyPr/>
          <a:lstStyle/>
          <a:p>
            <a:r>
              <a:rPr lang="en-US" dirty="0"/>
              <a:t>Basic ICD-10-CM Coding Steps</a:t>
            </a:r>
          </a:p>
        </p:txBody>
      </p:sp>
      <p:sp>
        <p:nvSpPr>
          <p:cNvPr id="3" name="Content Placeholder 2">
            <a:extLst>
              <a:ext uri="{FF2B5EF4-FFF2-40B4-BE49-F238E27FC236}">
                <a16:creationId xmlns:a16="http://schemas.microsoft.com/office/drawing/2014/main" id="{6894064B-B04F-488F-B3FD-2737304FAD0A}"/>
              </a:ext>
            </a:extLst>
          </p:cNvPr>
          <p:cNvSpPr>
            <a:spLocks noGrp="1"/>
          </p:cNvSpPr>
          <p:nvPr>
            <p:ph idx="1"/>
          </p:nvPr>
        </p:nvSpPr>
        <p:spPr>
          <a:xfrm>
            <a:off x="838200" y="1438275"/>
            <a:ext cx="10515600" cy="4738688"/>
          </a:xfrm>
        </p:spPr>
        <p:txBody>
          <a:bodyPr>
            <a:normAutofit fontScale="62500" lnSpcReduction="20000"/>
          </a:bodyPr>
          <a:lstStyle/>
          <a:p>
            <a:pPr marL="514350" indent="-514350">
              <a:buFont typeface="+mj-lt"/>
              <a:buAutoNum type="arabicPeriod"/>
            </a:pPr>
            <a:r>
              <a:rPr lang="en-US" dirty="0"/>
              <a:t>Review the patient’s health record and identify the diagnoses that meet guidelines for reporting as principal/first-listed or additional diagnosis.  For each diagnosis, condition, or reason for visit, perform steps 2 through 5 until all of the elements are completely reported.</a:t>
            </a:r>
          </a:p>
          <a:p>
            <a:pPr marL="514350" indent="-514350">
              <a:buFont typeface="+mj-lt"/>
              <a:buAutoNum type="arabicPeriod"/>
            </a:pPr>
            <a:r>
              <a:rPr lang="en-US" dirty="0"/>
              <a:t>Locate the main term in the index.  Read and follow any notes that appear under the main term.  These include:</a:t>
            </a:r>
          </a:p>
          <a:p>
            <a:pPr marL="971550" lvl="1" indent="-514350">
              <a:buFont typeface="+mj-lt"/>
              <a:buAutoNum type="alphaLcPeriod"/>
            </a:pPr>
            <a:r>
              <a:rPr lang="en-US" dirty="0"/>
              <a:t>Modifiers of main terms</a:t>
            </a:r>
          </a:p>
          <a:p>
            <a:pPr marL="971550" lvl="1" indent="-514350">
              <a:buFont typeface="+mj-lt"/>
              <a:buAutoNum type="alphaLcPeriod"/>
            </a:pPr>
            <a:r>
              <a:rPr lang="en-US" dirty="0"/>
              <a:t>Subterms</a:t>
            </a:r>
          </a:p>
          <a:p>
            <a:pPr marL="971550" lvl="1" indent="-514350">
              <a:buFont typeface="+mj-lt"/>
              <a:buAutoNum type="alphaLcPeriod"/>
            </a:pPr>
            <a:r>
              <a:rPr lang="en-US" dirty="0"/>
              <a:t>Cross references</a:t>
            </a:r>
          </a:p>
          <a:p>
            <a:pPr marL="514350" indent="-514350">
              <a:buFont typeface="+mj-lt"/>
              <a:buAutoNum type="arabicPeriod"/>
            </a:pPr>
            <a:r>
              <a:rPr lang="en-US" dirty="0"/>
              <a:t>Locate and verify the correct code(s) in the tabular list.  Follow any instructional notes in the tabular list that apply to the code.</a:t>
            </a:r>
          </a:p>
          <a:p>
            <a:pPr marL="514350" indent="-514350">
              <a:buFont typeface="+mj-lt"/>
              <a:buAutoNum type="arabicPeriod"/>
            </a:pPr>
            <a:r>
              <a:rPr lang="en-US" dirty="0"/>
              <a:t>Review the following sources for additional instruction:</a:t>
            </a:r>
          </a:p>
          <a:p>
            <a:pPr marL="971550" lvl="1" indent="-514350">
              <a:buFont typeface="+mj-lt"/>
              <a:buAutoNum type="alphaLcPeriod"/>
            </a:pPr>
            <a:r>
              <a:rPr lang="en-US" i="1" dirty="0"/>
              <a:t>ICD-10-CM Official Guidelines for Coding and Reporting</a:t>
            </a:r>
          </a:p>
          <a:p>
            <a:pPr marL="971550" lvl="1" indent="-514350">
              <a:buFont typeface="+mj-lt"/>
              <a:buAutoNum type="alphaLcPeriod"/>
            </a:pPr>
            <a:r>
              <a:rPr lang="en-US" dirty="0"/>
              <a:t>AHA’s </a:t>
            </a:r>
            <a:r>
              <a:rPr lang="en-US" i="1" dirty="0"/>
              <a:t>Coding Clinic for ICD-10-CM and ICD-10-PCS </a:t>
            </a:r>
          </a:p>
          <a:p>
            <a:pPr marL="971550" lvl="1" indent="-514350">
              <a:buFont typeface="+mj-lt"/>
              <a:buAutoNum type="alphaLcPeriod"/>
            </a:pPr>
            <a:r>
              <a:rPr lang="en-US" dirty="0"/>
              <a:t>Payer-specific coding guidelines</a:t>
            </a:r>
          </a:p>
          <a:p>
            <a:pPr marL="971550" lvl="1" indent="-514350">
              <a:buFont typeface="+mj-lt"/>
              <a:buAutoNum type="alphaLcPeriod"/>
            </a:pPr>
            <a:r>
              <a:rPr lang="en-US" dirty="0"/>
              <a:t>Facility-specific coding guidelines</a:t>
            </a:r>
          </a:p>
          <a:p>
            <a:pPr marL="514350" indent="-514350">
              <a:buFont typeface="+mj-lt"/>
              <a:buAutoNum type="arabicPeriod"/>
            </a:pPr>
            <a:r>
              <a:rPr lang="en-US" dirty="0"/>
              <a:t>Report the correct code(s) identified.</a:t>
            </a:r>
          </a:p>
          <a:p>
            <a:pPr marL="0" indent="0">
              <a:buNone/>
            </a:pPr>
            <a:r>
              <a:rPr lang="en-US" dirty="0"/>
              <a:t>Reprinted with permission from Judy Bielby’s ICD-10-CM Worksheets</a:t>
            </a:r>
          </a:p>
          <a:p>
            <a:endParaRPr lang="en-US" dirty="0"/>
          </a:p>
        </p:txBody>
      </p:sp>
      <p:sp>
        <p:nvSpPr>
          <p:cNvPr id="4" name="Slide Number Placeholder 3">
            <a:extLst>
              <a:ext uri="{FF2B5EF4-FFF2-40B4-BE49-F238E27FC236}">
                <a16:creationId xmlns:a16="http://schemas.microsoft.com/office/drawing/2014/main" id="{3AB89224-AC73-4164-9C5C-9D0D5622168D}"/>
              </a:ext>
            </a:extLst>
          </p:cNvPr>
          <p:cNvSpPr>
            <a:spLocks noGrp="1"/>
          </p:cNvSpPr>
          <p:nvPr>
            <p:ph type="sldNum" sz="quarter" idx="12"/>
          </p:nvPr>
        </p:nvSpPr>
        <p:spPr/>
        <p:txBody>
          <a:bodyPr/>
          <a:lstStyle/>
          <a:p>
            <a:fld id="{67288110-27D3-420F-84A5-4A8DA38FB23B}" type="slidenum">
              <a:rPr lang="en-US" smtClean="0"/>
              <a:t>26</a:t>
            </a:fld>
            <a:endParaRPr lang="en-US"/>
          </a:p>
        </p:txBody>
      </p:sp>
    </p:spTree>
    <p:extLst>
      <p:ext uri="{BB962C8B-B14F-4D97-AF65-F5344CB8AC3E}">
        <p14:creationId xmlns:p14="http://schemas.microsoft.com/office/powerpoint/2010/main" val="3258830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BAE6FC-9395-A111-B3C7-3B681FB6664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88CE27A-4C12-BE3D-8A63-223D6CCAE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B9512E4-B698-A2DC-84A4-C6E5BC4FC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1146FD3-DEB9-FFD0-4C50-CFB3B0029275}"/>
              </a:ext>
            </a:extLst>
          </p:cNvPr>
          <p:cNvSpPr>
            <a:spLocks noGrp="1"/>
          </p:cNvSpPr>
          <p:nvPr>
            <p:ph type="title"/>
          </p:nvPr>
        </p:nvSpPr>
        <p:spPr>
          <a:xfrm>
            <a:off x="773408" y="992094"/>
            <a:ext cx="3616913" cy="1854801"/>
          </a:xfrm>
        </p:spPr>
        <p:txBody>
          <a:bodyPr vert="horz" lIns="91440" tIns="45720" rIns="91440" bIns="45720" rtlCol="0" anchor="b">
            <a:normAutofit fontScale="90000"/>
          </a:bodyPr>
          <a:lstStyle/>
          <a:p>
            <a:pPr algn="ctr"/>
            <a:r>
              <a:rPr lang="en-US" kern="1200" dirty="0">
                <a:solidFill>
                  <a:schemeClr val="tx1"/>
                </a:solidFill>
                <a:latin typeface="+mj-lt"/>
                <a:ea typeface="+mj-ea"/>
                <a:cs typeface="+mj-cs"/>
              </a:rPr>
              <a:t>What does this statement mean?</a:t>
            </a:r>
          </a:p>
        </p:txBody>
      </p:sp>
      <p:pic>
        <p:nvPicPr>
          <p:cNvPr id="7" name="Content Placeholder 6">
            <a:extLst>
              <a:ext uri="{FF2B5EF4-FFF2-40B4-BE49-F238E27FC236}">
                <a16:creationId xmlns:a16="http://schemas.microsoft.com/office/drawing/2014/main" id="{368EAEE3-CB21-3400-797E-FC1839845055}"/>
              </a:ext>
            </a:extLst>
          </p:cNvPr>
          <p:cNvPicPr>
            <a:picLocks noGrp="1" noChangeAspect="1"/>
          </p:cNvPicPr>
          <p:nvPr>
            <p:ph idx="1"/>
          </p:nvPr>
        </p:nvPicPr>
        <p:blipFill>
          <a:blip r:embed="rId2">
            <a:alphaModFix amt="35000"/>
          </a:blip>
          <a:stretch>
            <a:fillRect/>
          </a:stretch>
        </p:blipFill>
        <p:spPr>
          <a:xfrm>
            <a:off x="6196263" y="108106"/>
            <a:ext cx="5137483" cy="6650464"/>
          </a:xfrm>
          <a:prstGeom prst="rect">
            <a:avLst/>
          </a:prstGeom>
        </p:spPr>
      </p:pic>
      <p:sp>
        <p:nvSpPr>
          <p:cNvPr id="9" name="TextBox 8">
            <a:extLst>
              <a:ext uri="{FF2B5EF4-FFF2-40B4-BE49-F238E27FC236}">
                <a16:creationId xmlns:a16="http://schemas.microsoft.com/office/drawing/2014/main" id="{63DFBFC4-3A87-BEF5-0FD6-29D71E3618CF}"/>
              </a:ext>
            </a:extLst>
          </p:cNvPr>
          <p:cNvSpPr txBox="1"/>
          <p:nvPr/>
        </p:nvSpPr>
        <p:spPr>
          <a:xfrm>
            <a:off x="116228" y="6392787"/>
            <a:ext cx="7764430" cy="276999"/>
          </a:xfrm>
          <a:prstGeom prst="rect">
            <a:avLst/>
          </a:prstGeom>
          <a:noFill/>
        </p:spPr>
        <p:txBody>
          <a:bodyPr wrap="square">
            <a:spAutoFit/>
          </a:bodyPr>
          <a:lstStyle/>
          <a:p>
            <a:pPr marL="0" indent="0">
              <a:buNone/>
            </a:pPr>
            <a:r>
              <a:rPr lang="en-US" sz="1200" dirty="0"/>
              <a:t>Source: National Center for Health Statistics. FY 2026 ICD-10-CM Official Guidelines for Coding and Reporting: p. 1.</a:t>
            </a:r>
          </a:p>
        </p:txBody>
      </p:sp>
      <p:sp>
        <p:nvSpPr>
          <p:cNvPr id="3" name="TextBox 2">
            <a:extLst>
              <a:ext uri="{FF2B5EF4-FFF2-40B4-BE49-F238E27FC236}">
                <a16:creationId xmlns:a16="http://schemas.microsoft.com/office/drawing/2014/main" id="{994C14EF-B1B0-5556-EF33-A9A50DF2FB08}"/>
              </a:ext>
            </a:extLst>
          </p:cNvPr>
          <p:cNvSpPr txBox="1"/>
          <p:nvPr/>
        </p:nvSpPr>
        <p:spPr>
          <a:xfrm>
            <a:off x="773408" y="3553905"/>
            <a:ext cx="8180445" cy="369332"/>
          </a:xfrm>
          <a:prstGeom prst="rect">
            <a:avLst/>
          </a:prstGeom>
          <a:solidFill>
            <a:schemeClr val="bg1"/>
          </a:solidFill>
          <a:ln>
            <a:solidFill>
              <a:schemeClr val="accent1"/>
            </a:solidFill>
          </a:ln>
        </p:spPr>
        <p:txBody>
          <a:bodyPr wrap="none" rtlCol="0">
            <a:spAutoFit/>
          </a:bodyPr>
          <a:lstStyle/>
          <a:p>
            <a:r>
              <a:rPr lang="en-US" dirty="0">
                <a:latin typeface="Times New Roman" panose="02020603050405020304" pitchFamily="18" charset="0"/>
                <a:cs typeface="Times New Roman" panose="02020603050405020304" pitchFamily="18" charset="0"/>
              </a:rPr>
              <a:t>The instructions and conventions of the classification take precedence over guidelines.</a:t>
            </a:r>
          </a:p>
        </p:txBody>
      </p:sp>
      <p:cxnSp>
        <p:nvCxnSpPr>
          <p:cNvPr id="5" name="Connector: Curved 4">
            <a:extLst>
              <a:ext uri="{FF2B5EF4-FFF2-40B4-BE49-F238E27FC236}">
                <a16:creationId xmlns:a16="http://schemas.microsoft.com/office/drawing/2014/main" id="{F2D1FF15-E3DA-DE04-6CC0-9A4B4A7ED035}"/>
              </a:ext>
            </a:extLst>
          </p:cNvPr>
          <p:cNvCxnSpPr>
            <a:cxnSpLocks/>
          </p:cNvCxnSpPr>
          <p:nvPr/>
        </p:nvCxnSpPr>
        <p:spPr>
          <a:xfrm rot="10800000" flipV="1">
            <a:off x="989817" y="3304095"/>
            <a:ext cx="8890667" cy="249808"/>
          </a:xfrm>
          <a:prstGeom prst="curvedConnector3">
            <a:avLst>
              <a:gd name="adj1" fmla="val 100152"/>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3E2698A9-9A05-76E6-D8A8-1FD4BB9998FA}"/>
              </a:ext>
            </a:extLst>
          </p:cNvPr>
          <p:cNvSpPr>
            <a:spLocks noGrp="1"/>
          </p:cNvSpPr>
          <p:nvPr>
            <p:ph type="sldNum" sz="quarter" idx="12"/>
          </p:nvPr>
        </p:nvSpPr>
        <p:spPr/>
        <p:txBody>
          <a:bodyPr/>
          <a:lstStyle/>
          <a:p>
            <a:fld id="{823A7AB5-9AF3-4C88-A210-3CE8E4469A2B}" type="slidenum">
              <a:rPr lang="en-US" smtClean="0"/>
              <a:t>27</a:t>
            </a:fld>
            <a:endParaRPr lang="en-US"/>
          </a:p>
        </p:txBody>
      </p:sp>
    </p:spTree>
    <p:extLst>
      <p:ext uri="{BB962C8B-B14F-4D97-AF65-F5344CB8AC3E}">
        <p14:creationId xmlns:p14="http://schemas.microsoft.com/office/powerpoint/2010/main" val="42302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0636FC0-FE90-B5C4-384A-9CDC3BE2BFA4}"/>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What are conventions?</a:t>
            </a:r>
          </a:p>
        </p:txBody>
      </p:sp>
      <p:pic>
        <p:nvPicPr>
          <p:cNvPr id="5" name="Content Placeholder 4">
            <a:extLst>
              <a:ext uri="{FF2B5EF4-FFF2-40B4-BE49-F238E27FC236}">
                <a16:creationId xmlns:a16="http://schemas.microsoft.com/office/drawing/2014/main" id="{DA19676F-8219-4F01-5E6E-56C6C5720725}"/>
              </a:ext>
            </a:extLst>
          </p:cNvPr>
          <p:cNvPicPr>
            <a:picLocks noGrp="1" noChangeAspect="1"/>
          </p:cNvPicPr>
          <p:nvPr>
            <p:ph idx="1"/>
          </p:nvPr>
        </p:nvPicPr>
        <p:blipFill>
          <a:blip r:embed="rId2"/>
          <a:stretch>
            <a:fillRect/>
          </a:stretch>
        </p:blipFill>
        <p:spPr>
          <a:xfrm>
            <a:off x="6268453" y="2848"/>
            <a:ext cx="4957010" cy="6813760"/>
          </a:xfrm>
          <a:prstGeom prst="rect">
            <a:avLst/>
          </a:prstGeom>
        </p:spPr>
      </p:pic>
      <p:sp>
        <p:nvSpPr>
          <p:cNvPr id="3" name="Slide Number Placeholder 2">
            <a:extLst>
              <a:ext uri="{FF2B5EF4-FFF2-40B4-BE49-F238E27FC236}">
                <a16:creationId xmlns:a16="http://schemas.microsoft.com/office/drawing/2014/main" id="{4C3746C6-0EC8-BE8A-FF05-28A5F74F3782}"/>
              </a:ext>
            </a:extLst>
          </p:cNvPr>
          <p:cNvSpPr>
            <a:spLocks noGrp="1"/>
          </p:cNvSpPr>
          <p:nvPr>
            <p:ph type="sldNum" sz="quarter" idx="12"/>
          </p:nvPr>
        </p:nvSpPr>
        <p:spPr/>
        <p:txBody>
          <a:bodyPr/>
          <a:lstStyle/>
          <a:p>
            <a:fld id="{823A7AB5-9AF3-4C88-A210-3CE8E4469A2B}" type="slidenum">
              <a:rPr lang="en-US" smtClean="0"/>
              <a:t>28</a:t>
            </a:fld>
            <a:endParaRPr lang="en-US"/>
          </a:p>
        </p:txBody>
      </p:sp>
      <p:sp>
        <p:nvSpPr>
          <p:cNvPr id="4" name="TextBox 3">
            <a:extLst>
              <a:ext uri="{FF2B5EF4-FFF2-40B4-BE49-F238E27FC236}">
                <a16:creationId xmlns:a16="http://schemas.microsoft.com/office/drawing/2014/main" id="{946DE93B-72A1-E6EF-9843-0ABF47B4AD09}"/>
              </a:ext>
            </a:extLst>
          </p:cNvPr>
          <p:cNvSpPr txBox="1"/>
          <p:nvPr/>
        </p:nvSpPr>
        <p:spPr>
          <a:xfrm>
            <a:off x="116228" y="6392787"/>
            <a:ext cx="7764430" cy="276999"/>
          </a:xfrm>
          <a:prstGeom prst="rect">
            <a:avLst/>
          </a:prstGeom>
          <a:noFill/>
        </p:spPr>
        <p:txBody>
          <a:bodyPr wrap="square">
            <a:spAutoFit/>
          </a:bodyPr>
          <a:lstStyle/>
          <a:p>
            <a:pPr marL="0" indent="0">
              <a:buNone/>
            </a:pPr>
            <a:r>
              <a:rPr lang="en-US" sz="1200" dirty="0"/>
              <a:t>Source: National Center for Health Statistics. FY 2026 ICD-10-CM Official Guidelines for Coding and Reporting: p. 7.</a:t>
            </a:r>
          </a:p>
        </p:txBody>
      </p:sp>
    </p:spTree>
    <p:extLst>
      <p:ext uri="{BB962C8B-B14F-4D97-AF65-F5344CB8AC3E}">
        <p14:creationId xmlns:p14="http://schemas.microsoft.com/office/powerpoint/2010/main" val="2983592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735933-2841-7376-4E64-ABBEECDD4E7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DE3FE9-FD41-8418-636E-CBB785EAA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EA8514F-9681-68AA-EFF2-CCD3886C2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7FA4C2CA-9BC2-E33D-C817-0A37810C715C}"/>
              </a:ext>
            </a:extLst>
          </p:cNvPr>
          <p:cNvPicPr>
            <a:picLocks noGrp="1" noChangeAspect="1"/>
          </p:cNvPicPr>
          <p:nvPr>
            <p:ph idx="1"/>
          </p:nvPr>
        </p:nvPicPr>
        <p:blipFill>
          <a:blip r:embed="rId2">
            <a:alphaModFix amt="35000"/>
          </a:blip>
          <a:stretch>
            <a:fillRect/>
          </a:stretch>
        </p:blipFill>
        <p:spPr>
          <a:xfrm>
            <a:off x="6268453" y="2848"/>
            <a:ext cx="4957010" cy="6813760"/>
          </a:xfrm>
          <a:prstGeom prst="rect">
            <a:avLst/>
          </a:prstGeom>
        </p:spPr>
      </p:pic>
      <p:pic>
        <p:nvPicPr>
          <p:cNvPr id="4" name="Picture 3">
            <a:extLst>
              <a:ext uri="{FF2B5EF4-FFF2-40B4-BE49-F238E27FC236}">
                <a16:creationId xmlns:a16="http://schemas.microsoft.com/office/drawing/2014/main" id="{9BB97DBB-9491-C4FF-22C9-E6F9BA38D147}"/>
              </a:ext>
            </a:extLst>
          </p:cNvPr>
          <p:cNvPicPr>
            <a:picLocks noChangeAspect="1"/>
          </p:cNvPicPr>
          <p:nvPr/>
        </p:nvPicPr>
        <p:blipFill>
          <a:blip r:embed="rId3"/>
          <a:stretch>
            <a:fillRect/>
          </a:stretch>
        </p:blipFill>
        <p:spPr>
          <a:xfrm>
            <a:off x="3865431" y="1417987"/>
            <a:ext cx="8006152" cy="1381773"/>
          </a:xfrm>
          <a:prstGeom prst="rect">
            <a:avLst/>
          </a:prstGeom>
          <a:ln>
            <a:solidFill>
              <a:schemeClr val="accent1"/>
            </a:solidFill>
          </a:ln>
        </p:spPr>
      </p:pic>
      <p:sp>
        <p:nvSpPr>
          <p:cNvPr id="2" name="Slide Number Placeholder 1">
            <a:extLst>
              <a:ext uri="{FF2B5EF4-FFF2-40B4-BE49-F238E27FC236}">
                <a16:creationId xmlns:a16="http://schemas.microsoft.com/office/drawing/2014/main" id="{09D1E0E9-02D3-0B87-D0FD-6F67AD24D63E}"/>
              </a:ext>
            </a:extLst>
          </p:cNvPr>
          <p:cNvSpPr>
            <a:spLocks noGrp="1"/>
          </p:cNvSpPr>
          <p:nvPr>
            <p:ph type="sldNum" sz="quarter" idx="12"/>
          </p:nvPr>
        </p:nvSpPr>
        <p:spPr/>
        <p:txBody>
          <a:bodyPr/>
          <a:lstStyle/>
          <a:p>
            <a:fld id="{823A7AB5-9AF3-4C88-A210-3CE8E4469A2B}" type="slidenum">
              <a:rPr lang="en-US" smtClean="0"/>
              <a:t>29</a:t>
            </a:fld>
            <a:endParaRPr lang="en-US"/>
          </a:p>
        </p:txBody>
      </p:sp>
      <p:sp>
        <p:nvSpPr>
          <p:cNvPr id="3" name="TextBox 2">
            <a:extLst>
              <a:ext uri="{FF2B5EF4-FFF2-40B4-BE49-F238E27FC236}">
                <a16:creationId xmlns:a16="http://schemas.microsoft.com/office/drawing/2014/main" id="{8C6DEF93-300E-ADA3-7208-C80955D64B60}"/>
              </a:ext>
            </a:extLst>
          </p:cNvPr>
          <p:cNvSpPr txBox="1"/>
          <p:nvPr/>
        </p:nvSpPr>
        <p:spPr>
          <a:xfrm>
            <a:off x="116228" y="6392787"/>
            <a:ext cx="7764430" cy="276999"/>
          </a:xfrm>
          <a:prstGeom prst="rect">
            <a:avLst/>
          </a:prstGeom>
          <a:noFill/>
        </p:spPr>
        <p:txBody>
          <a:bodyPr wrap="square">
            <a:spAutoFit/>
          </a:bodyPr>
          <a:lstStyle/>
          <a:p>
            <a:pPr marL="0" indent="0">
              <a:buNone/>
            </a:pPr>
            <a:r>
              <a:rPr lang="en-US" sz="1200" dirty="0"/>
              <a:t>Source: National Center for Health Statistics. FY 2026 ICD-10-CM Official Guidelines for Coding and Reporting: p. 7.</a:t>
            </a:r>
          </a:p>
        </p:txBody>
      </p:sp>
    </p:spTree>
    <p:extLst>
      <p:ext uri="{BB962C8B-B14F-4D97-AF65-F5344CB8AC3E}">
        <p14:creationId xmlns:p14="http://schemas.microsoft.com/office/powerpoint/2010/main" val="198254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B9DAF-905F-1A85-1B5B-89636B6CF053}"/>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Objectives</a:t>
            </a:r>
          </a:p>
        </p:txBody>
      </p:sp>
      <p:sp>
        <p:nvSpPr>
          <p:cNvPr id="3" name="Content Placeholder 2">
            <a:extLst>
              <a:ext uri="{FF2B5EF4-FFF2-40B4-BE49-F238E27FC236}">
                <a16:creationId xmlns:a16="http://schemas.microsoft.com/office/drawing/2014/main" id="{102441F7-EE47-9EFA-32F2-5D21610C91AA}"/>
              </a:ext>
            </a:extLst>
          </p:cNvPr>
          <p:cNvSpPr>
            <a:spLocks noGrp="1"/>
          </p:cNvSpPr>
          <p:nvPr>
            <p:ph idx="1"/>
          </p:nvPr>
        </p:nvSpPr>
        <p:spPr>
          <a:xfrm>
            <a:off x="1371599" y="2318197"/>
            <a:ext cx="9724031" cy="3683358"/>
          </a:xfrm>
        </p:spPr>
        <p:txBody>
          <a:bodyPr anchor="ctr">
            <a:normAutofit/>
          </a:bodyPr>
          <a:lstStyle/>
          <a:p>
            <a:pPr marL="0" indent="0">
              <a:buNone/>
            </a:pPr>
            <a:r>
              <a:rPr lang="en-US" dirty="0"/>
              <a:t>After this presentation, the audience will be able to</a:t>
            </a:r>
          </a:p>
          <a:p>
            <a:r>
              <a:rPr lang="en-US" dirty="0"/>
              <a:t>Identify resources related to ICD-10-CM coding requirements for coding diagnostic services</a:t>
            </a:r>
          </a:p>
          <a:p>
            <a:r>
              <a:rPr lang="en-US" dirty="0"/>
              <a:t>Explain documentation that is required to support coding diagnoses and other reasons for diagnostic services</a:t>
            </a:r>
          </a:p>
          <a:p>
            <a:r>
              <a:rPr lang="en-US" dirty="0"/>
              <a:t>Accurately assign ICD-10-CM codes for common reasons for diagnostic services</a:t>
            </a:r>
          </a:p>
          <a:p>
            <a:endParaRPr lang="en-US" sz="2000" dirty="0"/>
          </a:p>
        </p:txBody>
      </p:sp>
      <p:sp>
        <p:nvSpPr>
          <p:cNvPr id="4" name="Slide Number Placeholder 3">
            <a:extLst>
              <a:ext uri="{FF2B5EF4-FFF2-40B4-BE49-F238E27FC236}">
                <a16:creationId xmlns:a16="http://schemas.microsoft.com/office/drawing/2014/main" id="{F3FE8601-23FC-3A00-8CF7-B9328C45A756}"/>
              </a:ext>
            </a:extLst>
          </p:cNvPr>
          <p:cNvSpPr>
            <a:spLocks noGrp="1"/>
          </p:cNvSpPr>
          <p:nvPr>
            <p:ph type="sldNum" sz="quarter" idx="12"/>
          </p:nvPr>
        </p:nvSpPr>
        <p:spPr/>
        <p:txBody>
          <a:bodyPr/>
          <a:lstStyle/>
          <a:p>
            <a:fld id="{823A7AB5-9AF3-4C88-A210-3CE8E4469A2B}" type="slidenum">
              <a:rPr lang="en-US" smtClean="0"/>
              <a:t>3</a:t>
            </a:fld>
            <a:endParaRPr lang="en-US"/>
          </a:p>
        </p:txBody>
      </p:sp>
    </p:spTree>
    <p:extLst>
      <p:ext uri="{BB962C8B-B14F-4D97-AF65-F5344CB8AC3E}">
        <p14:creationId xmlns:p14="http://schemas.microsoft.com/office/powerpoint/2010/main" val="2145538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53360C-9981-E239-5A47-44ACBA54262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C2D602-7736-B74C-11BC-E9DC3BDD4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8222FF3-BBE0-F512-E822-6754EA69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115CAD6-DF79-8170-CE3E-D288C88FC33A}"/>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Follow the conventions and guidelines!</a:t>
            </a:r>
          </a:p>
        </p:txBody>
      </p:sp>
      <p:sp>
        <p:nvSpPr>
          <p:cNvPr id="3" name="Content Placeholder 2">
            <a:extLst>
              <a:ext uri="{FF2B5EF4-FFF2-40B4-BE49-F238E27FC236}">
                <a16:creationId xmlns:a16="http://schemas.microsoft.com/office/drawing/2014/main" id="{7784693D-4A28-2C26-7911-1F398595341B}"/>
              </a:ext>
            </a:extLst>
          </p:cNvPr>
          <p:cNvSpPr>
            <a:spLocks noGrp="1"/>
          </p:cNvSpPr>
          <p:nvPr>
            <p:ph idx="1"/>
          </p:nvPr>
        </p:nvSpPr>
        <p:spPr>
          <a:xfrm>
            <a:off x="996287" y="4121253"/>
            <a:ext cx="3125337" cy="1136843"/>
          </a:xfrm>
        </p:spPr>
        <p:txBody>
          <a:bodyPr vert="horz" lIns="91440" tIns="45720" rIns="91440" bIns="45720" rtlCol="0">
            <a:normAutofit/>
          </a:bodyPr>
          <a:lstStyle/>
          <a:p>
            <a:pPr marL="0" indent="0" algn="ctr">
              <a:buNone/>
            </a:pPr>
            <a:r>
              <a:rPr lang="en-US" sz="1800" kern="1200" dirty="0">
                <a:solidFill>
                  <a:schemeClr val="tx1"/>
                </a:solidFill>
                <a:latin typeface="+mn-lt"/>
                <a:ea typeface="+mn-ea"/>
                <a:cs typeface="+mn-cs"/>
              </a:rPr>
              <a:t>Section IV.K is particularly relevant for today’s topic</a:t>
            </a:r>
          </a:p>
        </p:txBody>
      </p:sp>
      <p:pic>
        <p:nvPicPr>
          <p:cNvPr id="5" name="Picture 4">
            <a:extLst>
              <a:ext uri="{FF2B5EF4-FFF2-40B4-BE49-F238E27FC236}">
                <a16:creationId xmlns:a16="http://schemas.microsoft.com/office/drawing/2014/main" id="{A423B8F4-3DC7-E3C4-769D-550359B113AE}"/>
              </a:ext>
            </a:extLst>
          </p:cNvPr>
          <p:cNvPicPr>
            <a:picLocks noChangeAspect="1"/>
          </p:cNvPicPr>
          <p:nvPr/>
        </p:nvPicPr>
        <p:blipFill>
          <a:blip r:embed="rId2"/>
          <a:stretch>
            <a:fillRect/>
          </a:stretch>
        </p:blipFill>
        <p:spPr>
          <a:xfrm>
            <a:off x="5413214" y="395926"/>
            <a:ext cx="6730109" cy="5986020"/>
          </a:xfrm>
          <a:prstGeom prst="rect">
            <a:avLst/>
          </a:prstGeom>
        </p:spPr>
      </p:pic>
      <p:sp>
        <p:nvSpPr>
          <p:cNvPr id="4" name="Slide Number Placeholder 3">
            <a:extLst>
              <a:ext uri="{FF2B5EF4-FFF2-40B4-BE49-F238E27FC236}">
                <a16:creationId xmlns:a16="http://schemas.microsoft.com/office/drawing/2014/main" id="{88EEA3DF-D7F7-BC09-439D-31DDCD5BB709}"/>
              </a:ext>
            </a:extLst>
          </p:cNvPr>
          <p:cNvSpPr>
            <a:spLocks noGrp="1"/>
          </p:cNvSpPr>
          <p:nvPr>
            <p:ph type="sldNum" sz="quarter" idx="12"/>
          </p:nvPr>
        </p:nvSpPr>
        <p:spPr/>
        <p:txBody>
          <a:bodyPr/>
          <a:lstStyle/>
          <a:p>
            <a:fld id="{823A7AB5-9AF3-4C88-A210-3CE8E4469A2B}" type="slidenum">
              <a:rPr lang="en-US" smtClean="0"/>
              <a:t>30</a:t>
            </a:fld>
            <a:endParaRPr lang="en-US"/>
          </a:p>
        </p:txBody>
      </p:sp>
      <p:sp>
        <p:nvSpPr>
          <p:cNvPr id="6" name="TextBox 5">
            <a:extLst>
              <a:ext uri="{FF2B5EF4-FFF2-40B4-BE49-F238E27FC236}">
                <a16:creationId xmlns:a16="http://schemas.microsoft.com/office/drawing/2014/main" id="{24CD8899-C734-D27E-9932-209D18D0392A}"/>
              </a:ext>
            </a:extLst>
          </p:cNvPr>
          <p:cNvSpPr txBox="1"/>
          <p:nvPr/>
        </p:nvSpPr>
        <p:spPr>
          <a:xfrm>
            <a:off x="116227" y="6392787"/>
            <a:ext cx="7981397" cy="276999"/>
          </a:xfrm>
          <a:prstGeom prst="rect">
            <a:avLst/>
          </a:prstGeom>
          <a:noFill/>
        </p:spPr>
        <p:txBody>
          <a:bodyPr wrap="square">
            <a:spAutoFit/>
          </a:bodyPr>
          <a:lstStyle/>
          <a:p>
            <a:pPr marL="0" indent="0">
              <a:buNone/>
            </a:pPr>
            <a:r>
              <a:rPr lang="en-US" sz="1200" dirty="0"/>
              <a:t>Source: National Center for Health Statistics. FY 2026 ICD-10-CM Official Guidelines for Coding and Reporting: p. 114.</a:t>
            </a:r>
          </a:p>
        </p:txBody>
      </p:sp>
    </p:spTree>
    <p:extLst>
      <p:ext uri="{BB962C8B-B14F-4D97-AF65-F5344CB8AC3E}">
        <p14:creationId xmlns:p14="http://schemas.microsoft.com/office/powerpoint/2010/main" val="1432342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958B26-AE0D-4812-0CF6-8CC4F70B3D21}"/>
              </a:ext>
            </a:extLst>
          </p:cNvPr>
          <p:cNvSpPr>
            <a:spLocks noGrp="1"/>
          </p:cNvSpPr>
          <p:nvPr>
            <p:ph type="title"/>
          </p:nvPr>
        </p:nvSpPr>
        <p:spPr>
          <a:xfrm>
            <a:off x="838200" y="609600"/>
            <a:ext cx="3739341" cy="1330839"/>
          </a:xfrm>
        </p:spPr>
        <p:txBody>
          <a:bodyPr>
            <a:normAutofit/>
          </a:bodyPr>
          <a:lstStyle/>
          <a:p>
            <a:r>
              <a:rPr lang="en-US" dirty="0"/>
              <a:t>See also Medicare policy</a:t>
            </a:r>
          </a:p>
        </p:txBody>
      </p:sp>
      <p:sp>
        <p:nvSpPr>
          <p:cNvPr id="9" name="Content Placeholder 8">
            <a:extLst>
              <a:ext uri="{FF2B5EF4-FFF2-40B4-BE49-F238E27FC236}">
                <a16:creationId xmlns:a16="http://schemas.microsoft.com/office/drawing/2014/main" id="{2E2F8C0F-379A-9FF1-F4FF-C7557C78A902}"/>
              </a:ext>
            </a:extLst>
          </p:cNvPr>
          <p:cNvSpPr>
            <a:spLocks noGrp="1"/>
          </p:cNvSpPr>
          <p:nvPr>
            <p:ph idx="1"/>
          </p:nvPr>
        </p:nvSpPr>
        <p:spPr>
          <a:xfrm>
            <a:off x="862366" y="2194102"/>
            <a:ext cx="3427001" cy="3908586"/>
          </a:xfrm>
        </p:spPr>
        <p:txBody>
          <a:bodyPr>
            <a:normAutofit/>
          </a:bodyPr>
          <a:lstStyle/>
          <a:p>
            <a:pPr marL="0" indent="0">
              <a:buNone/>
            </a:pPr>
            <a:r>
              <a:rPr lang="en-US" sz="2000" dirty="0"/>
              <a:t>For example, see Medicare Claims Processing Manual, Chapter 23 – Fee Schedule Administration, Section 10.3 </a:t>
            </a:r>
            <a:r>
              <a:rPr lang="en-US" sz="1400" dirty="0">
                <a:hlinkClick r:id="rId2"/>
              </a:rPr>
              <a:t>https://www.cms.gov/regulations-and-guidance/guidance/manuals/downloads/clm104c23.pdf</a:t>
            </a:r>
            <a:r>
              <a:rPr lang="en-US" sz="1400" dirty="0"/>
              <a:t>  </a:t>
            </a:r>
            <a:endParaRPr lang="en-US" sz="2000" dirty="0"/>
          </a:p>
        </p:txBody>
      </p:sp>
      <p:pic>
        <p:nvPicPr>
          <p:cNvPr id="5" name="Content Placeholder 4" descr="A medical diagnosis report with text&#10;&#10;AI-generated content may be incorrect.">
            <a:extLst>
              <a:ext uri="{FF2B5EF4-FFF2-40B4-BE49-F238E27FC236}">
                <a16:creationId xmlns:a16="http://schemas.microsoft.com/office/drawing/2014/main" id="{6D788973-3E8B-7E6E-2486-FC5DD29EDC02}"/>
              </a:ext>
            </a:extLst>
          </p:cNvPr>
          <p:cNvPicPr>
            <a:picLocks noChangeAspect="1"/>
          </p:cNvPicPr>
          <p:nvPr/>
        </p:nvPicPr>
        <p:blipFill>
          <a:blip r:embed="rId3"/>
          <a:stretch>
            <a:fillRect/>
          </a:stretch>
        </p:blipFill>
        <p:spPr>
          <a:xfrm>
            <a:off x="5445457" y="924957"/>
            <a:ext cx="6155141" cy="5031827"/>
          </a:xfrm>
          <a:prstGeom prst="rect">
            <a:avLst/>
          </a:prstGeom>
        </p:spPr>
      </p:pic>
      <p:cxnSp>
        <p:nvCxnSpPr>
          <p:cNvPr id="7" name="Straight Arrow Connector 6">
            <a:extLst>
              <a:ext uri="{FF2B5EF4-FFF2-40B4-BE49-F238E27FC236}">
                <a16:creationId xmlns:a16="http://schemas.microsoft.com/office/drawing/2014/main" id="{7DCB5C0A-CCDC-106F-075C-1A0EA89E1DC7}"/>
              </a:ext>
            </a:extLst>
          </p:cNvPr>
          <p:cNvCxnSpPr>
            <a:cxnSpLocks/>
          </p:cNvCxnSpPr>
          <p:nvPr/>
        </p:nvCxnSpPr>
        <p:spPr>
          <a:xfrm flipV="1">
            <a:off x="2438400" y="1737131"/>
            <a:ext cx="2977341" cy="4569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8CFF5867-1C44-D961-A64F-414C9613F249}"/>
              </a:ext>
            </a:extLst>
          </p:cNvPr>
          <p:cNvSpPr>
            <a:spLocks noGrp="1"/>
          </p:cNvSpPr>
          <p:nvPr>
            <p:ph type="sldNum" sz="quarter" idx="12"/>
          </p:nvPr>
        </p:nvSpPr>
        <p:spPr/>
        <p:txBody>
          <a:bodyPr/>
          <a:lstStyle/>
          <a:p>
            <a:fld id="{823A7AB5-9AF3-4C88-A210-3CE8E4469A2B}" type="slidenum">
              <a:rPr lang="en-US" smtClean="0"/>
              <a:t>31</a:t>
            </a:fld>
            <a:endParaRPr lang="en-US"/>
          </a:p>
        </p:txBody>
      </p:sp>
    </p:spTree>
    <p:extLst>
      <p:ext uri="{BB962C8B-B14F-4D97-AF65-F5344CB8AC3E}">
        <p14:creationId xmlns:p14="http://schemas.microsoft.com/office/powerpoint/2010/main" val="1262386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 examining test tube with liquid in laboratory">
            <a:extLst>
              <a:ext uri="{FF2B5EF4-FFF2-40B4-BE49-F238E27FC236}">
                <a16:creationId xmlns:a16="http://schemas.microsoft.com/office/drawing/2014/main" id="{E126DD07-6BE1-6E78-6F26-B4D2F79FE8D1}"/>
              </a:ext>
            </a:extLst>
          </p:cNvPr>
          <p:cNvPicPr>
            <a:picLocks noChangeAspect="1"/>
          </p:cNvPicPr>
          <p:nvPr/>
        </p:nvPicPr>
        <p:blipFill>
          <a:blip r:embed="rId2">
            <a:extLst>
              <a:ext uri="{28A0092B-C50C-407E-A947-70E740481C1C}">
                <a14:useLocalDpi xmlns:a14="http://schemas.microsoft.com/office/drawing/2010/main" val="0"/>
              </a:ext>
            </a:extLst>
          </a:blip>
          <a:srcRect t="10212" b="5518"/>
          <a:stretch>
            <a:fillRect/>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a:extLst>
              <a:ext uri="{FF2B5EF4-FFF2-40B4-BE49-F238E27FC236}">
                <a16:creationId xmlns:a16="http://schemas.microsoft.com/office/drawing/2014/main" id="{B42CE3E2-8F92-C8D5-504B-06137CA516B5}"/>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US" sz="3600">
                <a:solidFill>
                  <a:schemeClr val="tx1">
                    <a:lumMod val="85000"/>
                    <a:lumOff val="15000"/>
                  </a:schemeClr>
                </a:solidFill>
              </a:rPr>
              <a:t>Common but problematic scenarios</a:t>
            </a:r>
          </a:p>
        </p:txBody>
      </p:sp>
      <p:sp>
        <p:nvSpPr>
          <p:cNvPr id="3" name="Text Placeholder 2">
            <a:extLst>
              <a:ext uri="{FF2B5EF4-FFF2-40B4-BE49-F238E27FC236}">
                <a16:creationId xmlns:a16="http://schemas.microsoft.com/office/drawing/2014/main" id="{7AF28257-42E2-452F-C0B2-7815DA1F7450}"/>
              </a:ext>
            </a:extLst>
          </p:cNvPr>
          <p:cNvSpPr>
            <a:spLocks noGrp="1"/>
          </p:cNvSpPr>
          <p:nvPr>
            <p:ph type="body" idx="1"/>
          </p:nvPr>
        </p:nvSpPr>
        <p:spPr>
          <a:xfrm>
            <a:off x="599819" y="6059086"/>
            <a:ext cx="6931319" cy="349725"/>
          </a:xfrm>
        </p:spPr>
        <p:txBody>
          <a:bodyPr vert="horz" lIns="91440" tIns="45720" rIns="91440" bIns="45720" rtlCol="0" anchor="t">
            <a:normAutofit/>
          </a:bodyPr>
          <a:lstStyle/>
          <a:p>
            <a:r>
              <a:rPr lang="en-US" sz="1600">
                <a:solidFill>
                  <a:schemeClr val="tx1">
                    <a:lumMod val="85000"/>
                    <a:lumOff val="15000"/>
                  </a:schemeClr>
                </a:solidFill>
              </a:rPr>
              <a:t>ICD-10-CM coding for diagnostic test and services</a:t>
            </a:r>
          </a:p>
        </p:txBody>
      </p:sp>
      <p:sp>
        <p:nvSpPr>
          <p:cNvPr id="4" name="Slide Number Placeholder 3">
            <a:extLst>
              <a:ext uri="{FF2B5EF4-FFF2-40B4-BE49-F238E27FC236}">
                <a16:creationId xmlns:a16="http://schemas.microsoft.com/office/drawing/2014/main" id="{97D1ABCF-602E-4733-C41C-1222CBC2FE00}"/>
              </a:ext>
            </a:extLst>
          </p:cNvPr>
          <p:cNvSpPr>
            <a:spLocks noGrp="1"/>
          </p:cNvSpPr>
          <p:nvPr>
            <p:ph type="sldNum" sz="quarter" idx="12"/>
          </p:nvPr>
        </p:nvSpPr>
        <p:spPr/>
        <p:txBody>
          <a:bodyPr/>
          <a:lstStyle/>
          <a:p>
            <a:fld id="{823A7AB5-9AF3-4C88-A210-3CE8E4469A2B}" type="slidenum">
              <a:rPr lang="en-US" smtClean="0"/>
              <a:t>32</a:t>
            </a:fld>
            <a:endParaRPr lang="en-US"/>
          </a:p>
        </p:txBody>
      </p:sp>
    </p:spTree>
    <p:extLst>
      <p:ext uri="{BB962C8B-B14F-4D97-AF65-F5344CB8AC3E}">
        <p14:creationId xmlns:p14="http://schemas.microsoft.com/office/powerpoint/2010/main" val="3157179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C9DB15-7520-10CD-F319-EA7291A6F4A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C734518-F4C0-657C-1DE1-BE11CF6B7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F9A184-0331-05D2-04F4-63736662B99A}"/>
              </a:ext>
            </a:extLst>
          </p:cNvPr>
          <p:cNvSpPr txBox="1"/>
          <p:nvPr/>
        </p:nvSpPr>
        <p:spPr>
          <a:xfrm>
            <a:off x="7380407" y="743447"/>
            <a:ext cx="397338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Participate using your cell phone</a:t>
            </a:r>
          </a:p>
          <a:p>
            <a:pPr>
              <a:lnSpc>
                <a:spcPct val="90000"/>
              </a:lnSpc>
              <a:spcBef>
                <a:spcPct val="0"/>
              </a:spcBef>
              <a:spcAft>
                <a:spcPts val="600"/>
              </a:spcAft>
            </a:pPr>
            <a:endParaRPr lang="en-US" sz="4400" dirty="0">
              <a:latin typeface="+mj-lt"/>
              <a:ea typeface="+mj-ea"/>
              <a:cs typeface="+mj-cs"/>
            </a:endParaRPr>
          </a:p>
          <a:p>
            <a:pPr>
              <a:lnSpc>
                <a:spcPct val="90000"/>
              </a:lnSpc>
              <a:spcBef>
                <a:spcPct val="0"/>
              </a:spcBef>
              <a:spcAft>
                <a:spcPts val="600"/>
              </a:spcAft>
            </a:pPr>
            <a:r>
              <a:rPr lang="en-US" sz="4400" dirty="0">
                <a:latin typeface="+mj-lt"/>
                <a:ea typeface="+mj-ea"/>
                <a:cs typeface="+mj-cs"/>
              </a:rPr>
              <a:t>Text </a:t>
            </a:r>
            <a:r>
              <a:rPr lang="en-US" sz="4400" b="1" dirty="0">
                <a:solidFill>
                  <a:schemeClr val="accent4">
                    <a:lumMod val="75000"/>
                  </a:schemeClr>
                </a:solidFill>
                <a:latin typeface="+mj-lt"/>
                <a:ea typeface="+mj-ea"/>
                <a:cs typeface="+mj-cs"/>
              </a:rPr>
              <a:t>judy2015 </a:t>
            </a:r>
            <a:r>
              <a:rPr lang="en-US" sz="4400" dirty="0">
                <a:latin typeface="+mj-lt"/>
                <a:ea typeface="+mj-ea"/>
                <a:cs typeface="+mj-cs"/>
              </a:rPr>
              <a:t>to </a:t>
            </a:r>
            <a:r>
              <a:rPr lang="en-US" sz="4400" b="1" dirty="0">
                <a:solidFill>
                  <a:schemeClr val="accent4">
                    <a:lumMod val="75000"/>
                  </a:schemeClr>
                </a:solidFill>
                <a:latin typeface="+mj-lt"/>
                <a:ea typeface="+mj-ea"/>
                <a:cs typeface="+mj-cs"/>
              </a:rPr>
              <a:t>37607</a:t>
            </a:r>
          </a:p>
        </p:txBody>
      </p:sp>
      <p:pic>
        <p:nvPicPr>
          <p:cNvPr id="3" name="Picture 2" descr="Mobile phone and text message bubbles">
            <a:extLst>
              <a:ext uri="{FF2B5EF4-FFF2-40B4-BE49-F238E27FC236}">
                <a16:creationId xmlns:a16="http://schemas.microsoft.com/office/drawing/2014/main" id="{6F81BEFA-8C94-F3EC-F2FD-A43DDA565933}"/>
              </a:ext>
            </a:extLst>
          </p:cNvPr>
          <p:cNvPicPr>
            <a:picLocks noChangeAspect="1"/>
          </p:cNvPicPr>
          <p:nvPr/>
        </p:nvPicPr>
        <p:blipFill>
          <a:blip r:embed="rId2">
            <a:extLst>
              <a:ext uri="{28A0092B-C50C-407E-A947-70E740481C1C}">
                <a14:useLocalDpi xmlns:a14="http://schemas.microsoft.com/office/drawing/2010/main" val="0"/>
              </a:ext>
            </a:extLst>
          </a:blip>
          <a:srcRect l="19056" r="12880" b="-1"/>
          <a:stretch>
            <a:fillRect/>
          </a:stretch>
        </p:blipFill>
        <p:spPr>
          <a:xfrm>
            <a:off x="20" y="10"/>
            <a:ext cx="6992881" cy="6857990"/>
          </a:xfrm>
          <a:prstGeom prst="rect">
            <a:avLst/>
          </a:prstGeom>
        </p:spPr>
      </p:pic>
      <p:sp>
        <p:nvSpPr>
          <p:cNvPr id="5" name="TextBox 4">
            <a:extLst>
              <a:ext uri="{FF2B5EF4-FFF2-40B4-BE49-F238E27FC236}">
                <a16:creationId xmlns:a16="http://schemas.microsoft.com/office/drawing/2014/main" id="{7A052D51-723B-DE06-594C-4A58425EA1A1}"/>
              </a:ext>
            </a:extLst>
          </p:cNvPr>
          <p:cNvSpPr txBox="1"/>
          <p:nvPr/>
        </p:nvSpPr>
        <p:spPr>
          <a:xfrm rot="1052001">
            <a:off x="3178126" y="1851115"/>
            <a:ext cx="1182283" cy="369332"/>
          </a:xfrm>
          <a:prstGeom prst="rect">
            <a:avLst/>
          </a:prstGeom>
          <a:solidFill>
            <a:schemeClr val="bg2"/>
          </a:solidFill>
        </p:spPr>
        <p:txBody>
          <a:bodyPr wrap="square" rtlCol="0">
            <a:spAutoFit/>
          </a:bodyPr>
          <a:lstStyle/>
          <a:p>
            <a:r>
              <a:rPr lang="en-US" dirty="0"/>
              <a:t>To: </a:t>
            </a:r>
            <a:r>
              <a:rPr lang="en-US" dirty="0">
                <a:solidFill>
                  <a:schemeClr val="accent4">
                    <a:lumMod val="75000"/>
                  </a:schemeClr>
                </a:solidFill>
              </a:rPr>
              <a:t>37607</a:t>
            </a:r>
          </a:p>
        </p:txBody>
      </p:sp>
      <p:sp>
        <p:nvSpPr>
          <p:cNvPr id="6" name="TextBox 5">
            <a:extLst>
              <a:ext uri="{FF2B5EF4-FFF2-40B4-BE49-F238E27FC236}">
                <a16:creationId xmlns:a16="http://schemas.microsoft.com/office/drawing/2014/main" id="{A13AC67A-CD9A-08C7-C632-5989B9950A26}"/>
              </a:ext>
            </a:extLst>
          </p:cNvPr>
          <p:cNvSpPr txBox="1"/>
          <p:nvPr/>
        </p:nvSpPr>
        <p:spPr>
          <a:xfrm rot="1163074">
            <a:off x="2070096" y="4561967"/>
            <a:ext cx="1577934" cy="369332"/>
          </a:xfrm>
          <a:prstGeom prst="rect">
            <a:avLst/>
          </a:prstGeom>
          <a:solidFill>
            <a:schemeClr val="bg2"/>
          </a:solidFill>
        </p:spPr>
        <p:txBody>
          <a:bodyPr wrap="square" rtlCol="0">
            <a:spAutoFit/>
          </a:bodyPr>
          <a:lstStyle/>
          <a:p>
            <a:r>
              <a:rPr lang="en-US" dirty="0">
                <a:solidFill>
                  <a:schemeClr val="accent4">
                    <a:lumMod val="75000"/>
                  </a:schemeClr>
                </a:solidFill>
              </a:rPr>
              <a:t>judy2015</a:t>
            </a:r>
          </a:p>
        </p:txBody>
      </p:sp>
      <p:sp>
        <p:nvSpPr>
          <p:cNvPr id="2" name="Slide Number Placeholder 1">
            <a:extLst>
              <a:ext uri="{FF2B5EF4-FFF2-40B4-BE49-F238E27FC236}">
                <a16:creationId xmlns:a16="http://schemas.microsoft.com/office/drawing/2014/main" id="{1942C10C-9857-1F80-3C70-456DF15578DF}"/>
              </a:ext>
            </a:extLst>
          </p:cNvPr>
          <p:cNvSpPr>
            <a:spLocks noGrp="1"/>
          </p:cNvSpPr>
          <p:nvPr>
            <p:ph type="sldNum" sz="quarter" idx="12"/>
          </p:nvPr>
        </p:nvSpPr>
        <p:spPr/>
        <p:txBody>
          <a:bodyPr/>
          <a:lstStyle/>
          <a:p>
            <a:fld id="{823A7AB5-9AF3-4C88-A210-3CE8E4469A2B}" type="slidenum">
              <a:rPr lang="en-US" smtClean="0"/>
              <a:t>33</a:t>
            </a:fld>
            <a:endParaRPr lang="en-US"/>
          </a:p>
        </p:txBody>
      </p:sp>
    </p:spTree>
    <p:extLst>
      <p:ext uri="{BB962C8B-B14F-4D97-AF65-F5344CB8AC3E}">
        <p14:creationId xmlns:p14="http://schemas.microsoft.com/office/powerpoint/2010/main" val="2658102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AC27D3-96B5-9579-B0AD-23B6060FB7C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06FE1A-4B00-E427-715D-99D85D64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Question mark on green pastel background">
            <a:extLst>
              <a:ext uri="{FF2B5EF4-FFF2-40B4-BE49-F238E27FC236}">
                <a16:creationId xmlns:a16="http://schemas.microsoft.com/office/drawing/2014/main" id="{B16A8F97-4CA7-8337-8AC8-42CBD59B6EC1}"/>
              </a:ext>
            </a:extLst>
          </p:cNvPr>
          <p:cNvPicPr>
            <a:picLocks noChangeAspect="1"/>
          </p:cNvPicPr>
          <p:nvPr/>
        </p:nvPicPr>
        <p:blipFill>
          <a:blip r:embed="rId2">
            <a:extLst>
              <a:ext uri="{28A0092B-C50C-407E-A947-70E740481C1C}">
                <a14:useLocalDpi xmlns:a14="http://schemas.microsoft.com/office/drawing/2010/main" val="0"/>
              </a:ext>
            </a:extLst>
          </a:blip>
          <a:srcRect t="965" b="4471"/>
          <a:stretch>
            <a:fillRect/>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DD30732A-E46C-8EC7-4C8E-E44563762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B1B5179-0D52-5F0C-3032-4822AA841E02}"/>
              </a:ext>
            </a:extLst>
          </p:cNvPr>
          <p:cNvSpPr>
            <a:spLocks noGrp="1"/>
          </p:cNvSpPr>
          <p:nvPr>
            <p:ph type="title"/>
          </p:nvPr>
        </p:nvSpPr>
        <p:spPr>
          <a:xfrm>
            <a:off x="952228" y="743447"/>
            <a:ext cx="5882205" cy="2244850"/>
          </a:xfrm>
          <a:noFill/>
        </p:spPr>
        <p:txBody>
          <a:bodyPr vert="horz" lIns="91440" tIns="45720" rIns="91440" bIns="45720" rtlCol="0" anchor="b">
            <a:normAutofit/>
          </a:bodyPr>
          <a:lstStyle/>
          <a:p>
            <a:r>
              <a:rPr lang="en-US" sz="4800" dirty="0"/>
              <a:t>ICD-10-CM coding for diagnostic services</a:t>
            </a:r>
          </a:p>
        </p:txBody>
      </p:sp>
      <p:sp>
        <p:nvSpPr>
          <p:cNvPr id="3" name="Content Placeholder 2">
            <a:extLst>
              <a:ext uri="{FF2B5EF4-FFF2-40B4-BE49-F238E27FC236}">
                <a16:creationId xmlns:a16="http://schemas.microsoft.com/office/drawing/2014/main" id="{6638076D-4D16-248A-37C7-7E3B031BD919}"/>
              </a:ext>
            </a:extLst>
          </p:cNvPr>
          <p:cNvSpPr>
            <a:spLocks noGrp="1"/>
          </p:cNvSpPr>
          <p:nvPr>
            <p:ph idx="1"/>
          </p:nvPr>
        </p:nvSpPr>
        <p:spPr>
          <a:xfrm>
            <a:off x="952227" y="3437829"/>
            <a:ext cx="3973386" cy="1485319"/>
          </a:xfrm>
          <a:noFill/>
        </p:spPr>
        <p:txBody>
          <a:bodyPr vert="horz" lIns="91440" tIns="45720" rIns="91440" bIns="45720" rtlCol="0">
            <a:normAutofit fontScale="92500" lnSpcReduction="10000"/>
          </a:bodyPr>
          <a:lstStyle/>
          <a:p>
            <a:pPr marL="0" indent="0">
              <a:buNone/>
            </a:pPr>
            <a:r>
              <a:rPr lang="en-US" sz="2400" dirty="0"/>
              <a:t>What types of diagnostic services encounters do you find challenging to code, inadequately documented, or incorrectly coded?</a:t>
            </a:r>
          </a:p>
        </p:txBody>
      </p:sp>
      <p:sp>
        <p:nvSpPr>
          <p:cNvPr id="4" name="Slide Number Placeholder 3">
            <a:extLst>
              <a:ext uri="{FF2B5EF4-FFF2-40B4-BE49-F238E27FC236}">
                <a16:creationId xmlns:a16="http://schemas.microsoft.com/office/drawing/2014/main" id="{53401028-9E62-E120-6766-CC54E3F6EFC0}"/>
              </a:ext>
            </a:extLst>
          </p:cNvPr>
          <p:cNvSpPr>
            <a:spLocks noGrp="1"/>
          </p:cNvSpPr>
          <p:nvPr>
            <p:ph type="sldNum" sz="quarter" idx="12"/>
          </p:nvPr>
        </p:nvSpPr>
        <p:spPr/>
        <p:txBody>
          <a:bodyPr/>
          <a:lstStyle/>
          <a:p>
            <a:fld id="{823A7AB5-9AF3-4C88-A210-3CE8E4469A2B}" type="slidenum">
              <a:rPr lang="en-US" smtClean="0"/>
              <a:t>34</a:t>
            </a:fld>
            <a:endParaRPr lang="en-US"/>
          </a:p>
        </p:txBody>
      </p:sp>
    </p:spTree>
    <p:extLst>
      <p:ext uri="{BB962C8B-B14F-4D97-AF65-F5344CB8AC3E}">
        <p14:creationId xmlns:p14="http://schemas.microsoft.com/office/powerpoint/2010/main" val="395107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Notepad, eyeglasses and coffee still life">
            <a:extLst>
              <a:ext uri="{FF2B5EF4-FFF2-40B4-BE49-F238E27FC236}">
                <a16:creationId xmlns:a16="http://schemas.microsoft.com/office/drawing/2014/main" id="{AB87CE1F-7ED4-3A05-FB51-BB46E4E900E5}"/>
              </a:ext>
            </a:extLst>
          </p:cNvPr>
          <p:cNvPicPr>
            <a:picLocks noChangeAspect="1"/>
          </p:cNvPicPr>
          <p:nvPr/>
        </p:nvPicPr>
        <p:blipFill>
          <a:blip r:embed="rId2">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7B9D95-E970-236D-5CEB-FEECA499B00B}"/>
              </a:ext>
            </a:extLst>
          </p:cNvPr>
          <p:cNvSpPr txBox="1"/>
          <p:nvPr/>
        </p:nvSpPr>
        <p:spPr>
          <a:xfrm>
            <a:off x="4072379" y="2582944"/>
            <a:ext cx="31862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Preoperative evaluation</a:t>
            </a:r>
          </a:p>
        </p:txBody>
      </p:sp>
      <p:sp>
        <p:nvSpPr>
          <p:cNvPr id="2" name="Slide Number Placeholder 1">
            <a:extLst>
              <a:ext uri="{FF2B5EF4-FFF2-40B4-BE49-F238E27FC236}">
                <a16:creationId xmlns:a16="http://schemas.microsoft.com/office/drawing/2014/main" id="{76854F2D-C4BA-1514-882B-142751358DC7}"/>
              </a:ext>
            </a:extLst>
          </p:cNvPr>
          <p:cNvSpPr>
            <a:spLocks noGrp="1"/>
          </p:cNvSpPr>
          <p:nvPr>
            <p:ph type="sldNum" sz="quarter" idx="12"/>
          </p:nvPr>
        </p:nvSpPr>
        <p:spPr/>
        <p:txBody>
          <a:bodyPr/>
          <a:lstStyle/>
          <a:p>
            <a:fld id="{823A7AB5-9AF3-4C88-A210-3CE8E4469A2B}" type="slidenum">
              <a:rPr lang="en-US" smtClean="0"/>
              <a:t>35</a:t>
            </a:fld>
            <a:endParaRPr lang="en-US"/>
          </a:p>
        </p:txBody>
      </p:sp>
    </p:spTree>
    <p:extLst>
      <p:ext uri="{BB962C8B-B14F-4D97-AF65-F5344CB8AC3E}">
        <p14:creationId xmlns:p14="http://schemas.microsoft.com/office/powerpoint/2010/main" val="677368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Man with hand on face">
            <a:extLst>
              <a:ext uri="{FF2B5EF4-FFF2-40B4-BE49-F238E27FC236}">
                <a16:creationId xmlns:a16="http://schemas.microsoft.com/office/drawing/2014/main" id="{32CB7774-B8E3-19E3-59BE-D9CDBA030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220" y="1419155"/>
            <a:ext cx="8460780" cy="5438845"/>
          </a:xfrm>
          <a:prstGeom prst="rect">
            <a:avLst/>
          </a:prstGeom>
        </p:spPr>
      </p:pic>
      <p:sp>
        <p:nvSpPr>
          <p:cNvPr id="2" name="Title 1">
            <a:extLst>
              <a:ext uri="{FF2B5EF4-FFF2-40B4-BE49-F238E27FC236}">
                <a16:creationId xmlns:a16="http://schemas.microsoft.com/office/drawing/2014/main" id="{0977EAD1-BFB4-E96E-6BC5-DEDA1A921A33}"/>
              </a:ext>
            </a:extLst>
          </p:cNvPr>
          <p:cNvSpPr>
            <a:spLocks noGrp="1"/>
          </p:cNvSpPr>
          <p:nvPr>
            <p:ph type="title"/>
          </p:nvPr>
        </p:nvSpPr>
        <p:spPr/>
        <p:txBody>
          <a:bodyPr/>
          <a:lstStyle/>
          <a:p>
            <a:r>
              <a:rPr lang="en-US" dirty="0">
                <a:solidFill>
                  <a:schemeClr val="bg1"/>
                </a:solidFill>
              </a:rPr>
              <a:t>What’s wrong with this order?</a:t>
            </a:r>
          </a:p>
        </p:txBody>
      </p:sp>
      <p:pic>
        <p:nvPicPr>
          <p:cNvPr id="6" name="Content Placeholder 5">
            <a:extLst>
              <a:ext uri="{FF2B5EF4-FFF2-40B4-BE49-F238E27FC236}">
                <a16:creationId xmlns:a16="http://schemas.microsoft.com/office/drawing/2014/main" id="{964A869F-60BD-969C-C365-ACD717A58880}"/>
              </a:ext>
            </a:extLst>
          </p:cNvPr>
          <p:cNvPicPr>
            <a:picLocks noGrp="1" noChangeAspect="1"/>
          </p:cNvPicPr>
          <p:nvPr>
            <p:ph idx="1"/>
          </p:nvPr>
        </p:nvPicPr>
        <p:blipFill>
          <a:blip r:embed="rId3"/>
          <a:stretch>
            <a:fillRect/>
          </a:stretch>
        </p:blipFill>
        <p:spPr>
          <a:xfrm>
            <a:off x="1634987" y="1690688"/>
            <a:ext cx="4192465" cy="4351338"/>
          </a:xfrm>
        </p:spPr>
      </p:pic>
      <p:sp>
        <p:nvSpPr>
          <p:cNvPr id="3" name="Slide Number Placeholder 2">
            <a:extLst>
              <a:ext uri="{FF2B5EF4-FFF2-40B4-BE49-F238E27FC236}">
                <a16:creationId xmlns:a16="http://schemas.microsoft.com/office/drawing/2014/main" id="{81121ED0-7365-630E-BCAC-CBDB82C8CCFC}"/>
              </a:ext>
            </a:extLst>
          </p:cNvPr>
          <p:cNvSpPr>
            <a:spLocks noGrp="1"/>
          </p:cNvSpPr>
          <p:nvPr>
            <p:ph type="sldNum" sz="quarter" idx="12"/>
          </p:nvPr>
        </p:nvSpPr>
        <p:spPr/>
        <p:txBody>
          <a:bodyPr/>
          <a:lstStyle/>
          <a:p>
            <a:fld id="{823A7AB5-9AF3-4C88-A210-3CE8E4469A2B}" type="slidenum">
              <a:rPr lang="en-US" smtClean="0"/>
              <a:t>36</a:t>
            </a:fld>
            <a:endParaRPr lang="en-US"/>
          </a:p>
        </p:txBody>
      </p:sp>
    </p:spTree>
    <p:extLst>
      <p:ext uri="{BB962C8B-B14F-4D97-AF65-F5344CB8AC3E}">
        <p14:creationId xmlns:p14="http://schemas.microsoft.com/office/powerpoint/2010/main" val="3260346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DADB-9284-91D3-B4A1-6A9EA5594C94}"/>
              </a:ext>
            </a:extLst>
          </p:cNvPr>
          <p:cNvSpPr>
            <a:spLocks noGrp="1"/>
          </p:cNvSpPr>
          <p:nvPr>
            <p:ph type="title"/>
          </p:nvPr>
        </p:nvSpPr>
        <p:spPr>
          <a:xfrm>
            <a:off x="838200" y="365125"/>
            <a:ext cx="5851358" cy="1325563"/>
          </a:xfrm>
        </p:spPr>
        <p:txBody>
          <a:bodyPr/>
          <a:lstStyle/>
          <a:p>
            <a:r>
              <a:rPr lang="en-US" dirty="0"/>
              <a:t>ICD-10-CM coding requirements</a:t>
            </a:r>
          </a:p>
        </p:txBody>
      </p:sp>
      <p:sp>
        <p:nvSpPr>
          <p:cNvPr id="3" name="Content Placeholder 2">
            <a:extLst>
              <a:ext uri="{FF2B5EF4-FFF2-40B4-BE49-F238E27FC236}">
                <a16:creationId xmlns:a16="http://schemas.microsoft.com/office/drawing/2014/main" id="{4AAA5FF1-025F-6008-FB9F-4A8B988CA137}"/>
              </a:ext>
            </a:extLst>
          </p:cNvPr>
          <p:cNvSpPr>
            <a:spLocks noGrp="1"/>
          </p:cNvSpPr>
          <p:nvPr>
            <p:ph idx="1"/>
          </p:nvPr>
        </p:nvSpPr>
        <p:spPr>
          <a:xfrm>
            <a:off x="838200" y="1825625"/>
            <a:ext cx="5947611" cy="4351338"/>
          </a:xfrm>
        </p:spPr>
        <p:txBody>
          <a:bodyPr/>
          <a:lstStyle/>
          <a:p>
            <a:pPr marL="0" indent="0">
              <a:buNone/>
            </a:pPr>
            <a:r>
              <a:rPr lang="en-US" dirty="0">
                <a:latin typeface="Times New Roman" panose="02020603050405020304" pitchFamily="18" charset="0"/>
                <a:cs typeface="Times New Roman" panose="02020603050405020304" pitchFamily="18" charset="0"/>
              </a:rPr>
              <a:t>“For patients receiving preoperative evaluations only, sequence first a code from subcategory </a:t>
            </a:r>
            <a:r>
              <a:rPr lang="en-US" b="1" dirty="0">
                <a:solidFill>
                  <a:schemeClr val="accent1"/>
                </a:solidFill>
                <a:latin typeface="Times New Roman" panose="02020603050405020304" pitchFamily="18" charset="0"/>
                <a:cs typeface="Times New Roman" panose="02020603050405020304" pitchFamily="18" charset="0"/>
              </a:rPr>
              <a:t>Z01.81</a:t>
            </a:r>
            <a:r>
              <a:rPr lang="en-US" dirty="0">
                <a:latin typeface="Times New Roman" panose="02020603050405020304" pitchFamily="18" charset="0"/>
                <a:cs typeface="Times New Roman" panose="02020603050405020304" pitchFamily="18" charset="0"/>
              </a:rPr>
              <a:t>, Encounter for pre-procedural examinations, to describe the pre-op consultations. Assign a code for the condition to describe the reason for the surgery as an additional diagnosis. Code also any findings related to the pre-op evaluation.”</a:t>
            </a:r>
          </a:p>
        </p:txBody>
      </p:sp>
      <p:pic>
        <p:nvPicPr>
          <p:cNvPr id="5" name="Picture 4">
            <a:extLst>
              <a:ext uri="{FF2B5EF4-FFF2-40B4-BE49-F238E27FC236}">
                <a16:creationId xmlns:a16="http://schemas.microsoft.com/office/drawing/2014/main" id="{B69B20F4-9797-D24E-51F1-C0307E82A7E5}"/>
              </a:ext>
            </a:extLst>
          </p:cNvPr>
          <p:cNvPicPr>
            <a:picLocks noChangeAspect="1"/>
          </p:cNvPicPr>
          <p:nvPr/>
        </p:nvPicPr>
        <p:blipFill>
          <a:blip r:embed="rId2"/>
          <a:stretch>
            <a:fillRect/>
          </a:stretch>
        </p:blipFill>
        <p:spPr>
          <a:xfrm>
            <a:off x="6869596" y="0"/>
            <a:ext cx="5322404" cy="6858000"/>
          </a:xfrm>
          <a:prstGeom prst="rect">
            <a:avLst/>
          </a:prstGeom>
        </p:spPr>
      </p:pic>
      <p:cxnSp>
        <p:nvCxnSpPr>
          <p:cNvPr id="7" name="Straight Arrow Connector 6">
            <a:extLst>
              <a:ext uri="{FF2B5EF4-FFF2-40B4-BE49-F238E27FC236}">
                <a16:creationId xmlns:a16="http://schemas.microsoft.com/office/drawing/2014/main" id="{FA037B54-20B3-560F-DB87-120F76D8928E}"/>
              </a:ext>
            </a:extLst>
          </p:cNvPr>
          <p:cNvCxnSpPr/>
          <p:nvPr/>
        </p:nvCxnSpPr>
        <p:spPr>
          <a:xfrm flipH="1">
            <a:off x="5731497" y="923827"/>
            <a:ext cx="1923068" cy="7668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67696116-A264-9FD4-4882-0CC042270CF0}"/>
              </a:ext>
            </a:extLst>
          </p:cNvPr>
          <p:cNvSpPr>
            <a:spLocks noGrp="1"/>
          </p:cNvSpPr>
          <p:nvPr>
            <p:ph type="sldNum" sz="quarter" idx="12"/>
          </p:nvPr>
        </p:nvSpPr>
        <p:spPr/>
        <p:txBody>
          <a:bodyPr/>
          <a:lstStyle/>
          <a:p>
            <a:fld id="{823A7AB5-9AF3-4C88-A210-3CE8E4469A2B}" type="slidenum">
              <a:rPr lang="en-US" smtClean="0"/>
              <a:t>37</a:t>
            </a:fld>
            <a:endParaRPr lang="en-US"/>
          </a:p>
        </p:txBody>
      </p:sp>
      <p:sp>
        <p:nvSpPr>
          <p:cNvPr id="6" name="TextBox 5">
            <a:extLst>
              <a:ext uri="{FF2B5EF4-FFF2-40B4-BE49-F238E27FC236}">
                <a16:creationId xmlns:a16="http://schemas.microsoft.com/office/drawing/2014/main" id="{9D11EDF9-5A14-7EE4-C84B-B8110800E7E9}"/>
              </a:ext>
            </a:extLst>
          </p:cNvPr>
          <p:cNvSpPr txBox="1"/>
          <p:nvPr/>
        </p:nvSpPr>
        <p:spPr>
          <a:xfrm>
            <a:off x="116228" y="6392787"/>
            <a:ext cx="7764430" cy="261610"/>
          </a:xfrm>
          <a:prstGeom prst="rect">
            <a:avLst/>
          </a:prstGeom>
          <a:noFill/>
        </p:spPr>
        <p:txBody>
          <a:bodyPr wrap="square">
            <a:spAutoFit/>
          </a:bodyPr>
          <a:lstStyle/>
          <a:p>
            <a:pPr marL="0" indent="0">
              <a:buNone/>
            </a:pPr>
            <a:r>
              <a:rPr lang="en-US" sz="1050" dirty="0"/>
              <a:t>Source: National Center for Health Statistics. FY 2026 ICD-10-CM Official Guidelines for Coding and Reporting: p. 115.</a:t>
            </a:r>
          </a:p>
        </p:txBody>
      </p:sp>
    </p:spTree>
    <p:extLst>
      <p:ext uri="{BB962C8B-B14F-4D97-AF65-F5344CB8AC3E}">
        <p14:creationId xmlns:p14="http://schemas.microsoft.com/office/powerpoint/2010/main" val="557445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EB23BD9-2EFD-8121-F468-32DC73229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28B3A-C585-542D-8037-DA8B86B8029E}"/>
              </a:ext>
            </a:extLst>
          </p:cNvPr>
          <p:cNvSpPr>
            <a:spLocks noGrp="1"/>
          </p:cNvSpPr>
          <p:nvPr>
            <p:ph type="title"/>
          </p:nvPr>
        </p:nvSpPr>
        <p:spPr>
          <a:xfrm>
            <a:off x="838200" y="365125"/>
            <a:ext cx="5851358" cy="1325563"/>
          </a:xfrm>
        </p:spPr>
        <p:txBody>
          <a:bodyPr/>
          <a:lstStyle/>
          <a:p>
            <a:r>
              <a:rPr lang="en-US" dirty="0"/>
              <a:t>ICD-10-CM coding requirements</a:t>
            </a:r>
          </a:p>
        </p:txBody>
      </p:sp>
      <p:sp>
        <p:nvSpPr>
          <p:cNvPr id="3" name="Content Placeholder 2">
            <a:extLst>
              <a:ext uri="{FF2B5EF4-FFF2-40B4-BE49-F238E27FC236}">
                <a16:creationId xmlns:a16="http://schemas.microsoft.com/office/drawing/2014/main" id="{E2AE752B-3AF1-3D53-C4F8-1AA123486FC1}"/>
              </a:ext>
            </a:extLst>
          </p:cNvPr>
          <p:cNvSpPr>
            <a:spLocks noGrp="1"/>
          </p:cNvSpPr>
          <p:nvPr>
            <p:ph idx="1"/>
          </p:nvPr>
        </p:nvSpPr>
        <p:spPr>
          <a:xfrm>
            <a:off x="838200" y="1825625"/>
            <a:ext cx="5947611" cy="4351338"/>
          </a:xfrm>
        </p:spPr>
        <p:txBody>
          <a:bodyPr/>
          <a:lstStyle/>
          <a:p>
            <a:pPr marL="0" indent="0">
              <a:buNone/>
            </a:pPr>
            <a:r>
              <a:rPr lang="en-US" dirty="0"/>
              <a:t>OCG I.C.21.c.15 states that ICD-10-CM category </a:t>
            </a:r>
            <a:r>
              <a:rPr lang="en-US" b="1" dirty="0">
                <a:solidFill>
                  <a:srgbClr val="002060"/>
                </a:solidFill>
              </a:rPr>
              <a:t>Z01</a:t>
            </a:r>
            <a:r>
              <a:rPr lang="en-US" dirty="0"/>
              <a:t> codes may only be principal/first-listed diagnosis</a:t>
            </a:r>
          </a:p>
        </p:txBody>
      </p:sp>
      <p:pic>
        <p:nvPicPr>
          <p:cNvPr id="9" name="Picture 8">
            <a:extLst>
              <a:ext uri="{FF2B5EF4-FFF2-40B4-BE49-F238E27FC236}">
                <a16:creationId xmlns:a16="http://schemas.microsoft.com/office/drawing/2014/main" id="{4A47CB46-8C0C-2A7B-D038-458E6F61F30D}"/>
              </a:ext>
            </a:extLst>
          </p:cNvPr>
          <p:cNvPicPr>
            <a:picLocks noChangeAspect="1"/>
          </p:cNvPicPr>
          <p:nvPr/>
        </p:nvPicPr>
        <p:blipFill>
          <a:blip r:embed="rId2"/>
          <a:stretch>
            <a:fillRect/>
          </a:stretch>
        </p:blipFill>
        <p:spPr>
          <a:xfrm>
            <a:off x="6913193" y="96252"/>
            <a:ext cx="5278807" cy="6858000"/>
          </a:xfrm>
          <a:prstGeom prst="rect">
            <a:avLst/>
          </a:prstGeom>
        </p:spPr>
      </p:pic>
      <p:sp>
        <p:nvSpPr>
          <p:cNvPr id="4" name="Slide Number Placeholder 3">
            <a:extLst>
              <a:ext uri="{FF2B5EF4-FFF2-40B4-BE49-F238E27FC236}">
                <a16:creationId xmlns:a16="http://schemas.microsoft.com/office/drawing/2014/main" id="{79619E33-0036-899D-9294-E2531F159317}"/>
              </a:ext>
            </a:extLst>
          </p:cNvPr>
          <p:cNvSpPr>
            <a:spLocks noGrp="1"/>
          </p:cNvSpPr>
          <p:nvPr>
            <p:ph type="sldNum" sz="quarter" idx="12"/>
          </p:nvPr>
        </p:nvSpPr>
        <p:spPr/>
        <p:txBody>
          <a:bodyPr/>
          <a:lstStyle/>
          <a:p>
            <a:fld id="{823A7AB5-9AF3-4C88-A210-3CE8E4469A2B}" type="slidenum">
              <a:rPr lang="en-US" smtClean="0"/>
              <a:t>38</a:t>
            </a:fld>
            <a:endParaRPr lang="en-US"/>
          </a:p>
        </p:txBody>
      </p:sp>
      <p:sp>
        <p:nvSpPr>
          <p:cNvPr id="5" name="TextBox 4">
            <a:extLst>
              <a:ext uri="{FF2B5EF4-FFF2-40B4-BE49-F238E27FC236}">
                <a16:creationId xmlns:a16="http://schemas.microsoft.com/office/drawing/2014/main" id="{DAA64344-CD35-969C-56A2-EF7C74F4A270}"/>
              </a:ext>
            </a:extLst>
          </p:cNvPr>
          <p:cNvSpPr txBox="1"/>
          <p:nvPr/>
        </p:nvSpPr>
        <p:spPr>
          <a:xfrm>
            <a:off x="116228" y="6392787"/>
            <a:ext cx="7764430" cy="261610"/>
          </a:xfrm>
          <a:prstGeom prst="rect">
            <a:avLst/>
          </a:prstGeom>
          <a:noFill/>
        </p:spPr>
        <p:txBody>
          <a:bodyPr wrap="square">
            <a:spAutoFit/>
          </a:bodyPr>
          <a:lstStyle/>
          <a:p>
            <a:pPr marL="0" indent="0">
              <a:buNone/>
            </a:pPr>
            <a:r>
              <a:rPr lang="en-US" sz="1050" dirty="0"/>
              <a:t>Source: National Center for Health Statistics. FY 2026 ICD-10-CM Official Guidelines for Coding and Reporting: p. 105.</a:t>
            </a:r>
          </a:p>
        </p:txBody>
      </p:sp>
    </p:spTree>
    <p:extLst>
      <p:ext uri="{BB962C8B-B14F-4D97-AF65-F5344CB8AC3E}">
        <p14:creationId xmlns:p14="http://schemas.microsoft.com/office/powerpoint/2010/main" val="807766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79D1-E46C-57A4-E8F7-0A922B39D1CC}"/>
              </a:ext>
            </a:extLst>
          </p:cNvPr>
          <p:cNvSpPr>
            <a:spLocks noGrp="1"/>
          </p:cNvSpPr>
          <p:nvPr>
            <p:ph type="title"/>
          </p:nvPr>
        </p:nvSpPr>
        <p:spPr>
          <a:xfrm>
            <a:off x="838200" y="365125"/>
            <a:ext cx="5769864" cy="1325563"/>
          </a:xfrm>
        </p:spPr>
        <p:txBody>
          <a:bodyPr/>
          <a:lstStyle/>
          <a:p>
            <a:r>
              <a:rPr lang="en-US" dirty="0"/>
              <a:t>Documentation requirements</a:t>
            </a:r>
          </a:p>
        </p:txBody>
      </p:sp>
      <p:sp>
        <p:nvSpPr>
          <p:cNvPr id="3" name="Content Placeholder 2">
            <a:extLst>
              <a:ext uri="{FF2B5EF4-FFF2-40B4-BE49-F238E27FC236}">
                <a16:creationId xmlns:a16="http://schemas.microsoft.com/office/drawing/2014/main" id="{4335D35D-1BEA-F751-BAD7-6434FCE61389}"/>
              </a:ext>
            </a:extLst>
          </p:cNvPr>
          <p:cNvSpPr>
            <a:spLocks noGrp="1"/>
          </p:cNvSpPr>
          <p:nvPr>
            <p:ph idx="1"/>
          </p:nvPr>
        </p:nvSpPr>
        <p:spPr>
          <a:xfrm>
            <a:off x="838200" y="2816351"/>
            <a:ext cx="4306824" cy="3360611"/>
          </a:xfrm>
        </p:spPr>
        <p:txBody>
          <a:bodyPr/>
          <a:lstStyle/>
          <a:p>
            <a:pPr marL="0" indent="0">
              <a:buNone/>
            </a:pPr>
            <a:r>
              <a:rPr lang="en-US" dirty="0"/>
              <a:t>Seek clarification of the reason for surgery if it is not documented</a:t>
            </a:r>
          </a:p>
          <a:p>
            <a:endParaRPr lang="en-US" dirty="0"/>
          </a:p>
        </p:txBody>
      </p:sp>
      <p:pic>
        <p:nvPicPr>
          <p:cNvPr id="5" name="Picture 4">
            <a:extLst>
              <a:ext uri="{FF2B5EF4-FFF2-40B4-BE49-F238E27FC236}">
                <a16:creationId xmlns:a16="http://schemas.microsoft.com/office/drawing/2014/main" id="{1DBAE837-CBED-AB92-A752-AE7BC6708212}"/>
              </a:ext>
            </a:extLst>
          </p:cNvPr>
          <p:cNvPicPr>
            <a:picLocks noChangeAspect="1"/>
          </p:cNvPicPr>
          <p:nvPr/>
        </p:nvPicPr>
        <p:blipFill>
          <a:blip r:embed="rId2"/>
          <a:stretch>
            <a:fillRect/>
          </a:stretch>
        </p:blipFill>
        <p:spPr>
          <a:xfrm>
            <a:off x="5486400" y="1033128"/>
            <a:ext cx="6363588" cy="4791744"/>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D167A465-EE3D-AD78-DBCE-864DF997765D}"/>
              </a:ext>
            </a:extLst>
          </p:cNvPr>
          <p:cNvSpPr>
            <a:spLocks noGrp="1"/>
          </p:cNvSpPr>
          <p:nvPr>
            <p:ph type="sldNum" sz="quarter" idx="12"/>
          </p:nvPr>
        </p:nvSpPr>
        <p:spPr/>
        <p:txBody>
          <a:bodyPr/>
          <a:lstStyle/>
          <a:p>
            <a:fld id="{823A7AB5-9AF3-4C88-A210-3CE8E4469A2B}" type="slidenum">
              <a:rPr lang="en-US" smtClean="0"/>
              <a:t>39</a:t>
            </a:fld>
            <a:endParaRPr lang="en-US"/>
          </a:p>
        </p:txBody>
      </p:sp>
    </p:spTree>
    <p:extLst>
      <p:ext uri="{BB962C8B-B14F-4D97-AF65-F5344CB8AC3E}">
        <p14:creationId xmlns:p14="http://schemas.microsoft.com/office/powerpoint/2010/main" val="3553502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oman covering eyes">
            <a:extLst>
              <a:ext uri="{FF2B5EF4-FFF2-40B4-BE49-F238E27FC236}">
                <a16:creationId xmlns:a16="http://schemas.microsoft.com/office/drawing/2014/main" id="{EB60CBE8-8B00-1303-33FE-125C68960402}"/>
              </a:ext>
            </a:extLst>
          </p:cNvPr>
          <p:cNvPicPr>
            <a:picLocks noChangeAspect="1"/>
          </p:cNvPicPr>
          <p:nvPr/>
        </p:nvPicPr>
        <p:blipFill>
          <a:blip r:embed="rId2">
            <a:extLst>
              <a:ext uri="{28A0092B-C50C-407E-A947-70E740481C1C}">
                <a14:useLocalDpi xmlns:a14="http://schemas.microsoft.com/office/drawing/2010/main" val="0"/>
              </a:ext>
            </a:extLst>
          </a:blip>
          <a:srcRect l="2414" r="3468" b="-1"/>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7FB55D-114D-EE20-BB85-856DAA6758A4}"/>
              </a:ext>
            </a:extLst>
          </p:cNvPr>
          <p:cNvSpPr>
            <a:spLocks noGrp="1"/>
          </p:cNvSpPr>
          <p:nvPr>
            <p:ph type="title"/>
          </p:nvPr>
        </p:nvSpPr>
        <p:spPr>
          <a:xfrm>
            <a:off x="838200" y="365125"/>
            <a:ext cx="3822189" cy="1899912"/>
          </a:xfrm>
        </p:spPr>
        <p:txBody>
          <a:bodyPr>
            <a:normAutofit/>
          </a:bodyPr>
          <a:lstStyle/>
          <a:p>
            <a:r>
              <a:rPr lang="en-US" sz="4000" dirty="0"/>
              <a:t>Don’t blindly trust </a:t>
            </a:r>
            <a:r>
              <a:rPr lang="en-US" sz="4000" dirty="0">
                <a:latin typeface="Times New Roman" panose="02020603050405020304" pitchFamily="18" charset="0"/>
                <a:cs typeface="Times New Roman" panose="02020603050405020304" pitchFamily="18" charset="0"/>
              </a:rPr>
              <a:t>AI</a:t>
            </a:r>
            <a:r>
              <a:rPr lang="en-US" sz="4000" dirty="0"/>
              <a:t>!</a:t>
            </a:r>
          </a:p>
        </p:txBody>
      </p:sp>
      <p:sp>
        <p:nvSpPr>
          <p:cNvPr id="3" name="Content Placeholder 2">
            <a:extLst>
              <a:ext uri="{FF2B5EF4-FFF2-40B4-BE49-F238E27FC236}">
                <a16:creationId xmlns:a16="http://schemas.microsoft.com/office/drawing/2014/main" id="{1D997C2B-06D8-D9CC-041C-4D4F8CCAE829}"/>
              </a:ext>
            </a:extLst>
          </p:cNvPr>
          <p:cNvSpPr>
            <a:spLocks noGrp="1"/>
          </p:cNvSpPr>
          <p:nvPr>
            <p:ph idx="1"/>
          </p:nvPr>
        </p:nvSpPr>
        <p:spPr>
          <a:xfrm>
            <a:off x="838200" y="2434201"/>
            <a:ext cx="3822189" cy="3742762"/>
          </a:xfrm>
        </p:spPr>
        <p:txBody>
          <a:bodyPr>
            <a:normAutofit/>
          </a:bodyPr>
          <a:lstStyle/>
          <a:p>
            <a:pPr marL="0" indent="0">
              <a:buNone/>
            </a:pPr>
            <a:r>
              <a:rPr lang="en-US" b="1" dirty="0"/>
              <a:t>Humans</a:t>
            </a:r>
            <a:r>
              <a:rPr lang="en-US" dirty="0"/>
              <a:t> with </a:t>
            </a:r>
            <a:r>
              <a:rPr lang="en-US" b="1" dirty="0"/>
              <a:t>knowledge </a:t>
            </a:r>
            <a:r>
              <a:rPr lang="en-US" dirty="0"/>
              <a:t>and </a:t>
            </a:r>
            <a:r>
              <a:rPr lang="en-US" b="1" dirty="0"/>
              <a:t>expertise</a:t>
            </a:r>
            <a:r>
              <a:rPr lang="en-US" dirty="0"/>
              <a:t> in coding should be involved in assessing, maintaining, monitoring, and evaluating AI-powered coding applications</a:t>
            </a:r>
          </a:p>
          <a:p>
            <a:pPr marL="0" indent="0">
              <a:buNone/>
            </a:pPr>
            <a:endParaRPr lang="en-US" sz="2000" dirty="0"/>
          </a:p>
        </p:txBody>
      </p:sp>
      <p:sp>
        <p:nvSpPr>
          <p:cNvPr id="4" name="Slide Number Placeholder 3">
            <a:extLst>
              <a:ext uri="{FF2B5EF4-FFF2-40B4-BE49-F238E27FC236}">
                <a16:creationId xmlns:a16="http://schemas.microsoft.com/office/drawing/2014/main" id="{44C5F0A6-659A-A609-E5D4-81267ACF795E}"/>
              </a:ext>
            </a:extLst>
          </p:cNvPr>
          <p:cNvSpPr>
            <a:spLocks noGrp="1"/>
          </p:cNvSpPr>
          <p:nvPr>
            <p:ph type="sldNum" sz="quarter" idx="12"/>
          </p:nvPr>
        </p:nvSpPr>
        <p:spPr/>
        <p:txBody>
          <a:bodyPr/>
          <a:lstStyle/>
          <a:p>
            <a:fld id="{823A7AB5-9AF3-4C88-A210-3CE8E4469A2B}" type="slidenum">
              <a:rPr lang="en-US" smtClean="0"/>
              <a:t>4</a:t>
            </a:fld>
            <a:endParaRPr lang="en-US"/>
          </a:p>
        </p:txBody>
      </p:sp>
    </p:spTree>
    <p:extLst>
      <p:ext uri="{BB962C8B-B14F-4D97-AF65-F5344CB8AC3E}">
        <p14:creationId xmlns:p14="http://schemas.microsoft.com/office/powerpoint/2010/main" val="2411608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25A2-CE1B-DE90-5654-1AB9BDCF71B5}"/>
              </a:ext>
            </a:extLst>
          </p:cNvPr>
          <p:cNvSpPr>
            <a:spLocks noGrp="1"/>
          </p:cNvSpPr>
          <p:nvPr>
            <p:ph type="title"/>
          </p:nvPr>
        </p:nvSpPr>
        <p:spPr/>
        <p:txBody>
          <a:bodyPr/>
          <a:lstStyle/>
          <a:p>
            <a:r>
              <a:rPr lang="en-US" dirty="0"/>
              <a:t>Reason for surgery documented</a:t>
            </a:r>
          </a:p>
        </p:txBody>
      </p:sp>
      <p:pic>
        <p:nvPicPr>
          <p:cNvPr id="5" name="Content Placeholder 4" descr="Desktop in sunshine">
            <a:extLst>
              <a:ext uri="{FF2B5EF4-FFF2-40B4-BE49-F238E27FC236}">
                <a16:creationId xmlns:a16="http://schemas.microsoft.com/office/drawing/2014/main" id="{C884B7CB-67DD-51F8-BCDA-A123C5921D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84" y="2372794"/>
            <a:ext cx="6539931" cy="4351338"/>
          </a:xfrm>
          <a:prstGeom prst="rect">
            <a:avLst/>
          </a:prstGeom>
          <a:ln>
            <a:noFill/>
          </a:ln>
          <a:effectLst>
            <a:softEdge rad="112500"/>
          </a:effectLst>
        </p:spPr>
      </p:pic>
      <p:pic>
        <p:nvPicPr>
          <p:cNvPr id="10" name="Picture 9">
            <a:extLst>
              <a:ext uri="{FF2B5EF4-FFF2-40B4-BE49-F238E27FC236}">
                <a16:creationId xmlns:a16="http://schemas.microsoft.com/office/drawing/2014/main" id="{F49EE4D2-6D0F-41F0-F0EB-A022BADD49B7}"/>
              </a:ext>
            </a:extLst>
          </p:cNvPr>
          <p:cNvPicPr>
            <a:picLocks noChangeAspect="1"/>
          </p:cNvPicPr>
          <p:nvPr/>
        </p:nvPicPr>
        <p:blipFill>
          <a:blip r:embed="rId3"/>
          <a:stretch>
            <a:fillRect/>
          </a:stretch>
        </p:blipFill>
        <p:spPr>
          <a:xfrm rot="822680">
            <a:off x="5296019" y="1886601"/>
            <a:ext cx="6388135" cy="41394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2">
            <a:extLst>
              <a:ext uri="{FF2B5EF4-FFF2-40B4-BE49-F238E27FC236}">
                <a16:creationId xmlns:a16="http://schemas.microsoft.com/office/drawing/2014/main" id="{8279EBF9-4EBA-E0AE-B911-E261021B2AAE}"/>
              </a:ext>
            </a:extLst>
          </p:cNvPr>
          <p:cNvSpPr>
            <a:spLocks noGrp="1"/>
          </p:cNvSpPr>
          <p:nvPr>
            <p:ph type="sldNum" sz="quarter" idx="12"/>
          </p:nvPr>
        </p:nvSpPr>
        <p:spPr/>
        <p:txBody>
          <a:bodyPr/>
          <a:lstStyle/>
          <a:p>
            <a:fld id="{823A7AB5-9AF3-4C88-A210-3CE8E4469A2B}" type="slidenum">
              <a:rPr lang="en-US" smtClean="0"/>
              <a:t>40</a:t>
            </a:fld>
            <a:endParaRPr lang="en-US"/>
          </a:p>
        </p:txBody>
      </p:sp>
    </p:spTree>
    <p:extLst>
      <p:ext uri="{BB962C8B-B14F-4D97-AF65-F5344CB8AC3E}">
        <p14:creationId xmlns:p14="http://schemas.microsoft.com/office/powerpoint/2010/main" val="1315266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Notepad, eyeglasses and coffee still life">
            <a:extLst>
              <a:ext uri="{FF2B5EF4-FFF2-40B4-BE49-F238E27FC236}">
                <a16:creationId xmlns:a16="http://schemas.microsoft.com/office/drawing/2014/main" id="{AB87CE1F-7ED4-3A05-FB51-BB46E4E900E5}"/>
              </a:ext>
            </a:extLst>
          </p:cNvPr>
          <p:cNvPicPr>
            <a:picLocks noChangeAspect="1"/>
          </p:cNvPicPr>
          <p:nvPr/>
        </p:nvPicPr>
        <p:blipFill>
          <a:blip r:embed="rId2">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7B9D95-E970-236D-5CEB-FEECA499B00B}"/>
              </a:ext>
            </a:extLst>
          </p:cNvPr>
          <p:cNvSpPr txBox="1"/>
          <p:nvPr/>
        </p:nvSpPr>
        <p:spPr>
          <a:xfrm>
            <a:off x="4072379" y="2582944"/>
            <a:ext cx="31862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rPr>
              <a:t>Lipid panel</a:t>
            </a:r>
          </a:p>
        </p:txBody>
      </p:sp>
      <p:sp>
        <p:nvSpPr>
          <p:cNvPr id="2" name="Slide Number Placeholder 1">
            <a:extLst>
              <a:ext uri="{FF2B5EF4-FFF2-40B4-BE49-F238E27FC236}">
                <a16:creationId xmlns:a16="http://schemas.microsoft.com/office/drawing/2014/main" id="{A345E39C-0986-7972-4F36-BD2440F90256}"/>
              </a:ext>
            </a:extLst>
          </p:cNvPr>
          <p:cNvSpPr>
            <a:spLocks noGrp="1"/>
          </p:cNvSpPr>
          <p:nvPr>
            <p:ph type="sldNum" sz="quarter" idx="12"/>
          </p:nvPr>
        </p:nvSpPr>
        <p:spPr/>
        <p:txBody>
          <a:bodyPr/>
          <a:lstStyle/>
          <a:p>
            <a:fld id="{823A7AB5-9AF3-4C88-A210-3CE8E4469A2B}" type="slidenum">
              <a:rPr lang="en-US" smtClean="0"/>
              <a:t>41</a:t>
            </a:fld>
            <a:endParaRPr lang="en-US"/>
          </a:p>
        </p:txBody>
      </p:sp>
    </p:spTree>
    <p:extLst>
      <p:ext uri="{BB962C8B-B14F-4D97-AF65-F5344CB8AC3E}">
        <p14:creationId xmlns:p14="http://schemas.microsoft.com/office/powerpoint/2010/main" val="3042905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Man with hand on face">
            <a:extLst>
              <a:ext uri="{FF2B5EF4-FFF2-40B4-BE49-F238E27FC236}">
                <a16:creationId xmlns:a16="http://schemas.microsoft.com/office/drawing/2014/main" id="{32CB7774-B8E3-19E3-59BE-D9CDBA030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220" y="1419155"/>
            <a:ext cx="8460780" cy="5438845"/>
          </a:xfrm>
          <a:prstGeom prst="rect">
            <a:avLst/>
          </a:prstGeom>
        </p:spPr>
      </p:pic>
      <p:sp>
        <p:nvSpPr>
          <p:cNvPr id="2" name="Title 1">
            <a:extLst>
              <a:ext uri="{FF2B5EF4-FFF2-40B4-BE49-F238E27FC236}">
                <a16:creationId xmlns:a16="http://schemas.microsoft.com/office/drawing/2014/main" id="{0977EAD1-BFB4-E96E-6BC5-DEDA1A921A33}"/>
              </a:ext>
            </a:extLst>
          </p:cNvPr>
          <p:cNvSpPr>
            <a:spLocks noGrp="1"/>
          </p:cNvSpPr>
          <p:nvPr>
            <p:ph type="title"/>
          </p:nvPr>
        </p:nvSpPr>
        <p:spPr/>
        <p:txBody>
          <a:bodyPr/>
          <a:lstStyle/>
          <a:p>
            <a:r>
              <a:rPr lang="en-US" dirty="0">
                <a:solidFill>
                  <a:schemeClr val="bg1"/>
                </a:solidFill>
              </a:rPr>
              <a:t>What’s wrong with this order?</a:t>
            </a:r>
          </a:p>
        </p:txBody>
      </p:sp>
      <p:pic>
        <p:nvPicPr>
          <p:cNvPr id="6" name="Content Placeholder 5">
            <a:extLst>
              <a:ext uri="{FF2B5EF4-FFF2-40B4-BE49-F238E27FC236}">
                <a16:creationId xmlns:a16="http://schemas.microsoft.com/office/drawing/2014/main" id="{B84C0234-ED86-538E-BB9D-B42C2F2CA1F9}"/>
              </a:ext>
            </a:extLst>
          </p:cNvPr>
          <p:cNvPicPr>
            <a:picLocks noGrp="1" noChangeAspect="1"/>
          </p:cNvPicPr>
          <p:nvPr>
            <p:ph idx="1"/>
          </p:nvPr>
        </p:nvPicPr>
        <p:blipFill>
          <a:blip r:embed="rId3"/>
          <a:stretch>
            <a:fillRect/>
          </a:stretch>
        </p:blipFill>
        <p:spPr>
          <a:xfrm>
            <a:off x="1286144" y="1949920"/>
            <a:ext cx="5198271" cy="3644764"/>
          </a:xfrm>
        </p:spPr>
      </p:pic>
      <p:sp>
        <p:nvSpPr>
          <p:cNvPr id="3" name="Slide Number Placeholder 2">
            <a:extLst>
              <a:ext uri="{FF2B5EF4-FFF2-40B4-BE49-F238E27FC236}">
                <a16:creationId xmlns:a16="http://schemas.microsoft.com/office/drawing/2014/main" id="{F03BC81B-9BB8-65FF-7FF1-D2C6A7853F1B}"/>
              </a:ext>
            </a:extLst>
          </p:cNvPr>
          <p:cNvSpPr>
            <a:spLocks noGrp="1"/>
          </p:cNvSpPr>
          <p:nvPr>
            <p:ph type="sldNum" sz="quarter" idx="12"/>
          </p:nvPr>
        </p:nvSpPr>
        <p:spPr/>
        <p:txBody>
          <a:bodyPr/>
          <a:lstStyle/>
          <a:p>
            <a:fld id="{823A7AB5-9AF3-4C88-A210-3CE8E4469A2B}" type="slidenum">
              <a:rPr lang="en-US" smtClean="0"/>
              <a:t>42</a:t>
            </a:fld>
            <a:endParaRPr lang="en-US"/>
          </a:p>
        </p:txBody>
      </p:sp>
    </p:spTree>
    <p:extLst>
      <p:ext uri="{BB962C8B-B14F-4D97-AF65-F5344CB8AC3E}">
        <p14:creationId xmlns:p14="http://schemas.microsoft.com/office/powerpoint/2010/main" val="59199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93D571-4DCF-C370-ED46-699669262B1E}"/>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AI-generated content may be incorrect.">
            <a:extLst>
              <a:ext uri="{FF2B5EF4-FFF2-40B4-BE49-F238E27FC236}">
                <a16:creationId xmlns:a16="http://schemas.microsoft.com/office/drawing/2014/main" id="{5457F02B-448D-EF84-6723-AE0A4D59C42E}"/>
              </a:ext>
            </a:extLst>
          </p:cNvPr>
          <p:cNvPicPr>
            <a:picLocks noChangeAspect="1"/>
          </p:cNvPicPr>
          <p:nvPr/>
        </p:nvPicPr>
        <p:blipFill>
          <a:blip r:embed="rId2"/>
          <a:srcRect r="6588" b="-1"/>
          <a:stretch>
            <a:fillRect/>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861007-21E6-6C38-4349-DB88FB7897CC}"/>
              </a:ext>
            </a:extLst>
          </p:cNvPr>
          <p:cNvSpPr>
            <a:spLocks noGrp="1"/>
          </p:cNvSpPr>
          <p:nvPr>
            <p:ph type="title"/>
          </p:nvPr>
        </p:nvSpPr>
        <p:spPr>
          <a:xfrm>
            <a:off x="838200" y="365125"/>
            <a:ext cx="3822189" cy="1899912"/>
          </a:xfrm>
        </p:spPr>
        <p:txBody>
          <a:bodyPr>
            <a:normAutofit/>
          </a:bodyPr>
          <a:lstStyle/>
          <a:p>
            <a:r>
              <a:rPr lang="en-US" sz="4000"/>
              <a:t>Hot topic for WPS GHA</a:t>
            </a:r>
          </a:p>
        </p:txBody>
      </p:sp>
      <p:sp>
        <p:nvSpPr>
          <p:cNvPr id="3" name="Content Placeholder 2">
            <a:extLst>
              <a:ext uri="{FF2B5EF4-FFF2-40B4-BE49-F238E27FC236}">
                <a16:creationId xmlns:a16="http://schemas.microsoft.com/office/drawing/2014/main" id="{6B233027-0E23-ECE3-BC24-E1E519F05EA3}"/>
              </a:ext>
            </a:extLst>
          </p:cNvPr>
          <p:cNvSpPr>
            <a:spLocks noGrp="1"/>
          </p:cNvSpPr>
          <p:nvPr>
            <p:ph idx="1"/>
          </p:nvPr>
        </p:nvSpPr>
        <p:spPr>
          <a:xfrm>
            <a:off x="838200" y="2434201"/>
            <a:ext cx="3822189" cy="3742762"/>
          </a:xfrm>
        </p:spPr>
        <p:txBody>
          <a:bodyPr>
            <a:normAutofit/>
          </a:bodyPr>
          <a:lstStyle/>
          <a:p>
            <a:pPr marL="0" indent="0">
              <a:buNone/>
            </a:pPr>
            <a:r>
              <a:rPr lang="en-US" sz="2000" dirty="0"/>
              <a:t>WPS GHA’s June 26, 2025, encore presentation on Lipid Panels is available at </a:t>
            </a:r>
            <a:r>
              <a:rPr lang="en-US" sz="2000" dirty="0">
                <a:hlinkClick r:id="rId3"/>
              </a:rPr>
              <a:t>https://www.wpsgha.com/training/encore-presentations</a:t>
            </a:r>
            <a:endParaRPr lang="en-US" sz="2000" dirty="0"/>
          </a:p>
        </p:txBody>
      </p:sp>
      <p:sp>
        <p:nvSpPr>
          <p:cNvPr id="4" name="Slide Number Placeholder 3">
            <a:extLst>
              <a:ext uri="{FF2B5EF4-FFF2-40B4-BE49-F238E27FC236}">
                <a16:creationId xmlns:a16="http://schemas.microsoft.com/office/drawing/2014/main" id="{636E364B-FBDE-8B40-ECC4-2F62803EF21D}"/>
              </a:ext>
            </a:extLst>
          </p:cNvPr>
          <p:cNvSpPr>
            <a:spLocks noGrp="1"/>
          </p:cNvSpPr>
          <p:nvPr>
            <p:ph type="sldNum" sz="quarter" idx="12"/>
          </p:nvPr>
        </p:nvSpPr>
        <p:spPr/>
        <p:txBody>
          <a:bodyPr/>
          <a:lstStyle/>
          <a:p>
            <a:fld id="{823A7AB5-9AF3-4C88-A210-3CE8E4469A2B}" type="slidenum">
              <a:rPr lang="en-US" smtClean="0"/>
              <a:t>43</a:t>
            </a:fld>
            <a:endParaRPr lang="en-US"/>
          </a:p>
        </p:txBody>
      </p:sp>
    </p:spTree>
    <p:extLst>
      <p:ext uri="{BB962C8B-B14F-4D97-AF65-F5344CB8AC3E}">
        <p14:creationId xmlns:p14="http://schemas.microsoft.com/office/powerpoint/2010/main" val="212044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DADB-9284-91D3-B4A1-6A9EA5594C94}"/>
              </a:ext>
            </a:extLst>
          </p:cNvPr>
          <p:cNvSpPr>
            <a:spLocks noGrp="1"/>
          </p:cNvSpPr>
          <p:nvPr>
            <p:ph type="title"/>
          </p:nvPr>
        </p:nvSpPr>
        <p:spPr/>
        <p:txBody>
          <a:bodyPr/>
          <a:lstStyle/>
          <a:p>
            <a:r>
              <a:rPr lang="en-US" dirty="0"/>
              <a:t>What is the reason for the lipid panel test?</a:t>
            </a:r>
          </a:p>
        </p:txBody>
      </p:sp>
      <p:sp>
        <p:nvSpPr>
          <p:cNvPr id="3" name="Content Placeholder 2">
            <a:extLst>
              <a:ext uri="{FF2B5EF4-FFF2-40B4-BE49-F238E27FC236}">
                <a16:creationId xmlns:a16="http://schemas.microsoft.com/office/drawing/2014/main" id="{4AAA5FF1-025F-6008-FB9F-4A8B988CA137}"/>
              </a:ext>
            </a:extLst>
          </p:cNvPr>
          <p:cNvSpPr>
            <a:spLocks noGrp="1"/>
          </p:cNvSpPr>
          <p:nvPr>
            <p:ph idx="1"/>
          </p:nvPr>
        </p:nvSpPr>
        <p:spPr/>
        <p:txBody>
          <a:bodyPr/>
          <a:lstStyle/>
          <a:p>
            <a:r>
              <a:rPr lang="en-US" dirty="0"/>
              <a:t>Do not assign codes for uncertain diagnoses in the outpatient setting.</a:t>
            </a:r>
          </a:p>
          <a:p>
            <a:r>
              <a:rPr lang="en-US" dirty="0"/>
              <a:t>Is it for diagnostic purposes or screening purposes?</a:t>
            </a:r>
          </a:p>
          <a:p>
            <a:r>
              <a:rPr lang="en-US" dirty="0"/>
              <a:t>If a test is being performed to see if a patient has hyperlipidemia, code the reason why hyperlipidemia is suspected. If there are no signs or symptoms, this would be a screening.</a:t>
            </a:r>
          </a:p>
        </p:txBody>
      </p:sp>
      <p:sp>
        <p:nvSpPr>
          <p:cNvPr id="4" name="Slide Number Placeholder 3">
            <a:extLst>
              <a:ext uri="{FF2B5EF4-FFF2-40B4-BE49-F238E27FC236}">
                <a16:creationId xmlns:a16="http://schemas.microsoft.com/office/drawing/2014/main" id="{242FBF33-9DE2-9A0D-B833-F5B1974AF833}"/>
              </a:ext>
            </a:extLst>
          </p:cNvPr>
          <p:cNvSpPr>
            <a:spLocks noGrp="1"/>
          </p:cNvSpPr>
          <p:nvPr>
            <p:ph type="sldNum" sz="quarter" idx="12"/>
          </p:nvPr>
        </p:nvSpPr>
        <p:spPr/>
        <p:txBody>
          <a:bodyPr/>
          <a:lstStyle/>
          <a:p>
            <a:fld id="{823A7AB5-9AF3-4C88-A210-3CE8E4469A2B}" type="slidenum">
              <a:rPr lang="en-US" smtClean="0"/>
              <a:t>44</a:t>
            </a:fld>
            <a:endParaRPr lang="en-US"/>
          </a:p>
        </p:txBody>
      </p:sp>
    </p:spTree>
    <p:extLst>
      <p:ext uri="{BB962C8B-B14F-4D97-AF65-F5344CB8AC3E}">
        <p14:creationId xmlns:p14="http://schemas.microsoft.com/office/powerpoint/2010/main" val="1969400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79D1-E46C-57A4-E8F7-0A922B39D1CC}"/>
              </a:ext>
            </a:extLst>
          </p:cNvPr>
          <p:cNvSpPr>
            <a:spLocks noGrp="1"/>
          </p:cNvSpPr>
          <p:nvPr>
            <p:ph type="title"/>
          </p:nvPr>
        </p:nvSpPr>
        <p:spPr/>
        <p:txBody>
          <a:bodyPr/>
          <a:lstStyle/>
          <a:p>
            <a:r>
              <a:rPr lang="en-US" dirty="0"/>
              <a:t>Lipid panel – MAC TPE review</a:t>
            </a:r>
          </a:p>
        </p:txBody>
      </p:sp>
      <p:sp>
        <p:nvSpPr>
          <p:cNvPr id="3" name="Content Placeholder 2">
            <a:extLst>
              <a:ext uri="{FF2B5EF4-FFF2-40B4-BE49-F238E27FC236}">
                <a16:creationId xmlns:a16="http://schemas.microsoft.com/office/drawing/2014/main" id="{4335D35D-1BEA-F751-BAD7-6434FCE61389}"/>
              </a:ext>
            </a:extLst>
          </p:cNvPr>
          <p:cNvSpPr>
            <a:spLocks noGrp="1"/>
          </p:cNvSpPr>
          <p:nvPr>
            <p:ph idx="1"/>
          </p:nvPr>
        </p:nvSpPr>
        <p:spPr/>
        <p:txBody>
          <a:bodyPr>
            <a:normAutofit/>
          </a:bodyPr>
          <a:lstStyle/>
          <a:p>
            <a:r>
              <a:rPr lang="en-US" dirty="0"/>
              <a:t>WPS reported on results from recent Targeted Probe and Educate (TPE) reviews</a:t>
            </a:r>
          </a:p>
          <a:p>
            <a:r>
              <a:rPr lang="en-US" dirty="0"/>
              <a:t>Problem error rate for lipid panel is </a:t>
            </a:r>
            <a:r>
              <a:rPr lang="en-US" b="1" dirty="0">
                <a:solidFill>
                  <a:srgbClr val="FF0000"/>
                </a:solidFill>
              </a:rPr>
              <a:t>62%!</a:t>
            </a:r>
          </a:p>
          <a:p>
            <a:r>
              <a:rPr lang="en-US" dirty="0"/>
              <a:t>Top reasons for denial of lipid panel include</a:t>
            </a:r>
          </a:p>
          <a:p>
            <a:pPr lvl="1"/>
            <a:r>
              <a:rPr lang="en-US" dirty="0"/>
              <a:t>The documentation submitted did not include a signed physician order or documentation to support intent for order</a:t>
            </a:r>
          </a:p>
          <a:p>
            <a:pPr lvl="1"/>
            <a:r>
              <a:rPr lang="en-US" dirty="0"/>
              <a:t>Documentation submitted does not support medical necessity as listed in coverage requirements in NCD 190.23 – Lipid Testing</a:t>
            </a:r>
          </a:p>
          <a:p>
            <a:pPr lvl="1"/>
            <a:r>
              <a:rPr lang="en-US" dirty="0"/>
              <a:t>Documentation provided does not support the medical necessity for the number of times reported within the timeframe reviewed</a:t>
            </a:r>
          </a:p>
          <a:p>
            <a:pPr marL="0" indent="0">
              <a:buNone/>
            </a:pPr>
            <a:r>
              <a:rPr lang="en-US" sz="1100" dirty="0"/>
              <a:t>Source: WPS. (2025). J5 Part B Targeted Probe and Educate Problem Error Rates. Published 8/4/2025. Available at </a:t>
            </a:r>
            <a:r>
              <a:rPr lang="en-US" sz="1100" dirty="0">
                <a:hlinkClick r:id="rId2"/>
              </a:rPr>
              <a:t>https://www.wpsgha.com/news-updates/view/741</a:t>
            </a:r>
            <a:r>
              <a:rPr lang="en-US" sz="1100" dirty="0"/>
              <a:t>.</a:t>
            </a:r>
          </a:p>
        </p:txBody>
      </p:sp>
      <p:sp>
        <p:nvSpPr>
          <p:cNvPr id="4" name="Slide Number Placeholder 3">
            <a:extLst>
              <a:ext uri="{FF2B5EF4-FFF2-40B4-BE49-F238E27FC236}">
                <a16:creationId xmlns:a16="http://schemas.microsoft.com/office/drawing/2014/main" id="{E206575E-2ACA-77BC-947A-98C774BBE8FC}"/>
              </a:ext>
            </a:extLst>
          </p:cNvPr>
          <p:cNvSpPr>
            <a:spLocks noGrp="1"/>
          </p:cNvSpPr>
          <p:nvPr>
            <p:ph type="sldNum" sz="quarter" idx="12"/>
          </p:nvPr>
        </p:nvSpPr>
        <p:spPr/>
        <p:txBody>
          <a:bodyPr/>
          <a:lstStyle/>
          <a:p>
            <a:fld id="{823A7AB5-9AF3-4C88-A210-3CE8E4469A2B}" type="slidenum">
              <a:rPr lang="en-US" smtClean="0"/>
              <a:t>45</a:t>
            </a:fld>
            <a:endParaRPr lang="en-US"/>
          </a:p>
        </p:txBody>
      </p:sp>
    </p:spTree>
    <p:extLst>
      <p:ext uri="{BB962C8B-B14F-4D97-AF65-F5344CB8AC3E}">
        <p14:creationId xmlns:p14="http://schemas.microsoft.com/office/powerpoint/2010/main" val="982500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25A2-CE1B-DE90-5654-1AB9BDCF71B5}"/>
              </a:ext>
            </a:extLst>
          </p:cNvPr>
          <p:cNvSpPr>
            <a:spLocks noGrp="1"/>
          </p:cNvSpPr>
          <p:nvPr>
            <p:ph type="title"/>
          </p:nvPr>
        </p:nvSpPr>
        <p:spPr/>
        <p:txBody>
          <a:bodyPr/>
          <a:lstStyle/>
          <a:p>
            <a:r>
              <a:rPr lang="en-US" dirty="0"/>
              <a:t>Hyperlipidemia suspected because of ASHD</a:t>
            </a:r>
          </a:p>
        </p:txBody>
      </p:sp>
      <p:pic>
        <p:nvPicPr>
          <p:cNvPr id="5" name="Content Placeholder 4" descr="Desktop in sunshine">
            <a:extLst>
              <a:ext uri="{FF2B5EF4-FFF2-40B4-BE49-F238E27FC236}">
                <a16:creationId xmlns:a16="http://schemas.microsoft.com/office/drawing/2014/main" id="{C884B7CB-67DD-51F8-BCDA-A123C5921D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84" y="2372794"/>
            <a:ext cx="6539931" cy="4351338"/>
          </a:xfrm>
          <a:prstGeom prst="rect">
            <a:avLst/>
          </a:prstGeom>
          <a:ln>
            <a:noFill/>
          </a:ln>
          <a:effectLst>
            <a:softEdge rad="112500"/>
          </a:effectLst>
        </p:spPr>
      </p:pic>
      <p:pic>
        <p:nvPicPr>
          <p:cNvPr id="4" name="Picture 3">
            <a:extLst>
              <a:ext uri="{FF2B5EF4-FFF2-40B4-BE49-F238E27FC236}">
                <a16:creationId xmlns:a16="http://schemas.microsoft.com/office/drawing/2014/main" id="{FE90E192-D017-4A82-ED56-AE941D9978AA}"/>
              </a:ext>
            </a:extLst>
          </p:cNvPr>
          <p:cNvPicPr>
            <a:picLocks noChangeAspect="1"/>
          </p:cNvPicPr>
          <p:nvPr/>
        </p:nvPicPr>
        <p:blipFill>
          <a:blip r:embed="rId3"/>
          <a:stretch>
            <a:fillRect/>
          </a:stretch>
        </p:blipFill>
        <p:spPr>
          <a:xfrm rot="631908">
            <a:off x="5750522" y="2372793"/>
            <a:ext cx="5820946" cy="35755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2">
            <a:extLst>
              <a:ext uri="{FF2B5EF4-FFF2-40B4-BE49-F238E27FC236}">
                <a16:creationId xmlns:a16="http://schemas.microsoft.com/office/drawing/2014/main" id="{DF7E2CD4-71FD-A7EC-3B07-F95AFE234594}"/>
              </a:ext>
            </a:extLst>
          </p:cNvPr>
          <p:cNvSpPr>
            <a:spLocks noGrp="1"/>
          </p:cNvSpPr>
          <p:nvPr>
            <p:ph type="sldNum" sz="quarter" idx="12"/>
          </p:nvPr>
        </p:nvSpPr>
        <p:spPr/>
        <p:txBody>
          <a:bodyPr/>
          <a:lstStyle/>
          <a:p>
            <a:fld id="{823A7AB5-9AF3-4C88-A210-3CE8E4469A2B}" type="slidenum">
              <a:rPr lang="en-US" smtClean="0"/>
              <a:t>46</a:t>
            </a:fld>
            <a:endParaRPr lang="en-US"/>
          </a:p>
        </p:txBody>
      </p:sp>
    </p:spTree>
    <p:extLst>
      <p:ext uri="{BB962C8B-B14F-4D97-AF65-F5344CB8AC3E}">
        <p14:creationId xmlns:p14="http://schemas.microsoft.com/office/powerpoint/2010/main" val="2577818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Notepad, eyeglasses and coffee still life">
            <a:extLst>
              <a:ext uri="{FF2B5EF4-FFF2-40B4-BE49-F238E27FC236}">
                <a16:creationId xmlns:a16="http://schemas.microsoft.com/office/drawing/2014/main" id="{AB87CE1F-7ED4-3A05-FB51-BB46E4E900E5}"/>
              </a:ext>
            </a:extLst>
          </p:cNvPr>
          <p:cNvPicPr>
            <a:picLocks noChangeAspect="1"/>
          </p:cNvPicPr>
          <p:nvPr/>
        </p:nvPicPr>
        <p:blipFill>
          <a:blip r:embed="rId2">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7B9D95-E970-236D-5CEB-FEECA499B00B}"/>
              </a:ext>
            </a:extLst>
          </p:cNvPr>
          <p:cNvSpPr txBox="1"/>
          <p:nvPr/>
        </p:nvSpPr>
        <p:spPr>
          <a:xfrm>
            <a:off x="4072379" y="2582944"/>
            <a:ext cx="318626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rPr>
              <a:t>Order for rehab</a:t>
            </a:r>
          </a:p>
        </p:txBody>
      </p:sp>
      <p:sp>
        <p:nvSpPr>
          <p:cNvPr id="2" name="Slide Number Placeholder 1">
            <a:extLst>
              <a:ext uri="{FF2B5EF4-FFF2-40B4-BE49-F238E27FC236}">
                <a16:creationId xmlns:a16="http://schemas.microsoft.com/office/drawing/2014/main" id="{9C06AE5A-476D-C9C7-E32C-2D993A7C068E}"/>
              </a:ext>
            </a:extLst>
          </p:cNvPr>
          <p:cNvSpPr>
            <a:spLocks noGrp="1"/>
          </p:cNvSpPr>
          <p:nvPr>
            <p:ph type="sldNum" sz="quarter" idx="12"/>
          </p:nvPr>
        </p:nvSpPr>
        <p:spPr/>
        <p:txBody>
          <a:bodyPr/>
          <a:lstStyle/>
          <a:p>
            <a:fld id="{823A7AB5-9AF3-4C88-A210-3CE8E4469A2B}" type="slidenum">
              <a:rPr lang="en-US" smtClean="0"/>
              <a:t>47</a:t>
            </a:fld>
            <a:endParaRPr lang="en-US"/>
          </a:p>
        </p:txBody>
      </p:sp>
    </p:spTree>
    <p:extLst>
      <p:ext uri="{BB962C8B-B14F-4D97-AF65-F5344CB8AC3E}">
        <p14:creationId xmlns:p14="http://schemas.microsoft.com/office/powerpoint/2010/main" val="3941432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Man with hand on face">
            <a:extLst>
              <a:ext uri="{FF2B5EF4-FFF2-40B4-BE49-F238E27FC236}">
                <a16:creationId xmlns:a16="http://schemas.microsoft.com/office/drawing/2014/main" id="{32CB7774-B8E3-19E3-59BE-D9CDBA030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220" y="1419155"/>
            <a:ext cx="8460780" cy="5438845"/>
          </a:xfrm>
          <a:prstGeom prst="rect">
            <a:avLst/>
          </a:prstGeom>
        </p:spPr>
      </p:pic>
      <p:sp>
        <p:nvSpPr>
          <p:cNvPr id="2" name="Title 1">
            <a:extLst>
              <a:ext uri="{FF2B5EF4-FFF2-40B4-BE49-F238E27FC236}">
                <a16:creationId xmlns:a16="http://schemas.microsoft.com/office/drawing/2014/main" id="{0977EAD1-BFB4-E96E-6BC5-DEDA1A921A33}"/>
              </a:ext>
            </a:extLst>
          </p:cNvPr>
          <p:cNvSpPr>
            <a:spLocks noGrp="1"/>
          </p:cNvSpPr>
          <p:nvPr>
            <p:ph type="title"/>
          </p:nvPr>
        </p:nvSpPr>
        <p:spPr/>
        <p:txBody>
          <a:bodyPr/>
          <a:lstStyle/>
          <a:p>
            <a:r>
              <a:rPr lang="en-US" dirty="0">
                <a:solidFill>
                  <a:schemeClr val="bg1"/>
                </a:solidFill>
              </a:rPr>
              <a:t>What’s wrong with this order?</a:t>
            </a:r>
          </a:p>
        </p:txBody>
      </p:sp>
      <p:pic>
        <p:nvPicPr>
          <p:cNvPr id="6" name="Content Placeholder 5">
            <a:extLst>
              <a:ext uri="{FF2B5EF4-FFF2-40B4-BE49-F238E27FC236}">
                <a16:creationId xmlns:a16="http://schemas.microsoft.com/office/drawing/2014/main" id="{AB9F18A2-E618-C033-7D11-E4FECDE4AC03}"/>
              </a:ext>
            </a:extLst>
          </p:cNvPr>
          <p:cNvPicPr>
            <a:picLocks noGrp="1" noChangeAspect="1"/>
          </p:cNvPicPr>
          <p:nvPr>
            <p:ph idx="1"/>
          </p:nvPr>
        </p:nvPicPr>
        <p:blipFill>
          <a:blip r:embed="rId3"/>
          <a:stretch>
            <a:fillRect/>
          </a:stretch>
        </p:blipFill>
        <p:spPr>
          <a:xfrm>
            <a:off x="1122060" y="1771418"/>
            <a:ext cx="4948808" cy="4252310"/>
          </a:xfrm>
        </p:spPr>
      </p:pic>
      <p:sp>
        <p:nvSpPr>
          <p:cNvPr id="3" name="Slide Number Placeholder 2">
            <a:extLst>
              <a:ext uri="{FF2B5EF4-FFF2-40B4-BE49-F238E27FC236}">
                <a16:creationId xmlns:a16="http://schemas.microsoft.com/office/drawing/2014/main" id="{EDA67617-9BE4-4871-7465-CDAB9056F741}"/>
              </a:ext>
            </a:extLst>
          </p:cNvPr>
          <p:cNvSpPr>
            <a:spLocks noGrp="1"/>
          </p:cNvSpPr>
          <p:nvPr>
            <p:ph type="sldNum" sz="quarter" idx="12"/>
          </p:nvPr>
        </p:nvSpPr>
        <p:spPr/>
        <p:txBody>
          <a:bodyPr/>
          <a:lstStyle/>
          <a:p>
            <a:fld id="{823A7AB5-9AF3-4C88-A210-3CE8E4469A2B}" type="slidenum">
              <a:rPr lang="en-US" smtClean="0"/>
              <a:t>48</a:t>
            </a:fld>
            <a:endParaRPr lang="en-US"/>
          </a:p>
        </p:txBody>
      </p:sp>
    </p:spTree>
    <p:extLst>
      <p:ext uri="{BB962C8B-B14F-4D97-AF65-F5344CB8AC3E}">
        <p14:creationId xmlns:p14="http://schemas.microsoft.com/office/powerpoint/2010/main" val="3644307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DADB-9284-91D3-B4A1-6A9EA5594C94}"/>
              </a:ext>
            </a:extLst>
          </p:cNvPr>
          <p:cNvSpPr>
            <a:spLocks noGrp="1"/>
          </p:cNvSpPr>
          <p:nvPr>
            <p:ph type="title"/>
          </p:nvPr>
        </p:nvSpPr>
        <p:spPr/>
        <p:txBody>
          <a:bodyPr/>
          <a:lstStyle/>
          <a:p>
            <a:r>
              <a:rPr lang="en-US" dirty="0"/>
              <a:t>ICD-10-CM coding requirements</a:t>
            </a:r>
          </a:p>
        </p:txBody>
      </p:sp>
      <p:sp>
        <p:nvSpPr>
          <p:cNvPr id="3" name="Content Placeholder 2">
            <a:extLst>
              <a:ext uri="{FF2B5EF4-FFF2-40B4-BE49-F238E27FC236}">
                <a16:creationId xmlns:a16="http://schemas.microsoft.com/office/drawing/2014/main" id="{4AAA5FF1-025F-6008-FB9F-4A8B988CA137}"/>
              </a:ext>
            </a:extLst>
          </p:cNvPr>
          <p:cNvSpPr>
            <a:spLocks noGrp="1"/>
          </p:cNvSpPr>
          <p:nvPr>
            <p:ph idx="1"/>
          </p:nvPr>
        </p:nvSpPr>
        <p:spPr/>
        <p:txBody>
          <a:bodyPr/>
          <a:lstStyle/>
          <a:p>
            <a:r>
              <a:rPr lang="en-US" dirty="0"/>
              <a:t>OCG I.B.10 Sequela (Late Effects) states, </a:t>
            </a:r>
            <a:r>
              <a:rPr lang="en-US" dirty="0">
                <a:latin typeface="Times New Roman" panose="02020603050405020304" pitchFamily="18" charset="0"/>
                <a:cs typeface="Times New Roman" panose="02020603050405020304" pitchFamily="18" charset="0"/>
              </a:rPr>
              <a:t>“The code for the acute phase of an illness or injury that led to the sequela is never used with a code for the late effect.”</a:t>
            </a:r>
          </a:p>
          <a:p>
            <a:r>
              <a:rPr lang="en-US" dirty="0"/>
              <a:t>OCG I.C.9.d Sequela of cerebrovascular disease states, </a:t>
            </a:r>
            <a:r>
              <a:rPr lang="en-US" dirty="0">
                <a:latin typeface="Times New Roman" panose="02020603050405020304" pitchFamily="18" charset="0"/>
                <a:cs typeface="Times New Roman" panose="02020603050405020304" pitchFamily="18" charset="0"/>
              </a:rPr>
              <a:t>“Category I69 is used to indicate conditions classifiable to categories I60-I67 as the causes of sequela (neurologic deficits), themselves classified elsewhere.”</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4E3FA13-242D-39F6-BD9D-AC7338ACA7F4}"/>
              </a:ext>
            </a:extLst>
          </p:cNvPr>
          <p:cNvSpPr>
            <a:spLocks noGrp="1"/>
          </p:cNvSpPr>
          <p:nvPr>
            <p:ph type="sldNum" sz="quarter" idx="12"/>
          </p:nvPr>
        </p:nvSpPr>
        <p:spPr/>
        <p:txBody>
          <a:bodyPr/>
          <a:lstStyle/>
          <a:p>
            <a:fld id="{823A7AB5-9AF3-4C88-A210-3CE8E4469A2B}" type="slidenum">
              <a:rPr lang="en-US" smtClean="0"/>
              <a:t>49</a:t>
            </a:fld>
            <a:endParaRPr lang="en-US"/>
          </a:p>
        </p:txBody>
      </p:sp>
      <p:sp>
        <p:nvSpPr>
          <p:cNvPr id="5" name="TextBox 4">
            <a:extLst>
              <a:ext uri="{FF2B5EF4-FFF2-40B4-BE49-F238E27FC236}">
                <a16:creationId xmlns:a16="http://schemas.microsoft.com/office/drawing/2014/main" id="{2D3D5854-349D-262A-53D5-16CE2E1BA74B}"/>
              </a:ext>
            </a:extLst>
          </p:cNvPr>
          <p:cNvSpPr txBox="1"/>
          <p:nvPr/>
        </p:nvSpPr>
        <p:spPr>
          <a:xfrm>
            <a:off x="838200" y="6381172"/>
            <a:ext cx="8942931" cy="276999"/>
          </a:xfrm>
          <a:prstGeom prst="rect">
            <a:avLst/>
          </a:prstGeom>
          <a:noFill/>
        </p:spPr>
        <p:txBody>
          <a:bodyPr wrap="square">
            <a:spAutoFit/>
          </a:bodyPr>
          <a:lstStyle/>
          <a:p>
            <a:pPr marL="0" indent="0">
              <a:buNone/>
            </a:pPr>
            <a:r>
              <a:rPr lang="en-US" sz="1200" dirty="0"/>
              <a:t>Source: National Center for Health Statistics. FY 2026 ICD-10-CM Official Guidelines for Coding and Reporting: pp. 14, 53-54.</a:t>
            </a:r>
          </a:p>
        </p:txBody>
      </p:sp>
    </p:spTree>
    <p:extLst>
      <p:ext uri="{BB962C8B-B14F-4D97-AF65-F5344CB8AC3E}">
        <p14:creationId xmlns:p14="http://schemas.microsoft.com/office/powerpoint/2010/main" val="1106176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6232-653A-088F-B263-25D56F127B1A}"/>
              </a:ext>
            </a:extLst>
          </p:cNvPr>
          <p:cNvSpPr>
            <a:spLocks noGrp="1"/>
          </p:cNvSpPr>
          <p:nvPr>
            <p:ph type="title"/>
          </p:nvPr>
        </p:nvSpPr>
        <p:spPr/>
        <p:txBody>
          <a:bodyPr/>
          <a:lstStyle/>
          <a:p>
            <a:r>
              <a:rPr lang="en-US" dirty="0"/>
              <a:t>Human in the loop</a:t>
            </a:r>
          </a:p>
        </p:txBody>
      </p:sp>
      <p:sp>
        <p:nvSpPr>
          <p:cNvPr id="3" name="Content Placeholder 2">
            <a:extLst>
              <a:ext uri="{FF2B5EF4-FFF2-40B4-BE49-F238E27FC236}">
                <a16:creationId xmlns:a16="http://schemas.microsoft.com/office/drawing/2014/main" id="{C96462D0-285F-0431-89D9-F89E15B18CE1}"/>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“IFHIMA supports the indispensable role of the ‘human in the loop’ (HITL) as AI adoption grows in healthcare. Simply put, health information professionals and clinicians must remain active participants in AI-assisted processes. AI should support, not replace, their judgment.”</a:t>
            </a:r>
          </a:p>
          <a:p>
            <a:pPr marL="0" indent="0">
              <a:buNone/>
            </a:pPr>
            <a:endParaRPr lang="en-US" dirty="0"/>
          </a:p>
          <a:p>
            <a:pPr marL="0" indent="0">
              <a:buNone/>
            </a:pPr>
            <a:endParaRPr lang="en-US" dirty="0"/>
          </a:p>
          <a:p>
            <a:pPr marL="0" indent="0">
              <a:buNone/>
            </a:pPr>
            <a:r>
              <a:rPr lang="en-US" sz="1800" dirty="0"/>
              <a:t>Source: IFHIMA. 2025. Position Statement: Ensuring Responsible Use of AI in Healthcare Information Collection and Use. Available at </a:t>
            </a:r>
            <a:r>
              <a:rPr lang="en-US" sz="1800" dirty="0">
                <a:hlinkClick r:id="rId2"/>
              </a:rPr>
              <a:t>https://ifhimasitemedia.s3.us-east-2.amazonaws.com/wp-content/uploads/2025/06/11211739/AI_Position_Paper.pdf</a:t>
            </a:r>
            <a:r>
              <a:rPr lang="en-US" sz="1800" dirty="0"/>
              <a:t>. </a:t>
            </a:r>
          </a:p>
          <a:p>
            <a:endParaRPr lang="en-US" dirty="0"/>
          </a:p>
        </p:txBody>
      </p:sp>
      <p:sp>
        <p:nvSpPr>
          <p:cNvPr id="4" name="Slide Number Placeholder 3">
            <a:extLst>
              <a:ext uri="{FF2B5EF4-FFF2-40B4-BE49-F238E27FC236}">
                <a16:creationId xmlns:a16="http://schemas.microsoft.com/office/drawing/2014/main" id="{9FA642AF-FCB2-17FC-1B1D-53459BEDA9EF}"/>
              </a:ext>
            </a:extLst>
          </p:cNvPr>
          <p:cNvSpPr>
            <a:spLocks noGrp="1"/>
          </p:cNvSpPr>
          <p:nvPr>
            <p:ph type="sldNum" sz="quarter" idx="12"/>
          </p:nvPr>
        </p:nvSpPr>
        <p:spPr/>
        <p:txBody>
          <a:bodyPr/>
          <a:lstStyle/>
          <a:p>
            <a:fld id="{823A7AB5-9AF3-4C88-A210-3CE8E4469A2B}" type="slidenum">
              <a:rPr lang="en-US" smtClean="0"/>
              <a:t>5</a:t>
            </a:fld>
            <a:endParaRPr lang="en-US"/>
          </a:p>
        </p:txBody>
      </p:sp>
    </p:spTree>
    <p:extLst>
      <p:ext uri="{BB962C8B-B14F-4D97-AF65-F5344CB8AC3E}">
        <p14:creationId xmlns:p14="http://schemas.microsoft.com/office/powerpoint/2010/main" val="4232297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305FB1F-1604-9D11-D8EE-2DF116922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357D10-A0C6-38FA-F3EE-15BCA1900162}"/>
              </a:ext>
            </a:extLst>
          </p:cNvPr>
          <p:cNvSpPr>
            <a:spLocks noGrp="1"/>
          </p:cNvSpPr>
          <p:nvPr>
            <p:ph type="title"/>
          </p:nvPr>
        </p:nvSpPr>
        <p:spPr/>
        <p:txBody>
          <a:bodyPr/>
          <a:lstStyle/>
          <a:p>
            <a:r>
              <a:rPr lang="en-US" dirty="0"/>
              <a:t>ICD-10-CM coding requirements</a:t>
            </a:r>
          </a:p>
        </p:txBody>
      </p:sp>
      <p:sp>
        <p:nvSpPr>
          <p:cNvPr id="3" name="Content Placeholder 2">
            <a:extLst>
              <a:ext uri="{FF2B5EF4-FFF2-40B4-BE49-F238E27FC236}">
                <a16:creationId xmlns:a16="http://schemas.microsoft.com/office/drawing/2014/main" id="{CE87E0C0-F401-1663-2B26-CEB368DAE77C}"/>
              </a:ext>
            </a:extLst>
          </p:cNvPr>
          <p:cNvSpPr>
            <a:spLocks noGrp="1"/>
          </p:cNvSpPr>
          <p:nvPr>
            <p:ph idx="1"/>
          </p:nvPr>
        </p:nvSpPr>
        <p:spPr/>
        <p:txBody>
          <a:bodyPr>
            <a:normAutofit/>
          </a:bodyPr>
          <a:lstStyle/>
          <a:p>
            <a:r>
              <a:rPr lang="en-US" dirty="0"/>
              <a:t>OCG II.K Admissions/Encounters for Rehabilitation provides an example where  an encounter for rehab for right-sided dominant hemiplegia following cerebrovascular infarction would be assigned ICD-10-CM code </a:t>
            </a:r>
            <a:r>
              <a:rPr lang="en-US" dirty="0">
                <a:latin typeface="Times New Roman" panose="02020603050405020304" pitchFamily="18" charset="0"/>
                <a:cs typeface="Times New Roman" panose="02020603050405020304" pitchFamily="18" charset="0"/>
              </a:rPr>
              <a:t>I</a:t>
            </a:r>
            <a:r>
              <a:rPr lang="en-US" dirty="0"/>
              <a:t>69.351, Hemiplegia and hemiparesis following cerebral infarction affecting right dominant side, as the first-listed or principal diagnosis.</a:t>
            </a:r>
            <a:br>
              <a:rPr lang="en-US" dirty="0"/>
            </a:br>
            <a:r>
              <a:rPr lang="en-US" sz="1400" dirty="0"/>
              <a:t>National Center for Health Statistics. FY 2026 ICD-10-CM Official Guidelines for Coding and Reporting: p. 110.</a:t>
            </a:r>
            <a:endParaRPr lang="en-US" dirty="0"/>
          </a:p>
          <a:p>
            <a:r>
              <a:rPr lang="en-US" dirty="0"/>
              <a:t>Coding Clinic for ICD-10-CM and ICD-10-PCS provides support to assigning a code from ICD-10-CM subcategory </a:t>
            </a:r>
            <a:r>
              <a:rPr lang="en-US" dirty="0">
                <a:latin typeface="Times New Roman" panose="02020603050405020304" pitchFamily="18" charset="0"/>
                <a:cs typeface="Times New Roman" panose="02020603050405020304" pitchFamily="18" charset="0"/>
              </a:rPr>
              <a:t>I</a:t>
            </a:r>
            <a:r>
              <a:rPr lang="en-US" dirty="0"/>
              <a:t>69.3 when the patient is being treated for sequela as opposed to being treated for the acute CVA.</a:t>
            </a:r>
          </a:p>
        </p:txBody>
      </p:sp>
      <p:sp>
        <p:nvSpPr>
          <p:cNvPr id="4" name="Slide Number Placeholder 3">
            <a:extLst>
              <a:ext uri="{FF2B5EF4-FFF2-40B4-BE49-F238E27FC236}">
                <a16:creationId xmlns:a16="http://schemas.microsoft.com/office/drawing/2014/main" id="{6F3EC835-70FD-805B-793D-626128E88FD5}"/>
              </a:ext>
            </a:extLst>
          </p:cNvPr>
          <p:cNvSpPr>
            <a:spLocks noGrp="1"/>
          </p:cNvSpPr>
          <p:nvPr>
            <p:ph type="sldNum" sz="quarter" idx="12"/>
          </p:nvPr>
        </p:nvSpPr>
        <p:spPr/>
        <p:txBody>
          <a:bodyPr/>
          <a:lstStyle/>
          <a:p>
            <a:fld id="{823A7AB5-9AF3-4C88-A210-3CE8E4469A2B}" type="slidenum">
              <a:rPr lang="en-US" smtClean="0"/>
              <a:t>50</a:t>
            </a:fld>
            <a:endParaRPr lang="en-US"/>
          </a:p>
        </p:txBody>
      </p:sp>
    </p:spTree>
    <p:extLst>
      <p:ext uri="{BB962C8B-B14F-4D97-AF65-F5344CB8AC3E}">
        <p14:creationId xmlns:p14="http://schemas.microsoft.com/office/powerpoint/2010/main" val="5107519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25A2-CE1B-DE90-5654-1AB9BDCF71B5}"/>
              </a:ext>
            </a:extLst>
          </p:cNvPr>
          <p:cNvSpPr>
            <a:spLocks noGrp="1"/>
          </p:cNvSpPr>
          <p:nvPr>
            <p:ph type="title"/>
          </p:nvPr>
        </p:nvSpPr>
        <p:spPr/>
        <p:txBody>
          <a:bodyPr/>
          <a:lstStyle/>
          <a:p>
            <a:r>
              <a:rPr lang="en-US" dirty="0"/>
              <a:t>PT ordered for sequela of infarction</a:t>
            </a:r>
          </a:p>
        </p:txBody>
      </p:sp>
      <p:pic>
        <p:nvPicPr>
          <p:cNvPr id="5" name="Content Placeholder 4" descr="Desktop in sunshine">
            <a:extLst>
              <a:ext uri="{FF2B5EF4-FFF2-40B4-BE49-F238E27FC236}">
                <a16:creationId xmlns:a16="http://schemas.microsoft.com/office/drawing/2014/main" id="{C884B7CB-67DD-51F8-BCDA-A123C5921D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84" y="2372794"/>
            <a:ext cx="6539931" cy="4351338"/>
          </a:xfrm>
          <a:prstGeom prst="rect">
            <a:avLst/>
          </a:prstGeom>
          <a:ln>
            <a:noFill/>
          </a:ln>
          <a:effectLst>
            <a:softEdge rad="112500"/>
          </a:effectLst>
        </p:spPr>
      </p:pic>
      <p:pic>
        <p:nvPicPr>
          <p:cNvPr id="4" name="Picture 3">
            <a:extLst>
              <a:ext uri="{FF2B5EF4-FFF2-40B4-BE49-F238E27FC236}">
                <a16:creationId xmlns:a16="http://schemas.microsoft.com/office/drawing/2014/main" id="{FAD8423B-2689-3DAE-E621-4DA6A05AAA24}"/>
              </a:ext>
            </a:extLst>
          </p:cNvPr>
          <p:cNvPicPr>
            <a:picLocks noChangeAspect="1"/>
          </p:cNvPicPr>
          <p:nvPr/>
        </p:nvPicPr>
        <p:blipFill>
          <a:blip r:embed="rId3"/>
          <a:stretch>
            <a:fillRect/>
          </a:stretch>
        </p:blipFill>
        <p:spPr>
          <a:xfrm rot="595220">
            <a:off x="6520137" y="1690445"/>
            <a:ext cx="4525006" cy="34771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6E000F49-FAD5-5326-629B-E66EC1979D6B}"/>
              </a:ext>
            </a:extLst>
          </p:cNvPr>
          <p:cNvSpPr txBox="1"/>
          <p:nvPr/>
        </p:nvSpPr>
        <p:spPr>
          <a:xfrm>
            <a:off x="6538915" y="3923914"/>
            <a:ext cx="4487449" cy="923330"/>
          </a:xfrm>
          <a:prstGeom prst="rect">
            <a:avLst/>
          </a:prstGeom>
          <a:solidFill>
            <a:schemeClr val="bg1"/>
          </a:solid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I</a:t>
            </a:r>
            <a:r>
              <a:rPr lang="en-US" dirty="0">
                <a:solidFill>
                  <a:srgbClr val="FF0000"/>
                </a:solidFill>
              </a:rPr>
              <a:t>69.353, Hemiplegia and hemiparesis following cerebral infarction affecting right non-dominant side</a:t>
            </a:r>
          </a:p>
        </p:txBody>
      </p:sp>
      <p:sp>
        <p:nvSpPr>
          <p:cNvPr id="6" name="Slide Number Placeholder 5">
            <a:extLst>
              <a:ext uri="{FF2B5EF4-FFF2-40B4-BE49-F238E27FC236}">
                <a16:creationId xmlns:a16="http://schemas.microsoft.com/office/drawing/2014/main" id="{AAF4DD18-912B-CE6B-2310-F8D71C1C1FFC}"/>
              </a:ext>
            </a:extLst>
          </p:cNvPr>
          <p:cNvSpPr>
            <a:spLocks noGrp="1"/>
          </p:cNvSpPr>
          <p:nvPr>
            <p:ph type="sldNum" sz="quarter" idx="12"/>
          </p:nvPr>
        </p:nvSpPr>
        <p:spPr/>
        <p:txBody>
          <a:bodyPr/>
          <a:lstStyle/>
          <a:p>
            <a:fld id="{823A7AB5-9AF3-4C88-A210-3CE8E4469A2B}" type="slidenum">
              <a:rPr lang="en-US" smtClean="0"/>
              <a:t>51</a:t>
            </a:fld>
            <a:endParaRPr lang="en-US"/>
          </a:p>
        </p:txBody>
      </p:sp>
    </p:spTree>
    <p:extLst>
      <p:ext uri="{BB962C8B-B14F-4D97-AF65-F5344CB8AC3E}">
        <p14:creationId xmlns:p14="http://schemas.microsoft.com/office/powerpoint/2010/main" val="317615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pad, eyeglasses and coffee still life">
            <a:extLst>
              <a:ext uri="{FF2B5EF4-FFF2-40B4-BE49-F238E27FC236}">
                <a16:creationId xmlns:a16="http://schemas.microsoft.com/office/drawing/2014/main" id="{AB87CE1F-7ED4-3A05-FB51-BB46E4E900E5}"/>
              </a:ext>
            </a:extLst>
          </p:cNvPr>
          <p:cNvPicPr>
            <a:picLocks noChangeAspect="1"/>
          </p:cNvPicPr>
          <p:nvPr/>
        </p:nvPicPr>
        <p:blipFill>
          <a:blip r:embed="rId2">
            <a:extLst>
              <a:ext uri="{28A0092B-C50C-407E-A947-70E740481C1C}">
                <a14:useLocalDpi xmlns:a14="http://schemas.microsoft.com/office/drawing/2010/main" val="0"/>
              </a:ext>
            </a:extLst>
          </a:blip>
          <a:srcRect b="15746"/>
          <a:stretch>
            <a:fillRect/>
          </a:stretch>
        </p:blipFill>
        <p:spPr>
          <a:xfrm>
            <a:off x="20" y="10709"/>
            <a:ext cx="12191980" cy="6856718"/>
          </a:xfrm>
          <a:prstGeom prst="rect">
            <a:avLst/>
          </a:prstGeom>
        </p:spPr>
      </p:pic>
      <p:sp>
        <p:nvSpPr>
          <p:cNvPr id="4" name="TextBox 3">
            <a:extLst>
              <a:ext uri="{FF2B5EF4-FFF2-40B4-BE49-F238E27FC236}">
                <a16:creationId xmlns:a16="http://schemas.microsoft.com/office/drawing/2014/main" id="{147B9D95-E970-236D-5CEB-FEECA499B00B}"/>
              </a:ext>
            </a:extLst>
          </p:cNvPr>
          <p:cNvSpPr txBox="1"/>
          <p:nvPr/>
        </p:nvSpPr>
        <p:spPr>
          <a:xfrm>
            <a:off x="4072379" y="2582944"/>
            <a:ext cx="3186261" cy="2308324"/>
          </a:xfrm>
          <a:prstGeom prst="rect">
            <a:avLst/>
          </a:prstGeom>
          <a:noFill/>
        </p:spPr>
        <p:txBody>
          <a:bodyPr wrap="square" rtlCol="0">
            <a:spAutoFit/>
          </a:bodyPr>
          <a:lstStyle/>
          <a:p>
            <a:pPr algn="ctr"/>
            <a:r>
              <a:rPr lang="en-US" sz="4800" dirty="0"/>
              <a:t>History vs. current condition</a:t>
            </a:r>
          </a:p>
        </p:txBody>
      </p:sp>
      <p:sp>
        <p:nvSpPr>
          <p:cNvPr id="2" name="Slide Number Placeholder 1">
            <a:extLst>
              <a:ext uri="{FF2B5EF4-FFF2-40B4-BE49-F238E27FC236}">
                <a16:creationId xmlns:a16="http://schemas.microsoft.com/office/drawing/2014/main" id="{D910C013-C3A8-9666-5BA7-9B1D531BA435}"/>
              </a:ext>
            </a:extLst>
          </p:cNvPr>
          <p:cNvSpPr>
            <a:spLocks noGrp="1"/>
          </p:cNvSpPr>
          <p:nvPr>
            <p:ph type="sldNum" sz="quarter" idx="12"/>
          </p:nvPr>
        </p:nvSpPr>
        <p:spPr/>
        <p:txBody>
          <a:bodyPr/>
          <a:lstStyle/>
          <a:p>
            <a:fld id="{823A7AB5-9AF3-4C88-A210-3CE8E4469A2B}" type="slidenum">
              <a:rPr lang="en-US" smtClean="0"/>
              <a:t>52</a:t>
            </a:fld>
            <a:endParaRPr lang="en-US"/>
          </a:p>
        </p:txBody>
      </p:sp>
    </p:spTree>
    <p:extLst>
      <p:ext uri="{BB962C8B-B14F-4D97-AF65-F5344CB8AC3E}">
        <p14:creationId xmlns:p14="http://schemas.microsoft.com/office/powerpoint/2010/main" val="1120538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Man with hand on face">
            <a:extLst>
              <a:ext uri="{FF2B5EF4-FFF2-40B4-BE49-F238E27FC236}">
                <a16:creationId xmlns:a16="http://schemas.microsoft.com/office/drawing/2014/main" id="{32CB7774-B8E3-19E3-59BE-D9CDBA030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220" y="1419155"/>
            <a:ext cx="8460780" cy="5438845"/>
          </a:xfrm>
          <a:prstGeom prst="rect">
            <a:avLst/>
          </a:prstGeom>
        </p:spPr>
      </p:pic>
      <p:sp>
        <p:nvSpPr>
          <p:cNvPr id="2" name="Title 1">
            <a:extLst>
              <a:ext uri="{FF2B5EF4-FFF2-40B4-BE49-F238E27FC236}">
                <a16:creationId xmlns:a16="http://schemas.microsoft.com/office/drawing/2014/main" id="{0977EAD1-BFB4-E96E-6BC5-DEDA1A921A33}"/>
              </a:ext>
            </a:extLst>
          </p:cNvPr>
          <p:cNvSpPr>
            <a:spLocks noGrp="1"/>
          </p:cNvSpPr>
          <p:nvPr>
            <p:ph type="title"/>
          </p:nvPr>
        </p:nvSpPr>
        <p:spPr/>
        <p:txBody>
          <a:bodyPr/>
          <a:lstStyle/>
          <a:p>
            <a:r>
              <a:rPr lang="en-US" dirty="0">
                <a:solidFill>
                  <a:schemeClr val="bg1"/>
                </a:solidFill>
              </a:rPr>
              <a:t>What’s wrong with this order?</a:t>
            </a:r>
            <a:br>
              <a:rPr lang="en-US" dirty="0">
                <a:solidFill>
                  <a:schemeClr val="bg1"/>
                </a:solidFill>
              </a:rPr>
            </a:br>
            <a:r>
              <a:rPr lang="en-US" sz="2400" dirty="0">
                <a:solidFill>
                  <a:schemeClr val="bg1"/>
                </a:solidFill>
              </a:rPr>
              <a:t>Office notes describe only a history of pulmonary embolism</a:t>
            </a:r>
            <a:endParaRPr lang="en-US" dirty="0">
              <a:solidFill>
                <a:schemeClr val="bg1"/>
              </a:solidFill>
            </a:endParaRPr>
          </a:p>
        </p:txBody>
      </p:sp>
      <p:pic>
        <p:nvPicPr>
          <p:cNvPr id="6" name="Content Placeholder 5">
            <a:extLst>
              <a:ext uri="{FF2B5EF4-FFF2-40B4-BE49-F238E27FC236}">
                <a16:creationId xmlns:a16="http://schemas.microsoft.com/office/drawing/2014/main" id="{209E8653-6373-B3D1-1A5F-9CFEC9D99C39}"/>
              </a:ext>
            </a:extLst>
          </p:cNvPr>
          <p:cNvPicPr>
            <a:picLocks noGrp="1" noChangeAspect="1"/>
          </p:cNvPicPr>
          <p:nvPr>
            <p:ph idx="1"/>
          </p:nvPr>
        </p:nvPicPr>
        <p:blipFill>
          <a:blip r:embed="rId3"/>
          <a:stretch>
            <a:fillRect/>
          </a:stretch>
        </p:blipFill>
        <p:spPr>
          <a:xfrm>
            <a:off x="989526" y="1690688"/>
            <a:ext cx="5447849" cy="4842533"/>
          </a:xfrm>
        </p:spPr>
      </p:pic>
      <p:sp>
        <p:nvSpPr>
          <p:cNvPr id="3" name="Slide Number Placeholder 2">
            <a:extLst>
              <a:ext uri="{FF2B5EF4-FFF2-40B4-BE49-F238E27FC236}">
                <a16:creationId xmlns:a16="http://schemas.microsoft.com/office/drawing/2014/main" id="{D53D52DF-5B08-7482-55F9-BD049BE7C0BE}"/>
              </a:ext>
            </a:extLst>
          </p:cNvPr>
          <p:cNvSpPr>
            <a:spLocks noGrp="1"/>
          </p:cNvSpPr>
          <p:nvPr>
            <p:ph type="sldNum" sz="quarter" idx="12"/>
          </p:nvPr>
        </p:nvSpPr>
        <p:spPr/>
        <p:txBody>
          <a:bodyPr/>
          <a:lstStyle/>
          <a:p>
            <a:fld id="{823A7AB5-9AF3-4C88-A210-3CE8E4469A2B}" type="slidenum">
              <a:rPr lang="en-US" smtClean="0"/>
              <a:t>53</a:t>
            </a:fld>
            <a:endParaRPr lang="en-US"/>
          </a:p>
        </p:txBody>
      </p:sp>
    </p:spTree>
    <p:extLst>
      <p:ext uri="{BB962C8B-B14F-4D97-AF65-F5344CB8AC3E}">
        <p14:creationId xmlns:p14="http://schemas.microsoft.com/office/powerpoint/2010/main" val="3626536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DADB-9284-91D3-B4A1-6A9EA5594C94}"/>
              </a:ext>
            </a:extLst>
          </p:cNvPr>
          <p:cNvSpPr>
            <a:spLocks noGrp="1"/>
          </p:cNvSpPr>
          <p:nvPr>
            <p:ph type="title"/>
          </p:nvPr>
        </p:nvSpPr>
        <p:spPr/>
        <p:txBody>
          <a:bodyPr/>
          <a:lstStyle/>
          <a:p>
            <a:r>
              <a:rPr lang="en-US" dirty="0"/>
              <a:t>ICD-10-CM History codes</a:t>
            </a:r>
          </a:p>
        </p:txBody>
      </p:sp>
      <p:sp>
        <p:nvSpPr>
          <p:cNvPr id="3" name="Content Placeholder 2">
            <a:extLst>
              <a:ext uri="{FF2B5EF4-FFF2-40B4-BE49-F238E27FC236}">
                <a16:creationId xmlns:a16="http://schemas.microsoft.com/office/drawing/2014/main" id="{4AAA5FF1-025F-6008-FB9F-4A8B988CA137}"/>
              </a:ext>
            </a:extLst>
          </p:cNvPr>
          <p:cNvSpPr>
            <a:spLocks noGrp="1"/>
          </p:cNvSpPr>
          <p:nvPr>
            <p:ph idx="1"/>
          </p:nvPr>
        </p:nvSpPr>
        <p:spPr/>
        <p:txBody>
          <a:bodyPr>
            <a:normAutofit/>
          </a:bodyPr>
          <a:lstStyle/>
          <a:p>
            <a:r>
              <a:rPr lang="en-US" dirty="0"/>
              <a:t>OCG I.C.21.c.4 states, “</a:t>
            </a:r>
            <a:r>
              <a:rPr lang="en-US" dirty="0">
                <a:latin typeface="Times New Roman" panose="02020603050405020304" pitchFamily="18" charset="0"/>
                <a:cs typeface="Times New Roman" panose="02020603050405020304" pitchFamily="18" charset="0"/>
              </a:rPr>
              <a:t>Personal history codes explain a patient’s past medical condition that no longer exists and is not receiving any treatment, but that has the potential for recurrence, and therefore may require continued monitoring.</a:t>
            </a:r>
            <a:r>
              <a:rPr lang="en-US" dirty="0"/>
              <a:t>”</a:t>
            </a:r>
            <a:br>
              <a:rPr lang="en-US" dirty="0"/>
            </a:br>
            <a:r>
              <a:rPr lang="en-US" sz="1400" dirty="0"/>
              <a:t>Source: National Center for Health Statistics. FY 2026 ICD-10-CM Official Guidelines for Coding and Reporting: p. 97.</a:t>
            </a:r>
          </a:p>
          <a:p>
            <a:r>
              <a:rPr lang="en-US" dirty="0"/>
              <a:t>OCG I.C.21.c.4 states, “</a:t>
            </a:r>
            <a:r>
              <a:rPr lang="en-US" dirty="0">
                <a:latin typeface="Times New Roman" panose="02020603050405020304" pitchFamily="18" charset="0"/>
                <a:cs typeface="Times New Roman" panose="02020603050405020304" pitchFamily="18" charset="0"/>
              </a:rPr>
              <a:t>The reason for the encounter (for example, screening or counseling) should be sequenced first and the appropriate personal and/or family history code(s) should be assigned as additional </a:t>
            </a:r>
            <a:r>
              <a:rPr lang="en-US" dirty="0" err="1">
                <a:latin typeface="Times New Roman" panose="02020603050405020304" pitchFamily="18" charset="0"/>
                <a:cs typeface="Times New Roman" panose="02020603050405020304" pitchFamily="18" charset="0"/>
              </a:rPr>
              <a:t>diagnos</a:t>
            </a:r>
            <a:r>
              <a:rPr lang="en-US" dirty="0">
                <a:latin typeface="Times New Roman" panose="02020603050405020304" pitchFamily="18" charset="0"/>
                <a:cs typeface="Times New Roman" panose="02020603050405020304" pitchFamily="18" charset="0"/>
              </a:rPr>
              <a:t>(es).”</a:t>
            </a:r>
            <a:br>
              <a:rPr lang="en-US" dirty="0">
                <a:latin typeface="Times New Roman" panose="02020603050405020304" pitchFamily="18" charset="0"/>
                <a:cs typeface="Times New Roman" panose="02020603050405020304" pitchFamily="18" charset="0"/>
              </a:rPr>
            </a:br>
            <a:r>
              <a:rPr lang="en-US" sz="1400" dirty="0"/>
              <a:t>Source: National Center for Health Statistics. FY 2026 ICD-10-CM Official Guidelines for Coding and Reporting: p. 97.</a:t>
            </a:r>
            <a:endParaRPr lang="en-US" sz="1400" dirty="0">
              <a:latin typeface="Times New Roman" panose="02020603050405020304" pitchFamily="18" charset="0"/>
              <a:cs typeface="Times New Roman" panose="02020603050405020304" pitchFamily="18" charset="0"/>
            </a:endParaRPr>
          </a:p>
          <a:p>
            <a:r>
              <a:rPr lang="en-US" dirty="0">
                <a:cs typeface="Times New Roman" panose="02020603050405020304" pitchFamily="18" charset="0"/>
              </a:rPr>
              <a:t>Example: </a:t>
            </a:r>
            <a:r>
              <a:rPr lang="en-US" b="1" dirty="0">
                <a:solidFill>
                  <a:schemeClr val="accent1"/>
                </a:solidFill>
                <a:cs typeface="Times New Roman" panose="02020603050405020304" pitchFamily="18" charset="0"/>
              </a:rPr>
              <a:t>Z86.711</a:t>
            </a:r>
            <a:r>
              <a:rPr lang="en-US" dirty="0">
                <a:cs typeface="Times New Roman" panose="02020603050405020304" pitchFamily="18" charset="0"/>
              </a:rPr>
              <a:t>, Personal history of pulmonary embolism</a:t>
            </a:r>
          </a:p>
        </p:txBody>
      </p:sp>
      <p:sp>
        <p:nvSpPr>
          <p:cNvPr id="4" name="Slide Number Placeholder 3">
            <a:extLst>
              <a:ext uri="{FF2B5EF4-FFF2-40B4-BE49-F238E27FC236}">
                <a16:creationId xmlns:a16="http://schemas.microsoft.com/office/drawing/2014/main" id="{D5C82902-014F-4744-6592-6305A10A535E}"/>
              </a:ext>
            </a:extLst>
          </p:cNvPr>
          <p:cNvSpPr>
            <a:spLocks noGrp="1"/>
          </p:cNvSpPr>
          <p:nvPr>
            <p:ph type="sldNum" sz="quarter" idx="12"/>
          </p:nvPr>
        </p:nvSpPr>
        <p:spPr/>
        <p:txBody>
          <a:bodyPr/>
          <a:lstStyle/>
          <a:p>
            <a:fld id="{823A7AB5-9AF3-4C88-A210-3CE8E4469A2B}" type="slidenum">
              <a:rPr lang="en-US" smtClean="0"/>
              <a:t>54</a:t>
            </a:fld>
            <a:endParaRPr lang="en-US"/>
          </a:p>
        </p:txBody>
      </p:sp>
    </p:spTree>
    <p:extLst>
      <p:ext uri="{BB962C8B-B14F-4D97-AF65-F5344CB8AC3E}">
        <p14:creationId xmlns:p14="http://schemas.microsoft.com/office/powerpoint/2010/main" val="1323834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901BBF3-15F3-55D9-EE52-F87DF9DA29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99947-2C2A-2FC6-10DF-EA39791F5B78}"/>
              </a:ext>
            </a:extLst>
          </p:cNvPr>
          <p:cNvSpPr>
            <a:spLocks noGrp="1"/>
          </p:cNvSpPr>
          <p:nvPr>
            <p:ph type="title"/>
          </p:nvPr>
        </p:nvSpPr>
        <p:spPr/>
        <p:txBody>
          <a:bodyPr/>
          <a:lstStyle/>
          <a:p>
            <a:r>
              <a:rPr lang="en-US" dirty="0"/>
              <a:t>ICD-10-CM Aftercare codes</a:t>
            </a:r>
          </a:p>
        </p:txBody>
      </p:sp>
      <p:sp>
        <p:nvSpPr>
          <p:cNvPr id="3" name="Content Placeholder 2">
            <a:extLst>
              <a:ext uri="{FF2B5EF4-FFF2-40B4-BE49-F238E27FC236}">
                <a16:creationId xmlns:a16="http://schemas.microsoft.com/office/drawing/2014/main" id="{B6B5AD65-82DD-77CA-8C65-E4DEABE0A511}"/>
              </a:ext>
            </a:extLst>
          </p:cNvPr>
          <p:cNvSpPr>
            <a:spLocks noGrp="1"/>
          </p:cNvSpPr>
          <p:nvPr>
            <p:ph idx="1"/>
          </p:nvPr>
        </p:nvSpPr>
        <p:spPr/>
        <p:txBody>
          <a:bodyPr/>
          <a:lstStyle/>
          <a:p>
            <a:r>
              <a:rPr lang="en-US" dirty="0"/>
              <a:t>OCG I.C.21.c.7 states, “</a:t>
            </a:r>
            <a:r>
              <a:rPr lang="en-US" dirty="0">
                <a:latin typeface="Times New Roman" panose="02020603050405020304" pitchFamily="18" charset="0"/>
                <a:cs typeface="Times New Roman" panose="02020603050405020304" pitchFamily="18" charset="0"/>
              </a:rPr>
              <a:t>Aftercare visit codes cover situations when the initial treatment of a disease has been performed and the patient requires continued care during the healing or recovery phase, or for the long-term consequences of the disease. The aftercare Z code should not be used if treatment is directed at a current, acute disease.</a:t>
            </a:r>
            <a:r>
              <a:rPr lang="en-US" dirty="0"/>
              <a:t>”</a:t>
            </a:r>
            <a:br>
              <a:rPr lang="en-US" dirty="0"/>
            </a:br>
            <a:r>
              <a:rPr lang="en-US" sz="1400" dirty="0"/>
              <a:t>Source: National Center for Health Statistics. FY 2026 ICD-10-CM Official Guidelines for Coding and Reporting: pp. 99-100.</a:t>
            </a:r>
            <a:endParaRPr lang="en-US" dirty="0"/>
          </a:p>
          <a:p>
            <a:r>
              <a:rPr lang="en-US" dirty="0"/>
              <a:t>Example: </a:t>
            </a:r>
            <a:r>
              <a:rPr lang="en-US" b="1" dirty="0">
                <a:solidFill>
                  <a:schemeClr val="accent1"/>
                </a:solidFill>
              </a:rPr>
              <a:t>Z51.81</a:t>
            </a:r>
            <a:r>
              <a:rPr lang="en-US" dirty="0"/>
              <a:t>, Encounter for therapeutic drug level monitoring</a:t>
            </a:r>
          </a:p>
        </p:txBody>
      </p:sp>
      <p:sp>
        <p:nvSpPr>
          <p:cNvPr id="4" name="Slide Number Placeholder 3">
            <a:extLst>
              <a:ext uri="{FF2B5EF4-FFF2-40B4-BE49-F238E27FC236}">
                <a16:creationId xmlns:a16="http://schemas.microsoft.com/office/drawing/2014/main" id="{2F9B0D95-A741-0358-7DEA-9611059C5FDC}"/>
              </a:ext>
            </a:extLst>
          </p:cNvPr>
          <p:cNvSpPr>
            <a:spLocks noGrp="1"/>
          </p:cNvSpPr>
          <p:nvPr>
            <p:ph type="sldNum" sz="quarter" idx="12"/>
          </p:nvPr>
        </p:nvSpPr>
        <p:spPr/>
        <p:txBody>
          <a:bodyPr/>
          <a:lstStyle/>
          <a:p>
            <a:fld id="{823A7AB5-9AF3-4C88-A210-3CE8E4469A2B}" type="slidenum">
              <a:rPr lang="en-US" smtClean="0"/>
              <a:t>55</a:t>
            </a:fld>
            <a:endParaRPr lang="en-US"/>
          </a:p>
        </p:txBody>
      </p:sp>
    </p:spTree>
    <p:extLst>
      <p:ext uri="{BB962C8B-B14F-4D97-AF65-F5344CB8AC3E}">
        <p14:creationId xmlns:p14="http://schemas.microsoft.com/office/powerpoint/2010/main" val="3555240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D503037-4B9B-8FF6-037F-A9F4274CA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90FB8-1563-2F7F-BA67-5B47DC6ED6D0}"/>
              </a:ext>
            </a:extLst>
          </p:cNvPr>
          <p:cNvSpPr>
            <a:spLocks noGrp="1"/>
          </p:cNvSpPr>
          <p:nvPr>
            <p:ph type="title"/>
          </p:nvPr>
        </p:nvSpPr>
        <p:spPr/>
        <p:txBody>
          <a:bodyPr/>
          <a:lstStyle/>
          <a:p>
            <a:r>
              <a:rPr lang="en-US" dirty="0"/>
              <a:t>ICD-10-CM Follow-up codes</a:t>
            </a:r>
          </a:p>
        </p:txBody>
      </p:sp>
      <p:sp>
        <p:nvSpPr>
          <p:cNvPr id="3" name="Content Placeholder 2">
            <a:extLst>
              <a:ext uri="{FF2B5EF4-FFF2-40B4-BE49-F238E27FC236}">
                <a16:creationId xmlns:a16="http://schemas.microsoft.com/office/drawing/2014/main" id="{D6801044-EBBF-0BBC-AE9A-D1E4AA7A2AC3}"/>
              </a:ext>
            </a:extLst>
          </p:cNvPr>
          <p:cNvSpPr>
            <a:spLocks noGrp="1"/>
          </p:cNvSpPr>
          <p:nvPr>
            <p:ph idx="1"/>
          </p:nvPr>
        </p:nvSpPr>
        <p:spPr/>
        <p:txBody>
          <a:bodyPr/>
          <a:lstStyle/>
          <a:p>
            <a:r>
              <a:rPr lang="en-US" dirty="0"/>
              <a:t>OCG I.C.21.c.8 states, “</a:t>
            </a:r>
            <a:r>
              <a:rPr lang="en-US" dirty="0">
                <a:latin typeface="Times New Roman" panose="02020603050405020304" pitchFamily="18" charset="0"/>
                <a:cs typeface="Times New Roman" panose="02020603050405020304" pitchFamily="18" charset="0"/>
              </a:rPr>
              <a:t>The follow-up codes are used to explain continuing surveillance following completed treatment of a disease, condition, or injury. They imply that the condition has been fully treated and no longer exists.</a:t>
            </a:r>
            <a:r>
              <a:rPr lang="en-US" dirty="0"/>
              <a:t>”</a:t>
            </a:r>
            <a:br>
              <a:rPr lang="en-US" dirty="0"/>
            </a:br>
            <a:r>
              <a:rPr lang="en-US" sz="1400" dirty="0"/>
              <a:t>Source: National Center for Health Statistics. FY 2026 ICD-10-CM Official Guidelines for Coding and Reporting: pp. 100-101.</a:t>
            </a:r>
          </a:p>
          <a:p>
            <a:r>
              <a:rPr lang="en-US" dirty="0"/>
              <a:t>Example: </a:t>
            </a:r>
            <a:r>
              <a:rPr lang="en-US" b="1" dirty="0">
                <a:solidFill>
                  <a:schemeClr val="accent1"/>
                </a:solidFill>
              </a:rPr>
              <a:t>Z08</a:t>
            </a:r>
            <a:r>
              <a:rPr lang="en-US" dirty="0"/>
              <a:t>, Encounter for follow-up examination after completed treatment for conditions other than malignant neoplasm</a:t>
            </a:r>
          </a:p>
        </p:txBody>
      </p:sp>
      <p:sp>
        <p:nvSpPr>
          <p:cNvPr id="4" name="Slide Number Placeholder 3">
            <a:extLst>
              <a:ext uri="{FF2B5EF4-FFF2-40B4-BE49-F238E27FC236}">
                <a16:creationId xmlns:a16="http://schemas.microsoft.com/office/drawing/2014/main" id="{D393F085-066C-12E8-78B0-56611FB07A16}"/>
              </a:ext>
            </a:extLst>
          </p:cNvPr>
          <p:cNvSpPr>
            <a:spLocks noGrp="1"/>
          </p:cNvSpPr>
          <p:nvPr>
            <p:ph type="sldNum" sz="quarter" idx="12"/>
          </p:nvPr>
        </p:nvSpPr>
        <p:spPr/>
        <p:txBody>
          <a:bodyPr/>
          <a:lstStyle/>
          <a:p>
            <a:fld id="{823A7AB5-9AF3-4C88-A210-3CE8E4469A2B}" type="slidenum">
              <a:rPr lang="en-US" smtClean="0"/>
              <a:t>56</a:t>
            </a:fld>
            <a:endParaRPr lang="en-US"/>
          </a:p>
        </p:txBody>
      </p:sp>
    </p:spTree>
    <p:extLst>
      <p:ext uri="{BB962C8B-B14F-4D97-AF65-F5344CB8AC3E}">
        <p14:creationId xmlns:p14="http://schemas.microsoft.com/office/powerpoint/2010/main" val="32780329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79D1-E46C-57A4-E8F7-0A922B39D1CC}"/>
              </a:ext>
            </a:extLst>
          </p:cNvPr>
          <p:cNvSpPr>
            <a:spLocks noGrp="1"/>
          </p:cNvSpPr>
          <p:nvPr>
            <p:ph type="title"/>
          </p:nvPr>
        </p:nvSpPr>
        <p:spPr/>
        <p:txBody>
          <a:bodyPr/>
          <a:lstStyle/>
          <a:p>
            <a:r>
              <a:rPr lang="en-US" dirty="0"/>
              <a:t>Documentation requirements</a:t>
            </a:r>
          </a:p>
        </p:txBody>
      </p:sp>
      <p:sp>
        <p:nvSpPr>
          <p:cNvPr id="3" name="Content Placeholder 2">
            <a:extLst>
              <a:ext uri="{FF2B5EF4-FFF2-40B4-BE49-F238E27FC236}">
                <a16:creationId xmlns:a16="http://schemas.microsoft.com/office/drawing/2014/main" id="{4335D35D-1BEA-F751-BAD7-6434FCE61389}"/>
              </a:ext>
            </a:extLst>
          </p:cNvPr>
          <p:cNvSpPr>
            <a:spLocks noGrp="1"/>
          </p:cNvSpPr>
          <p:nvPr>
            <p:ph idx="1"/>
          </p:nvPr>
        </p:nvSpPr>
        <p:spPr/>
        <p:txBody>
          <a:bodyPr/>
          <a:lstStyle/>
          <a:p>
            <a:r>
              <a:rPr lang="en-US" dirty="0"/>
              <a:t>“History” as used in provider documentation might be too vague</a:t>
            </a:r>
          </a:p>
          <a:p>
            <a:pPr lvl="1"/>
            <a:r>
              <a:rPr lang="en-US" dirty="0"/>
              <a:t>Does the patient have a history only of a condition that has resolved? Or</a:t>
            </a:r>
          </a:p>
          <a:p>
            <a:pPr lvl="1"/>
            <a:r>
              <a:rPr lang="en-US" dirty="0"/>
              <a:t>Does the patient have a current chronic condition?</a:t>
            </a:r>
          </a:p>
          <a:p>
            <a:r>
              <a:rPr lang="en-US" dirty="0"/>
              <a:t>If the documentation is vague, then query the provider for clarification</a:t>
            </a:r>
          </a:p>
          <a:p>
            <a:pPr marL="0" indent="0">
              <a:buNone/>
            </a:pPr>
            <a:r>
              <a:rPr lang="en-US" dirty="0"/>
              <a:t>Source: American Hospital Association. History of atrial fibrillation on anticoagulant therapy. Coding Clinic for ICD-10-CM and ICD-10-PCS, Fourth Quarter 2013: 101-102.</a:t>
            </a:r>
          </a:p>
        </p:txBody>
      </p:sp>
      <p:sp>
        <p:nvSpPr>
          <p:cNvPr id="4" name="Slide Number Placeholder 3">
            <a:extLst>
              <a:ext uri="{FF2B5EF4-FFF2-40B4-BE49-F238E27FC236}">
                <a16:creationId xmlns:a16="http://schemas.microsoft.com/office/drawing/2014/main" id="{2935E39F-1645-DD72-53BF-7DAEDBE85A4A}"/>
              </a:ext>
            </a:extLst>
          </p:cNvPr>
          <p:cNvSpPr>
            <a:spLocks noGrp="1"/>
          </p:cNvSpPr>
          <p:nvPr>
            <p:ph type="sldNum" sz="quarter" idx="12"/>
          </p:nvPr>
        </p:nvSpPr>
        <p:spPr/>
        <p:txBody>
          <a:bodyPr/>
          <a:lstStyle/>
          <a:p>
            <a:fld id="{823A7AB5-9AF3-4C88-A210-3CE8E4469A2B}" type="slidenum">
              <a:rPr lang="en-US" smtClean="0"/>
              <a:t>57</a:t>
            </a:fld>
            <a:endParaRPr lang="en-US"/>
          </a:p>
        </p:txBody>
      </p:sp>
    </p:spTree>
    <p:extLst>
      <p:ext uri="{BB962C8B-B14F-4D97-AF65-F5344CB8AC3E}">
        <p14:creationId xmlns:p14="http://schemas.microsoft.com/office/powerpoint/2010/main" val="26656167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Notepad, eyeglasses and coffee still life">
            <a:extLst>
              <a:ext uri="{FF2B5EF4-FFF2-40B4-BE49-F238E27FC236}">
                <a16:creationId xmlns:a16="http://schemas.microsoft.com/office/drawing/2014/main" id="{AB87CE1F-7ED4-3A05-FB51-BB46E4E900E5}"/>
              </a:ext>
            </a:extLst>
          </p:cNvPr>
          <p:cNvPicPr>
            <a:picLocks noChangeAspect="1"/>
          </p:cNvPicPr>
          <p:nvPr/>
        </p:nvPicPr>
        <p:blipFill>
          <a:blip r:embed="rId2">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7B9D95-E970-236D-5CEB-FEECA499B00B}"/>
              </a:ext>
            </a:extLst>
          </p:cNvPr>
          <p:cNvSpPr txBox="1"/>
          <p:nvPr/>
        </p:nvSpPr>
        <p:spPr>
          <a:xfrm>
            <a:off x="4072379" y="2582944"/>
            <a:ext cx="31862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rPr>
              <a:t>BMI</a:t>
            </a:r>
          </a:p>
        </p:txBody>
      </p:sp>
      <p:sp>
        <p:nvSpPr>
          <p:cNvPr id="2" name="Slide Number Placeholder 1">
            <a:extLst>
              <a:ext uri="{FF2B5EF4-FFF2-40B4-BE49-F238E27FC236}">
                <a16:creationId xmlns:a16="http://schemas.microsoft.com/office/drawing/2014/main" id="{D92DD141-197E-61A8-88D1-046F670DED96}"/>
              </a:ext>
            </a:extLst>
          </p:cNvPr>
          <p:cNvSpPr>
            <a:spLocks noGrp="1"/>
          </p:cNvSpPr>
          <p:nvPr>
            <p:ph type="sldNum" sz="quarter" idx="12"/>
          </p:nvPr>
        </p:nvSpPr>
        <p:spPr/>
        <p:txBody>
          <a:bodyPr/>
          <a:lstStyle/>
          <a:p>
            <a:fld id="{823A7AB5-9AF3-4C88-A210-3CE8E4469A2B}" type="slidenum">
              <a:rPr lang="en-US" smtClean="0"/>
              <a:t>58</a:t>
            </a:fld>
            <a:endParaRPr lang="en-US"/>
          </a:p>
        </p:txBody>
      </p:sp>
    </p:spTree>
    <p:extLst>
      <p:ext uri="{BB962C8B-B14F-4D97-AF65-F5344CB8AC3E}">
        <p14:creationId xmlns:p14="http://schemas.microsoft.com/office/powerpoint/2010/main" val="4849551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Man with hand on face">
            <a:extLst>
              <a:ext uri="{FF2B5EF4-FFF2-40B4-BE49-F238E27FC236}">
                <a16:creationId xmlns:a16="http://schemas.microsoft.com/office/drawing/2014/main" id="{32CB7774-B8E3-19E3-59BE-D9CDBA030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220" y="1419155"/>
            <a:ext cx="8460780" cy="5438845"/>
          </a:xfrm>
          <a:prstGeom prst="rect">
            <a:avLst/>
          </a:prstGeom>
        </p:spPr>
      </p:pic>
      <p:sp>
        <p:nvSpPr>
          <p:cNvPr id="2" name="Title 1">
            <a:extLst>
              <a:ext uri="{FF2B5EF4-FFF2-40B4-BE49-F238E27FC236}">
                <a16:creationId xmlns:a16="http://schemas.microsoft.com/office/drawing/2014/main" id="{0977EAD1-BFB4-E96E-6BC5-DEDA1A921A33}"/>
              </a:ext>
            </a:extLst>
          </p:cNvPr>
          <p:cNvSpPr>
            <a:spLocks noGrp="1"/>
          </p:cNvSpPr>
          <p:nvPr>
            <p:ph type="title"/>
          </p:nvPr>
        </p:nvSpPr>
        <p:spPr/>
        <p:txBody>
          <a:bodyPr/>
          <a:lstStyle/>
          <a:p>
            <a:r>
              <a:rPr lang="en-US" dirty="0">
                <a:solidFill>
                  <a:schemeClr val="bg1"/>
                </a:solidFill>
              </a:rPr>
              <a:t>What’s wrong with this order?</a:t>
            </a:r>
          </a:p>
        </p:txBody>
      </p:sp>
      <p:pic>
        <p:nvPicPr>
          <p:cNvPr id="6" name="Content Placeholder 5">
            <a:extLst>
              <a:ext uri="{FF2B5EF4-FFF2-40B4-BE49-F238E27FC236}">
                <a16:creationId xmlns:a16="http://schemas.microsoft.com/office/drawing/2014/main" id="{83BE8E5A-EBD7-F78E-BB95-BAC4962727E8}"/>
              </a:ext>
            </a:extLst>
          </p:cNvPr>
          <p:cNvPicPr>
            <a:picLocks noGrp="1" noChangeAspect="1"/>
          </p:cNvPicPr>
          <p:nvPr>
            <p:ph idx="1"/>
          </p:nvPr>
        </p:nvPicPr>
        <p:blipFill>
          <a:blip r:embed="rId3"/>
          <a:stretch>
            <a:fillRect/>
          </a:stretch>
        </p:blipFill>
        <p:spPr>
          <a:xfrm>
            <a:off x="2410187" y="1506128"/>
            <a:ext cx="3330735" cy="4986747"/>
          </a:xfrm>
        </p:spPr>
      </p:pic>
      <p:sp>
        <p:nvSpPr>
          <p:cNvPr id="3" name="Slide Number Placeholder 2">
            <a:extLst>
              <a:ext uri="{FF2B5EF4-FFF2-40B4-BE49-F238E27FC236}">
                <a16:creationId xmlns:a16="http://schemas.microsoft.com/office/drawing/2014/main" id="{FA2F807A-2913-ADE3-02F5-876DE0497A75}"/>
              </a:ext>
            </a:extLst>
          </p:cNvPr>
          <p:cNvSpPr>
            <a:spLocks noGrp="1"/>
          </p:cNvSpPr>
          <p:nvPr>
            <p:ph type="sldNum" sz="quarter" idx="12"/>
          </p:nvPr>
        </p:nvSpPr>
        <p:spPr/>
        <p:txBody>
          <a:bodyPr/>
          <a:lstStyle/>
          <a:p>
            <a:fld id="{823A7AB5-9AF3-4C88-A210-3CE8E4469A2B}" type="slidenum">
              <a:rPr lang="en-US" smtClean="0"/>
              <a:t>59</a:t>
            </a:fld>
            <a:endParaRPr lang="en-US"/>
          </a:p>
        </p:txBody>
      </p:sp>
    </p:spTree>
    <p:extLst>
      <p:ext uri="{BB962C8B-B14F-4D97-AF65-F5344CB8AC3E}">
        <p14:creationId xmlns:p14="http://schemas.microsoft.com/office/powerpoint/2010/main" val="2811152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People in a classroom">
            <a:extLst>
              <a:ext uri="{FF2B5EF4-FFF2-40B4-BE49-F238E27FC236}">
                <a16:creationId xmlns:a16="http://schemas.microsoft.com/office/drawing/2014/main" id="{F79A94D3-2B60-544D-93CE-92F85ACBE30D}"/>
              </a:ext>
            </a:extLst>
          </p:cNvPr>
          <p:cNvPicPr>
            <a:picLocks noChangeAspect="1"/>
          </p:cNvPicPr>
          <p:nvPr/>
        </p:nvPicPr>
        <p:blipFill>
          <a:blip r:embed="rId2">
            <a:extLst>
              <a:ext uri="{28A0092B-C50C-407E-A947-70E740481C1C}">
                <a14:useLocalDpi xmlns:a14="http://schemas.microsoft.com/office/drawing/2010/main" val="0"/>
              </a:ext>
            </a:extLst>
          </a:blip>
          <a:srcRect t="15746"/>
          <a:stretch>
            <a:fillRect/>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61B7CEA5-A769-56DA-4DBE-1A7E7CF16184}"/>
              </a:ext>
            </a:extLst>
          </p:cNvPr>
          <p:cNvSpPr>
            <a:spLocks noGrp="1"/>
          </p:cNvSpPr>
          <p:nvPr>
            <p:ph type="sldNum" sz="quarter" idx="12"/>
          </p:nvPr>
        </p:nvSpPr>
        <p:spPr/>
        <p:txBody>
          <a:bodyPr/>
          <a:lstStyle/>
          <a:p>
            <a:fld id="{823A7AB5-9AF3-4C88-A210-3CE8E4469A2B}" type="slidenum">
              <a:rPr lang="en-US" smtClean="0"/>
              <a:t>6</a:t>
            </a:fld>
            <a:endParaRPr lang="en-US"/>
          </a:p>
        </p:txBody>
      </p:sp>
    </p:spTree>
    <p:extLst>
      <p:ext uri="{BB962C8B-B14F-4D97-AF65-F5344CB8AC3E}">
        <p14:creationId xmlns:p14="http://schemas.microsoft.com/office/powerpoint/2010/main" val="3068502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DADB-9284-91D3-B4A1-6A9EA5594C94}"/>
              </a:ext>
            </a:extLst>
          </p:cNvPr>
          <p:cNvSpPr>
            <a:spLocks noGrp="1"/>
          </p:cNvSpPr>
          <p:nvPr>
            <p:ph type="title"/>
          </p:nvPr>
        </p:nvSpPr>
        <p:spPr/>
        <p:txBody>
          <a:bodyPr/>
          <a:lstStyle/>
          <a:p>
            <a:r>
              <a:rPr lang="en-US" dirty="0"/>
              <a:t>ICD-10-CM coding requirements</a:t>
            </a:r>
          </a:p>
        </p:txBody>
      </p:sp>
      <p:sp>
        <p:nvSpPr>
          <p:cNvPr id="3" name="Content Placeholder 2">
            <a:extLst>
              <a:ext uri="{FF2B5EF4-FFF2-40B4-BE49-F238E27FC236}">
                <a16:creationId xmlns:a16="http://schemas.microsoft.com/office/drawing/2014/main" id="{4AAA5FF1-025F-6008-FB9F-4A8B988CA137}"/>
              </a:ext>
            </a:extLst>
          </p:cNvPr>
          <p:cNvSpPr>
            <a:spLocks noGrp="1"/>
          </p:cNvSpPr>
          <p:nvPr>
            <p:ph idx="1"/>
          </p:nvPr>
        </p:nvSpPr>
        <p:spPr/>
        <p:txBody>
          <a:bodyPr/>
          <a:lstStyle/>
          <a:p>
            <a:pPr marL="0" indent="0">
              <a:buNone/>
            </a:pPr>
            <a:r>
              <a:rPr lang="en-US" dirty="0"/>
              <a:t>OCG I.C.21.C.3 states, “</a:t>
            </a:r>
            <a:r>
              <a:rPr lang="en-US" dirty="0">
                <a:latin typeface="Times New Roman" panose="02020603050405020304" pitchFamily="18" charset="0"/>
                <a:cs typeface="Times New Roman" panose="02020603050405020304" pitchFamily="18" charset="0"/>
              </a:rPr>
              <a:t>BMI codes should only be assigned when there is an associated, reportable diagnosis (such as obesity). Do not assign BMI codes during pregnancy</a:t>
            </a:r>
            <a:r>
              <a:rPr lang="en-US" dirty="0"/>
              <a:t>.”</a:t>
            </a:r>
          </a:p>
        </p:txBody>
      </p:sp>
      <p:sp>
        <p:nvSpPr>
          <p:cNvPr id="4" name="Slide Number Placeholder 3">
            <a:extLst>
              <a:ext uri="{FF2B5EF4-FFF2-40B4-BE49-F238E27FC236}">
                <a16:creationId xmlns:a16="http://schemas.microsoft.com/office/drawing/2014/main" id="{20B01530-C324-CCCB-D79D-6B091CDDFE23}"/>
              </a:ext>
            </a:extLst>
          </p:cNvPr>
          <p:cNvSpPr>
            <a:spLocks noGrp="1"/>
          </p:cNvSpPr>
          <p:nvPr>
            <p:ph type="sldNum" sz="quarter" idx="12"/>
          </p:nvPr>
        </p:nvSpPr>
        <p:spPr/>
        <p:txBody>
          <a:bodyPr/>
          <a:lstStyle/>
          <a:p>
            <a:fld id="{823A7AB5-9AF3-4C88-A210-3CE8E4469A2B}" type="slidenum">
              <a:rPr lang="en-US" smtClean="0"/>
              <a:t>60</a:t>
            </a:fld>
            <a:endParaRPr lang="en-US"/>
          </a:p>
        </p:txBody>
      </p:sp>
      <p:sp>
        <p:nvSpPr>
          <p:cNvPr id="5" name="TextBox 4">
            <a:extLst>
              <a:ext uri="{FF2B5EF4-FFF2-40B4-BE49-F238E27FC236}">
                <a16:creationId xmlns:a16="http://schemas.microsoft.com/office/drawing/2014/main" id="{40DF9FB7-E928-9B75-06AF-17325009EC17}"/>
              </a:ext>
            </a:extLst>
          </p:cNvPr>
          <p:cNvSpPr txBox="1"/>
          <p:nvPr/>
        </p:nvSpPr>
        <p:spPr>
          <a:xfrm>
            <a:off x="838200" y="6173400"/>
            <a:ext cx="7928728" cy="276999"/>
          </a:xfrm>
          <a:prstGeom prst="rect">
            <a:avLst/>
          </a:prstGeom>
          <a:noFill/>
        </p:spPr>
        <p:txBody>
          <a:bodyPr wrap="square">
            <a:spAutoFit/>
          </a:bodyPr>
          <a:lstStyle/>
          <a:p>
            <a:pPr marL="0" indent="0">
              <a:buNone/>
            </a:pPr>
            <a:r>
              <a:rPr lang="en-US" sz="1200" dirty="0"/>
              <a:t>Source: National Center for Health Statistics. FY 2026 ICD-10-CM Official Guidelines for Coding and Reporting: p. 95.</a:t>
            </a:r>
          </a:p>
        </p:txBody>
      </p:sp>
    </p:spTree>
    <p:extLst>
      <p:ext uri="{BB962C8B-B14F-4D97-AF65-F5344CB8AC3E}">
        <p14:creationId xmlns:p14="http://schemas.microsoft.com/office/powerpoint/2010/main" val="27600796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79D1-E46C-57A4-E8F7-0A922B39D1CC}"/>
              </a:ext>
            </a:extLst>
          </p:cNvPr>
          <p:cNvSpPr>
            <a:spLocks noGrp="1"/>
          </p:cNvSpPr>
          <p:nvPr>
            <p:ph type="title"/>
          </p:nvPr>
        </p:nvSpPr>
        <p:spPr/>
        <p:txBody>
          <a:bodyPr/>
          <a:lstStyle/>
          <a:p>
            <a:r>
              <a:rPr lang="en-US" dirty="0"/>
              <a:t>Documentation requirements</a:t>
            </a:r>
          </a:p>
        </p:txBody>
      </p:sp>
      <p:sp>
        <p:nvSpPr>
          <p:cNvPr id="3" name="Content Placeholder 2">
            <a:extLst>
              <a:ext uri="{FF2B5EF4-FFF2-40B4-BE49-F238E27FC236}">
                <a16:creationId xmlns:a16="http://schemas.microsoft.com/office/drawing/2014/main" id="{4335D35D-1BEA-F751-BAD7-6434FCE61389}"/>
              </a:ext>
            </a:extLst>
          </p:cNvPr>
          <p:cNvSpPr>
            <a:spLocks noGrp="1"/>
          </p:cNvSpPr>
          <p:nvPr>
            <p:ph idx="1"/>
          </p:nvPr>
        </p:nvSpPr>
        <p:spPr/>
        <p:txBody>
          <a:bodyPr/>
          <a:lstStyle/>
          <a:p>
            <a:r>
              <a:rPr lang="en-US" dirty="0"/>
              <a:t>The diagnosis associated with the BMI must be documented and coded for the BMI to be coded.</a:t>
            </a:r>
          </a:p>
          <a:p>
            <a:r>
              <a:rPr lang="en-US" dirty="0"/>
              <a:t>Code assignment must be based on documentation. </a:t>
            </a:r>
          </a:p>
          <a:p>
            <a:pPr lvl="1"/>
            <a:r>
              <a:rPr lang="en-US" dirty="0"/>
              <a:t>The specific BMI obtained for the patient must be documented to determine the ICD-10-CM code for BMI. </a:t>
            </a:r>
          </a:p>
        </p:txBody>
      </p:sp>
      <p:sp>
        <p:nvSpPr>
          <p:cNvPr id="4" name="Slide Number Placeholder 3">
            <a:extLst>
              <a:ext uri="{FF2B5EF4-FFF2-40B4-BE49-F238E27FC236}">
                <a16:creationId xmlns:a16="http://schemas.microsoft.com/office/drawing/2014/main" id="{2ABF69ED-7579-2D78-E4F0-395787E271C9}"/>
              </a:ext>
            </a:extLst>
          </p:cNvPr>
          <p:cNvSpPr>
            <a:spLocks noGrp="1"/>
          </p:cNvSpPr>
          <p:nvPr>
            <p:ph type="sldNum" sz="quarter" idx="12"/>
          </p:nvPr>
        </p:nvSpPr>
        <p:spPr/>
        <p:txBody>
          <a:bodyPr/>
          <a:lstStyle/>
          <a:p>
            <a:fld id="{823A7AB5-9AF3-4C88-A210-3CE8E4469A2B}" type="slidenum">
              <a:rPr lang="en-US" smtClean="0"/>
              <a:t>61</a:t>
            </a:fld>
            <a:endParaRPr lang="en-US"/>
          </a:p>
        </p:txBody>
      </p:sp>
    </p:spTree>
    <p:extLst>
      <p:ext uri="{BB962C8B-B14F-4D97-AF65-F5344CB8AC3E}">
        <p14:creationId xmlns:p14="http://schemas.microsoft.com/office/powerpoint/2010/main" val="291184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25A2-CE1B-DE90-5654-1AB9BDCF71B5}"/>
              </a:ext>
            </a:extLst>
          </p:cNvPr>
          <p:cNvSpPr>
            <a:spLocks noGrp="1"/>
          </p:cNvSpPr>
          <p:nvPr>
            <p:ph type="title"/>
          </p:nvPr>
        </p:nvSpPr>
        <p:spPr/>
        <p:txBody>
          <a:bodyPr/>
          <a:lstStyle/>
          <a:p>
            <a:r>
              <a:rPr lang="en-US" dirty="0"/>
              <a:t>Don’t code BMI if there is no associated diagnosis</a:t>
            </a:r>
          </a:p>
        </p:txBody>
      </p:sp>
      <p:pic>
        <p:nvPicPr>
          <p:cNvPr id="5" name="Content Placeholder 4" descr="Desktop in sunshine">
            <a:extLst>
              <a:ext uri="{FF2B5EF4-FFF2-40B4-BE49-F238E27FC236}">
                <a16:creationId xmlns:a16="http://schemas.microsoft.com/office/drawing/2014/main" id="{C884B7CB-67DD-51F8-BCDA-A123C5921D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84" y="2372794"/>
            <a:ext cx="6539931" cy="4351338"/>
          </a:xfrm>
          <a:prstGeom prst="rect">
            <a:avLst/>
          </a:prstGeom>
          <a:ln>
            <a:noFill/>
          </a:ln>
          <a:effectLst>
            <a:softEdge rad="112500"/>
          </a:effectLst>
        </p:spPr>
      </p:pic>
      <p:pic>
        <p:nvPicPr>
          <p:cNvPr id="6" name="Picture 5">
            <a:extLst>
              <a:ext uri="{FF2B5EF4-FFF2-40B4-BE49-F238E27FC236}">
                <a16:creationId xmlns:a16="http://schemas.microsoft.com/office/drawing/2014/main" id="{DA76FF4B-FA47-EC71-E158-DA7C07DD6AB2}"/>
              </a:ext>
            </a:extLst>
          </p:cNvPr>
          <p:cNvPicPr>
            <a:picLocks noChangeAspect="1"/>
          </p:cNvPicPr>
          <p:nvPr/>
        </p:nvPicPr>
        <p:blipFill>
          <a:blip r:embed="rId3"/>
          <a:stretch>
            <a:fillRect/>
          </a:stretch>
        </p:blipFill>
        <p:spPr>
          <a:xfrm rot="1149905">
            <a:off x="7702274" y="1447540"/>
            <a:ext cx="3335262" cy="46129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2">
            <a:extLst>
              <a:ext uri="{FF2B5EF4-FFF2-40B4-BE49-F238E27FC236}">
                <a16:creationId xmlns:a16="http://schemas.microsoft.com/office/drawing/2014/main" id="{6F65D1E4-C86D-1D6E-897E-4902D71A8149}"/>
              </a:ext>
            </a:extLst>
          </p:cNvPr>
          <p:cNvSpPr>
            <a:spLocks noGrp="1"/>
          </p:cNvSpPr>
          <p:nvPr>
            <p:ph type="sldNum" sz="quarter" idx="12"/>
          </p:nvPr>
        </p:nvSpPr>
        <p:spPr/>
        <p:txBody>
          <a:bodyPr/>
          <a:lstStyle/>
          <a:p>
            <a:fld id="{823A7AB5-9AF3-4C88-A210-3CE8E4469A2B}" type="slidenum">
              <a:rPr lang="en-US" smtClean="0"/>
              <a:t>62</a:t>
            </a:fld>
            <a:endParaRPr lang="en-US"/>
          </a:p>
        </p:txBody>
      </p:sp>
    </p:spTree>
    <p:extLst>
      <p:ext uri="{BB962C8B-B14F-4D97-AF65-F5344CB8AC3E}">
        <p14:creationId xmlns:p14="http://schemas.microsoft.com/office/powerpoint/2010/main" val="3445422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Notepad, eyeglasses and coffee still life">
            <a:extLst>
              <a:ext uri="{FF2B5EF4-FFF2-40B4-BE49-F238E27FC236}">
                <a16:creationId xmlns:a16="http://schemas.microsoft.com/office/drawing/2014/main" id="{AB87CE1F-7ED4-3A05-FB51-BB46E4E900E5}"/>
              </a:ext>
            </a:extLst>
          </p:cNvPr>
          <p:cNvPicPr>
            <a:picLocks noChangeAspect="1"/>
          </p:cNvPicPr>
          <p:nvPr/>
        </p:nvPicPr>
        <p:blipFill>
          <a:blip r:embed="rId2">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7B9D95-E970-236D-5CEB-FEECA499B00B}"/>
              </a:ext>
            </a:extLst>
          </p:cNvPr>
          <p:cNvSpPr txBox="1"/>
          <p:nvPr/>
        </p:nvSpPr>
        <p:spPr>
          <a:xfrm>
            <a:off x="4072379" y="2582944"/>
            <a:ext cx="318626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rPr>
              <a:t>Liver function tests and studies</a:t>
            </a:r>
          </a:p>
        </p:txBody>
      </p:sp>
      <p:sp>
        <p:nvSpPr>
          <p:cNvPr id="2" name="Slide Number Placeholder 1">
            <a:extLst>
              <a:ext uri="{FF2B5EF4-FFF2-40B4-BE49-F238E27FC236}">
                <a16:creationId xmlns:a16="http://schemas.microsoft.com/office/drawing/2014/main" id="{E15ECED4-DB2C-D5D0-2380-E92F98379FBB}"/>
              </a:ext>
            </a:extLst>
          </p:cNvPr>
          <p:cNvSpPr>
            <a:spLocks noGrp="1"/>
          </p:cNvSpPr>
          <p:nvPr>
            <p:ph type="sldNum" sz="quarter" idx="12"/>
          </p:nvPr>
        </p:nvSpPr>
        <p:spPr/>
        <p:txBody>
          <a:bodyPr/>
          <a:lstStyle/>
          <a:p>
            <a:fld id="{823A7AB5-9AF3-4C88-A210-3CE8E4469A2B}" type="slidenum">
              <a:rPr lang="en-US" smtClean="0"/>
              <a:t>63</a:t>
            </a:fld>
            <a:endParaRPr lang="en-US"/>
          </a:p>
        </p:txBody>
      </p:sp>
    </p:spTree>
    <p:extLst>
      <p:ext uri="{BB962C8B-B14F-4D97-AF65-F5344CB8AC3E}">
        <p14:creationId xmlns:p14="http://schemas.microsoft.com/office/powerpoint/2010/main" val="1248881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Man with hand on face">
            <a:extLst>
              <a:ext uri="{FF2B5EF4-FFF2-40B4-BE49-F238E27FC236}">
                <a16:creationId xmlns:a16="http://schemas.microsoft.com/office/drawing/2014/main" id="{32CB7774-B8E3-19E3-59BE-D9CDBA030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220" y="1419155"/>
            <a:ext cx="8460780" cy="5438845"/>
          </a:xfrm>
          <a:prstGeom prst="rect">
            <a:avLst/>
          </a:prstGeom>
        </p:spPr>
      </p:pic>
      <p:sp>
        <p:nvSpPr>
          <p:cNvPr id="2" name="Title 1">
            <a:extLst>
              <a:ext uri="{FF2B5EF4-FFF2-40B4-BE49-F238E27FC236}">
                <a16:creationId xmlns:a16="http://schemas.microsoft.com/office/drawing/2014/main" id="{0977EAD1-BFB4-E96E-6BC5-DEDA1A921A33}"/>
              </a:ext>
            </a:extLst>
          </p:cNvPr>
          <p:cNvSpPr>
            <a:spLocks noGrp="1"/>
          </p:cNvSpPr>
          <p:nvPr>
            <p:ph type="title"/>
          </p:nvPr>
        </p:nvSpPr>
        <p:spPr/>
        <p:txBody>
          <a:bodyPr/>
          <a:lstStyle/>
          <a:p>
            <a:r>
              <a:rPr lang="en-US" dirty="0">
                <a:solidFill>
                  <a:schemeClr val="bg1"/>
                </a:solidFill>
              </a:rPr>
              <a:t>What’s wrong with this order?</a:t>
            </a:r>
          </a:p>
        </p:txBody>
      </p:sp>
      <p:pic>
        <p:nvPicPr>
          <p:cNvPr id="6" name="Content Placeholder 5">
            <a:extLst>
              <a:ext uri="{FF2B5EF4-FFF2-40B4-BE49-F238E27FC236}">
                <a16:creationId xmlns:a16="http://schemas.microsoft.com/office/drawing/2014/main" id="{907FA8E8-48B0-0978-F022-B5AD38BB8401}"/>
              </a:ext>
            </a:extLst>
          </p:cNvPr>
          <p:cNvPicPr>
            <a:picLocks noGrp="1" noChangeAspect="1"/>
          </p:cNvPicPr>
          <p:nvPr>
            <p:ph idx="1"/>
          </p:nvPr>
        </p:nvPicPr>
        <p:blipFill>
          <a:blip r:embed="rId3"/>
          <a:stretch>
            <a:fillRect/>
          </a:stretch>
        </p:blipFill>
        <p:spPr>
          <a:xfrm>
            <a:off x="1096095" y="1869100"/>
            <a:ext cx="6074733" cy="3119800"/>
          </a:xfrm>
        </p:spPr>
      </p:pic>
      <p:sp>
        <p:nvSpPr>
          <p:cNvPr id="3" name="Slide Number Placeholder 2">
            <a:extLst>
              <a:ext uri="{FF2B5EF4-FFF2-40B4-BE49-F238E27FC236}">
                <a16:creationId xmlns:a16="http://schemas.microsoft.com/office/drawing/2014/main" id="{967CFCF4-AC3D-DB86-A9A3-22F8D48827E9}"/>
              </a:ext>
            </a:extLst>
          </p:cNvPr>
          <p:cNvSpPr>
            <a:spLocks noGrp="1"/>
          </p:cNvSpPr>
          <p:nvPr>
            <p:ph type="sldNum" sz="quarter" idx="12"/>
          </p:nvPr>
        </p:nvSpPr>
        <p:spPr/>
        <p:txBody>
          <a:bodyPr/>
          <a:lstStyle/>
          <a:p>
            <a:fld id="{823A7AB5-9AF3-4C88-A210-3CE8E4469A2B}" type="slidenum">
              <a:rPr lang="en-US" smtClean="0"/>
              <a:t>64</a:t>
            </a:fld>
            <a:endParaRPr lang="en-US"/>
          </a:p>
        </p:txBody>
      </p:sp>
    </p:spTree>
    <p:extLst>
      <p:ext uri="{BB962C8B-B14F-4D97-AF65-F5344CB8AC3E}">
        <p14:creationId xmlns:p14="http://schemas.microsoft.com/office/powerpoint/2010/main" val="9684482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2F51-2D53-4286-84FB-AEDA9B3882E6}"/>
              </a:ext>
            </a:extLst>
          </p:cNvPr>
          <p:cNvSpPr>
            <a:spLocks noGrp="1"/>
          </p:cNvSpPr>
          <p:nvPr>
            <p:ph type="title"/>
          </p:nvPr>
        </p:nvSpPr>
        <p:spPr/>
        <p:txBody>
          <a:bodyPr/>
          <a:lstStyle/>
          <a:p>
            <a:r>
              <a:rPr lang="en-US" dirty="0"/>
              <a:t>Abnormal liver function test or study?</a:t>
            </a:r>
          </a:p>
        </p:txBody>
      </p:sp>
      <p:sp>
        <p:nvSpPr>
          <p:cNvPr id="3" name="Content Placeholder 2">
            <a:extLst>
              <a:ext uri="{FF2B5EF4-FFF2-40B4-BE49-F238E27FC236}">
                <a16:creationId xmlns:a16="http://schemas.microsoft.com/office/drawing/2014/main" id="{5132BFF2-5F68-8AC7-88A7-770BB37E5D1D}"/>
              </a:ext>
            </a:extLst>
          </p:cNvPr>
          <p:cNvSpPr>
            <a:spLocks noGrp="1"/>
          </p:cNvSpPr>
          <p:nvPr>
            <p:ph idx="1"/>
          </p:nvPr>
        </p:nvSpPr>
        <p:spPr/>
        <p:txBody>
          <a:bodyPr/>
          <a:lstStyle/>
          <a:p>
            <a:pPr marL="0" indent="0">
              <a:buNone/>
            </a:pPr>
            <a:r>
              <a:rPr lang="en-US" b="1" dirty="0"/>
              <a:t>Findings, abnormal, inconclusive, without diagnosis </a:t>
            </a:r>
            <a:r>
              <a:rPr lang="en-US" dirty="0"/>
              <a:t>-see also Abnormal</a:t>
            </a:r>
          </a:p>
          <a:p>
            <a:pPr marL="0" indent="0">
              <a:buNone/>
            </a:pPr>
            <a:r>
              <a:rPr lang="en-US" dirty="0"/>
              <a:t>--function study NEC R94.8</a:t>
            </a:r>
            <a:br>
              <a:rPr lang="en-US" dirty="0"/>
            </a:br>
            <a:r>
              <a:rPr lang="en-US" dirty="0"/>
              <a:t>----liver R94.5</a:t>
            </a:r>
          </a:p>
          <a:p>
            <a:pPr marL="0" indent="0">
              <a:buNone/>
            </a:pPr>
            <a:endParaRPr lang="en-US" b="1" dirty="0"/>
          </a:p>
          <a:p>
            <a:pPr marL="0" indent="0">
              <a:buNone/>
            </a:pPr>
            <a:r>
              <a:rPr lang="en-US" b="1" dirty="0"/>
              <a:t>Abnormal, abnormality, abnormalities </a:t>
            </a:r>
            <a:r>
              <a:rPr lang="en-US" dirty="0"/>
              <a:t>-see also Anomaly</a:t>
            </a:r>
            <a:br>
              <a:rPr lang="en-US" dirty="0"/>
            </a:br>
            <a:r>
              <a:rPr lang="en-US" dirty="0"/>
              <a:t>--function studies</a:t>
            </a:r>
            <a:br>
              <a:rPr lang="en-US" dirty="0"/>
            </a:br>
            <a:r>
              <a:rPr lang="en-US" dirty="0"/>
              <a:t>----liver R94.5</a:t>
            </a:r>
          </a:p>
          <a:p>
            <a:pPr marL="0" indent="0">
              <a:buNone/>
            </a:pPr>
            <a:endParaRPr lang="en-US" dirty="0"/>
          </a:p>
        </p:txBody>
      </p:sp>
      <p:sp>
        <p:nvSpPr>
          <p:cNvPr id="4" name="Oval 3">
            <a:extLst>
              <a:ext uri="{FF2B5EF4-FFF2-40B4-BE49-F238E27FC236}">
                <a16:creationId xmlns:a16="http://schemas.microsoft.com/office/drawing/2014/main" id="{FA501062-2C96-C23D-0E41-F2A259FD8958}"/>
              </a:ext>
            </a:extLst>
          </p:cNvPr>
          <p:cNvSpPr/>
          <p:nvPr/>
        </p:nvSpPr>
        <p:spPr>
          <a:xfrm>
            <a:off x="548640" y="2889504"/>
            <a:ext cx="2974848" cy="8778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5AF0431-4F98-7ECF-78D5-8B5A93E91769}"/>
              </a:ext>
            </a:extLst>
          </p:cNvPr>
          <p:cNvSpPr/>
          <p:nvPr/>
        </p:nvSpPr>
        <p:spPr>
          <a:xfrm>
            <a:off x="548640" y="4632960"/>
            <a:ext cx="2974848" cy="8778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B597B23-91C2-A93E-3564-C72458C27481}"/>
              </a:ext>
            </a:extLst>
          </p:cNvPr>
          <p:cNvSpPr>
            <a:spLocks noGrp="1"/>
          </p:cNvSpPr>
          <p:nvPr>
            <p:ph type="sldNum" sz="quarter" idx="12"/>
          </p:nvPr>
        </p:nvSpPr>
        <p:spPr/>
        <p:txBody>
          <a:bodyPr/>
          <a:lstStyle/>
          <a:p>
            <a:fld id="{823A7AB5-9AF3-4C88-A210-3CE8E4469A2B}" type="slidenum">
              <a:rPr lang="en-US" smtClean="0"/>
              <a:t>65</a:t>
            </a:fld>
            <a:endParaRPr lang="en-US" dirty="0"/>
          </a:p>
        </p:txBody>
      </p:sp>
      <p:sp>
        <p:nvSpPr>
          <p:cNvPr id="7" name="TextBox 6">
            <a:extLst>
              <a:ext uri="{FF2B5EF4-FFF2-40B4-BE49-F238E27FC236}">
                <a16:creationId xmlns:a16="http://schemas.microsoft.com/office/drawing/2014/main" id="{7D6E1F3C-2F7C-3335-5FE9-E99C9C0BE6CF}"/>
              </a:ext>
            </a:extLst>
          </p:cNvPr>
          <p:cNvSpPr txBox="1"/>
          <p:nvPr/>
        </p:nvSpPr>
        <p:spPr>
          <a:xfrm>
            <a:off x="672409" y="6371553"/>
            <a:ext cx="7764430" cy="276999"/>
          </a:xfrm>
          <a:prstGeom prst="rect">
            <a:avLst/>
          </a:prstGeom>
          <a:noFill/>
        </p:spPr>
        <p:txBody>
          <a:bodyPr wrap="square">
            <a:spAutoFit/>
          </a:bodyPr>
          <a:lstStyle/>
          <a:p>
            <a:pPr marL="0" indent="0">
              <a:buNone/>
            </a:pPr>
            <a:r>
              <a:rPr lang="en-US" sz="1200" dirty="0"/>
              <a:t>Source: National Center for Health Statistics. FY 2026 ICD-10-CM Index to Diseases and Injuries: pp. 5, 600.</a:t>
            </a:r>
          </a:p>
        </p:txBody>
      </p:sp>
    </p:spTree>
    <p:extLst>
      <p:ext uri="{BB962C8B-B14F-4D97-AF65-F5344CB8AC3E}">
        <p14:creationId xmlns:p14="http://schemas.microsoft.com/office/powerpoint/2010/main" val="16858282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2D392-388B-030A-AB69-91F9D6BC2821}"/>
              </a:ext>
            </a:extLst>
          </p:cNvPr>
          <p:cNvSpPr>
            <a:spLocks noGrp="1"/>
          </p:cNvSpPr>
          <p:nvPr>
            <p:ph type="title"/>
          </p:nvPr>
        </p:nvSpPr>
        <p:spPr/>
        <p:txBody>
          <a:bodyPr/>
          <a:lstStyle/>
          <a:p>
            <a:r>
              <a:rPr lang="en-US" dirty="0"/>
              <a:t>Abnormal liver function test or study?</a:t>
            </a:r>
          </a:p>
        </p:txBody>
      </p:sp>
      <p:sp>
        <p:nvSpPr>
          <p:cNvPr id="3" name="Content Placeholder 2">
            <a:extLst>
              <a:ext uri="{FF2B5EF4-FFF2-40B4-BE49-F238E27FC236}">
                <a16:creationId xmlns:a16="http://schemas.microsoft.com/office/drawing/2014/main" id="{4D09BBBF-46BF-3621-0316-DBFC8B80E7BC}"/>
              </a:ext>
            </a:extLst>
          </p:cNvPr>
          <p:cNvSpPr>
            <a:spLocks noGrp="1"/>
          </p:cNvSpPr>
          <p:nvPr>
            <p:ph idx="1"/>
          </p:nvPr>
        </p:nvSpPr>
        <p:spPr/>
        <p:txBody>
          <a:bodyPr/>
          <a:lstStyle/>
          <a:p>
            <a:pPr marL="0" indent="0">
              <a:buNone/>
            </a:pPr>
            <a:r>
              <a:rPr lang="en-US" b="1" dirty="0"/>
              <a:t>Findings, abnormal, inconclusive, without diagnosis </a:t>
            </a:r>
            <a:r>
              <a:rPr lang="en-US" dirty="0"/>
              <a:t>-see also Abnormal</a:t>
            </a:r>
          </a:p>
          <a:p>
            <a:pPr marL="0" indent="0">
              <a:buNone/>
            </a:pPr>
            <a:r>
              <a:rPr lang="en-US" dirty="0"/>
              <a:t>--liver function test -see also Elevated, liver function, test R79.89</a:t>
            </a:r>
          </a:p>
          <a:p>
            <a:pPr marL="0" indent="0">
              <a:buNone/>
            </a:pPr>
            <a:endParaRPr lang="en-US" b="1" dirty="0"/>
          </a:p>
          <a:p>
            <a:pPr marL="0" indent="0">
              <a:buNone/>
            </a:pPr>
            <a:r>
              <a:rPr lang="en-US" b="1" dirty="0"/>
              <a:t>Abnormal, abnormality, abnormalities </a:t>
            </a:r>
            <a:r>
              <a:rPr lang="en-US" dirty="0"/>
              <a:t>-see also Anomaly</a:t>
            </a:r>
          </a:p>
          <a:p>
            <a:pPr marL="0" indent="0">
              <a:buNone/>
            </a:pPr>
            <a:r>
              <a:rPr lang="en-US" dirty="0"/>
              <a:t>--liver function test -see also Elevated, liver function, test R79.89</a:t>
            </a:r>
          </a:p>
        </p:txBody>
      </p:sp>
      <p:sp>
        <p:nvSpPr>
          <p:cNvPr id="4" name="Oval 3">
            <a:extLst>
              <a:ext uri="{FF2B5EF4-FFF2-40B4-BE49-F238E27FC236}">
                <a16:creationId xmlns:a16="http://schemas.microsoft.com/office/drawing/2014/main" id="{F0775817-3D17-BA21-E5AC-F6A6BC4F8D40}"/>
              </a:ext>
            </a:extLst>
          </p:cNvPr>
          <p:cNvSpPr/>
          <p:nvPr/>
        </p:nvSpPr>
        <p:spPr>
          <a:xfrm>
            <a:off x="8619744" y="2389632"/>
            <a:ext cx="2974848" cy="8778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FCC1B8-B079-AE08-C67A-74A1AD4EE1B7}"/>
              </a:ext>
            </a:extLst>
          </p:cNvPr>
          <p:cNvSpPr/>
          <p:nvPr/>
        </p:nvSpPr>
        <p:spPr>
          <a:xfrm>
            <a:off x="8619744" y="4001294"/>
            <a:ext cx="2974848" cy="8778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0418332-F9C1-77CF-2EE3-BDE45F3D7324}"/>
              </a:ext>
            </a:extLst>
          </p:cNvPr>
          <p:cNvSpPr>
            <a:spLocks noGrp="1"/>
          </p:cNvSpPr>
          <p:nvPr>
            <p:ph type="sldNum" sz="quarter" idx="12"/>
          </p:nvPr>
        </p:nvSpPr>
        <p:spPr/>
        <p:txBody>
          <a:bodyPr/>
          <a:lstStyle/>
          <a:p>
            <a:fld id="{823A7AB5-9AF3-4C88-A210-3CE8E4469A2B}" type="slidenum">
              <a:rPr lang="en-US" smtClean="0"/>
              <a:t>66</a:t>
            </a:fld>
            <a:endParaRPr lang="en-US"/>
          </a:p>
        </p:txBody>
      </p:sp>
      <p:sp>
        <p:nvSpPr>
          <p:cNvPr id="7" name="TextBox 6">
            <a:extLst>
              <a:ext uri="{FF2B5EF4-FFF2-40B4-BE49-F238E27FC236}">
                <a16:creationId xmlns:a16="http://schemas.microsoft.com/office/drawing/2014/main" id="{0833E8C9-D474-142A-783C-77F03578D1FA}"/>
              </a:ext>
            </a:extLst>
          </p:cNvPr>
          <p:cNvSpPr txBox="1"/>
          <p:nvPr/>
        </p:nvSpPr>
        <p:spPr>
          <a:xfrm>
            <a:off x="672409" y="6371553"/>
            <a:ext cx="7764430" cy="276999"/>
          </a:xfrm>
          <a:prstGeom prst="rect">
            <a:avLst/>
          </a:prstGeom>
          <a:noFill/>
        </p:spPr>
        <p:txBody>
          <a:bodyPr wrap="square">
            <a:spAutoFit/>
          </a:bodyPr>
          <a:lstStyle/>
          <a:p>
            <a:pPr marL="0" indent="0">
              <a:buNone/>
            </a:pPr>
            <a:r>
              <a:rPr lang="en-US" sz="1200" dirty="0"/>
              <a:t>Source: National Center for Health Statistics. FY 2026 ICD-10-CM Index to Diseases and Injuries: pp. 5, 601.</a:t>
            </a:r>
          </a:p>
        </p:txBody>
      </p:sp>
    </p:spTree>
    <p:extLst>
      <p:ext uri="{BB962C8B-B14F-4D97-AF65-F5344CB8AC3E}">
        <p14:creationId xmlns:p14="http://schemas.microsoft.com/office/powerpoint/2010/main" val="38593792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6CEE-A454-E9BF-91F1-5BB185F4FE73}"/>
              </a:ext>
            </a:extLst>
          </p:cNvPr>
          <p:cNvSpPr>
            <a:spLocks noGrp="1"/>
          </p:cNvSpPr>
          <p:nvPr>
            <p:ph type="title"/>
          </p:nvPr>
        </p:nvSpPr>
        <p:spPr/>
        <p:txBody>
          <a:bodyPr/>
          <a:lstStyle/>
          <a:p>
            <a:r>
              <a:rPr lang="en-US" dirty="0"/>
              <a:t>Elevated liver function test vs. </a:t>
            </a:r>
            <a:r>
              <a:rPr lang="en-US"/>
              <a:t>study</a:t>
            </a:r>
            <a:endParaRPr lang="en-US" dirty="0"/>
          </a:p>
        </p:txBody>
      </p:sp>
      <p:sp>
        <p:nvSpPr>
          <p:cNvPr id="3" name="Content Placeholder 2">
            <a:extLst>
              <a:ext uri="{FF2B5EF4-FFF2-40B4-BE49-F238E27FC236}">
                <a16:creationId xmlns:a16="http://schemas.microsoft.com/office/drawing/2014/main" id="{D4197EE6-C8F7-A660-E880-C2361B9987D1}"/>
              </a:ext>
            </a:extLst>
          </p:cNvPr>
          <p:cNvSpPr>
            <a:spLocks noGrp="1"/>
          </p:cNvSpPr>
          <p:nvPr>
            <p:ph idx="1"/>
          </p:nvPr>
        </p:nvSpPr>
        <p:spPr>
          <a:xfrm>
            <a:off x="3316224" y="1825625"/>
            <a:ext cx="4376928" cy="4351338"/>
          </a:xfrm>
        </p:spPr>
        <p:txBody>
          <a:bodyPr>
            <a:normAutofit fontScale="55000" lnSpcReduction="20000"/>
          </a:bodyPr>
          <a:lstStyle/>
          <a:p>
            <a:pPr marL="0" indent="0">
              <a:buNone/>
            </a:pPr>
            <a:r>
              <a:rPr lang="en-US" b="1" dirty="0"/>
              <a:t>Elevated, elevation</a:t>
            </a:r>
            <a:br>
              <a:rPr lang="en-US" dirty="0"/>
            </a:br>
            <a:r>
              <a:rPr lang="en-US" dirty="0"/>
              <a:t>--</a:t>
            </a:r>
            <a:r>
              <a:rPr lang="pt-BR" dirty="0"/>
              <a:t>alanine transaminase(ALT)   R74.01</a:t>
            </a:r>
          </a:p>
          <a:p>
            <a:pPr marL="0" indent="0">
              <a:buNone/>
            </a:pPr>
            <a:r>
              <a:rPr lang="pt-BR" dirty="0"/>
              <a:t>--ALT(alanine transaminase)   R74.01</a:t>
            </a:r>
          </a:p>
          <a:p>
            <a:pPr marL="0" indent="0">
              <a:buNone/>
            </a:pPr>
            <a:r>
              <a:rPr lang="pt-BR" dirty="0"/>
              <a:t>--aspartate transaminase(AST)   R74.01</a:t>
            </a:r>
          </a:p>
          <a:p>
            <a:pPr marL="0" indent="0">
              <a:buNone/>
            </a:pPr>
            <a:r>
              <a:rPr lang="pt-BR" dirty="0"/>
              <a:t>...</a:t>
            </a:r>
          </a:p>
          <a:p>
            <a:pPr marL="0" indent="0">
              <a:buNone/>
            </a:pPr>
            <a:r>
              <a:rPr lang="pt-BR" dirty="0"/>
              <a:t>--AST(aspartate transaminase)   R74.01</a:t>
            </a:r>
          </a:p>
          <a:p>
            <a:pPr marL="0" indent="0">
              <a:buNone/>
            </a:pPr>
            <a:r>
              <a:rPr lang="pt-BR" dirty="0"/>
              <a:t>...</a:t>
            </a:r>
          </a:p>
          <a:p>
            <a:pPr marL="0" indent="0">
              <a:buNone/>
            </a:pPr>
            <a:r>
              <a:rPr lang="en-US" dirty="0"/>
              <a:t>--liver function</a:t>
            </a:r>
          </a:p>
          <a:p>
            <a:pPr marL="0" indent="0">
              <a:buNone/>
            </a:pPr>
            <a:r>
              <a:rPr lang="en-US" dirty="0"/>
              <a:t>----study   R94.5</a:t>
            </a:r>
          </a:p>
          <a:p>
            <a:pPr marL="0" indent="0">
              <a:buNone/>
            </a:pPr>
            <a:r>
              <a:rPr lang="en-US" dirty="0"/>
              <a:t>----test   R79.89</a:t>
            </a:r>
          </a:p>
          <a:p>
            <a:pPr marL="0" indent="0">
              <a:buNone/>
            </a:pPr>
            <a:r>
              <a:rPr lang="en-US" dirty="0"/>
              <a:t>----alkaline phosphatase   R74.8</a:t>
            </a:r>
          </a:p>
          <a:p>
            <a:pPr marL="0" indent="0">
              <a:buNone/>
            </a:pPr>
            <a:r>
              <a:rPr lang="en-US" dirty="0"/>
              <a:t>----aminotransferase   R74.01</a:t>
            </a:r>
          </a:p>
          <a:p>
            <a:pPr marL="0" indent="0">
              <a:buNone/>
            </a:pPr>
            <a:r>
              <a:rPr lang="en-US" dirty="0"/>
              <a:t>----bilirubin   R17</a:t>
            </a:r>
          </a:p>
          <a:p>
            <a:pPr marL="0" indent="0">
              <a:buNone/>
            </a:pPr>
            <a:r>
              <a:rPr lang="en-US" dirty="0"/>
              <a:t>----hepatic enzyme   R74.8</a:t>
            </a:r>
          </a:p>
          <a:p>
            <a:pPr marL="0" indent="0">
              <a:buNone/>
            </a:pPr>
            <a:r>
              <a:rPr lang="en-US" dirty="0"/>
              <a:t>----lactate dehydrogenase   R74.02</a:t>
            </a:r>
          </a:p>
        </p:txBody>
      </p:sp>
      <p:sp>
        <p:nvSpPr>
          <p:cNvPr id="4" name="Oval 3">
            <a:extLst>
              <a:ext uri="{FF2B5EF4-FFF2-40B4-BE49-F238E27FC236}">
                <a16:creationId xmlns:a16="http://schemas.microsoft.com/office/drawing/2014/main" id="{D1F80A15-7AE7-C563-4CDA-15A28ABC6973}"/>
              </a:ext>
            </a:extLst>
          </p:cNvPr>
          <p:cNvSpPr/>
          <p:nvPr/>
        </p:nvSpPr>
        <p:spPr>
          <a:xfrm>
            <a:off x="2621280" y="3694176"/>
            <a:ext cx="2974848" cy="8778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2943B2B-32FF-D945-4CDA-305CA50E518F}"/>
              </a:ext>
            </a:extLst>
          </p:cNvPr>
          <p:cNvSpPr>
            <a:spLocks noGrp="1"/>
          </p:cNvSpPr>
          <p:nvPr>
            <p:ph type="sldNum" sz="quarter" idx="12"/>
          </p:nvPr>
        </p:nvSpPr>
        <p:spPr/>
        <p:txBody>
          <a:bodyPr/>
          <a:lstStyle/>
          <a:p>
            <a:fld id="{823A7AB5-9AF3-4C88-A210-3CE8E4469A2B}" type="slidenum">
              <a:rPr lang="en-US" smtClean="0"/>
              <a:t>67</a:t>
            </a:fld>
            <a:endParaRPr lang="en-US" dirty="0"/>
          </a:p>
        </p:txBody>
      </p:sp>
      <p:sp>
        <p:nvSpPr>
          <p:cNvPr id="6" name="TextBox 5">
            <a:extLst>
              <a:ext uri="{FF2B5EF4-FFF2-40B4-BE49-F238E27FC236}">
                <a16:creationId xmlns:a16="http://schemas.microsoft.com/office/drawing/2014/main" id="{ABE87989-6FC9-5FA4-58D0-8ADDAC2FF2D5}"/>
              </a:ext>
            </a:extLst>
          </p:cNvPr>
          <p:cNvSpPr txBox="1"/>
          <p:nvPr/>
        </p:nvSpPr>
        <p:spPr>
          <a:xfrm>
            <a:off x="964640" y="6400412"/>
            <a:ext cx="7764430" cy="276999"/>
          </a:xfrm>
          <a:prstGeom prst="rect">
            <a:avLst/>
          </a:prstGeom>
          <a:noFill/>
        </p:spPr>
        <p:txBody>
          <a:bodyPr wrap="square">
            <a:spAutoFit/>
          </a:bodyPr>
          <a:lstStyle/>
          <a:p>
            <a:pPr marL="0" indent="0">
              <a:buNone/>
            </a:pPr>
            <a:r>
              <a:rPr lang="en-US" sz="1200" dirty="0"/>
              <a:t>Source: National Center for Health Statistics. FY 2026 ICD-10-CM Index to Diseases and Injuries: p. 533.</a:t>
            </a:r>
          </a:p>
        </p:txBody>
      </p:sp>
    </p:spTree>
    <p:extLst>
      <p:ext uri="{BB962C8B-B14F-4D97-AF65-F5344CB8AC3E}">
        <p14:creationId xmlns:p14="http://schemas.microsoft.com/office/powerpoint/2010/main" val="3918244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DADB-9284-91D3-B4A1-6A9EA5594C94}"/>
              </a:ext>
            </a:extLst>
          </p:cNvPr>
          <p:cNvSpPr>
            <a:spLocks noGrp="1"/>
          </p:cNvSpPr>
          <p:nvPr>
            <p:ph type="title"/>
          </p:nvPr>
        </p:nvSpPr>
        <p:spPr/>
        <p:txBody>
          <a:bodyPr/>
          <a:lstStyle/>
          <a:p>
            <a:r>
              <a:rPr lang="en-US" dirty="0"/>
              <a:t>Elevated liver function </a:t>
            </a:r>
            <a:r>
              <a:rPr lang="en-US" dirty="0">
                <a:solidFill>
                  <a:srgbClr val="0070C0"/>
                </a:solidFill>
              </a:rPr>
              <a:t>study</a:t>
            </a:r>
          </a:p>
        </p:txBody>
      </p:sp>
      <p:sp>
        <p:nvSpPr>
          <p:cNvPr id="3" name="Content Placeholder 2">
            <a:extLst>
              <a:ext uri="{FF2B5EF4-FFF2-40B4-BE49-F238E27FC236}">
                <a16:creationId xmlns:a16="http://schemas.microsoft.com/office/drawing/2014/main" id="{4AAA5FF1-025F-6008-FB9F-4A8B988CA137}"/>
              </a:ext>
            </a:extLst>
          </p:cNvPr>
          <p:cNvSpPr>
            <a:spLocks noGrp="1"/>
          </p:cNvSpPr>
          <p:nvPr>
            <p:ph idx="1"/>
          </p:nvPr>
        </p:nvSpPr>
        <p:spPr/>
        <p:txBody>
          <a:bodyPr/>
          <a:lstStyle/>
          <a:p>
            <a:r>
              <a:rPr lang="en-US" dirty="0"/>
              <a:t>ICD-10-CM code </a:t>
            </a:r>
            <a:r>
              <a:rPr lang="en-US" dirty="0">
                <a:solidFill>
                  <a:srgbClr val="0070C0"/>
                </a:solidFill>
              </a:rPr>
              <a:t>R94.5</a:t>
            </a:r>
            <a:r>
              <a:rPr lang="en-US" dirty="0"/>
              <a:t>, Abnormal results of liver function studies, is classified to the block of codes for </a:t>
            </a:r>
            <a:r>
              <a:rPr lang="en-US" dirty="0">
                <a:solidFill>
                  <a:srgbClr val="0070C0"/>
                </a:solidFill>
              </a:rPr>
              <a:t>Abnormal findings on diagnostic imaging and in function studies</a:t>
            </a:r>
            <a:r>
              <a:rPr lang="en-US" dirty="0"/>
              <a:t>, without diagnosis (R90-R94)</a:t>
            </a:r>
          </a:p>
          <a:p>
            <a:endParaRPr lang="en-US" dirty="0"/>
          </a:p>
        </p:txBody>
      </p:sp>
      <p:pic>
        <p:nvPicPr>
          <p:cNvPr id="5" name="Picture 4">
            <a:extLst>
              <a:ext uri="{FF2B5EF4-FFF2-40B4-BE49-F238E27FC236}">
                <a16:creationId xmlns:a16="http://schemas.microsoft.com/office/drawing/2014/main" id="{0CA77313-FF9F-ABB9-F2AE-4D87E4AEBC15}"/>
              </a:ext>
            </a:extLst>
          </p:cNvPr>
          <p:cNvPicPr>
            <a:picLocks noChangeAspect="1"/>
          </p:cNvPicPr>
          <p:nvPr/>
        </p:nvPicPr>
        <p:blipFill>
          <a:blip r:embed="rId2"/>
          <a:stretch>
            <a:fillRect/>
          </a:stretch>
        </p:blipFill>
        <p:spPr>
          <a:xfrm>
            <a:off x="2389524" y="3429000"/>
            <a:ext cx="8964276" cy="2591162"/>
          </a:xfrm>
          <a:prstGeom prst="rect">
            <a:avLst/>
          </a:prstGeom>
        </p:spPr>
      </p:pic>
      <p:sp>
        <p:nvSpPr>
          <p:cNvPr id="7" name="TextBox 6">
            <a:extLst>
              <a:ext uri="{FF2B5EF4-FFF2-40B4-BE49-F238E27FC236}">
                <a16:creationId xmlns:a16="http://schemas.microsoft.com/office/drawing/2014/main" id="{24021B03-608C-6069-0601-5F98AC60F16D}"/>
              </a:ext>
            </a:extLst>
          </p:cNvPr>
          <p:cNvSpPr txBox="1"/>
          <p:nvPr/>
        </p:nvSpPr>
        <p:spPr>
          <a:xfrm>
            <a:off x="2389524" y="5992297"/>
            <a:ext cx="7900416" cy="369332"/>
          </a:xfrm>
          <a:prstGeom prst="rect">
            <a:avLst/>
          </a:prstGeom>
          <a:noFill/>
        </p:spPr>
        <p:txBody>
          <a:bodyPr wrap="square">
            <a:spAutoFit/>
          </a:bodyPr>
          <a:lstStyle/>
          <a:p>
            <a:r>
              <a:rPr lang="en-US" dirty="0"/>
              <a:t>National Center for Health Statistics. FY 2026 ICD-10-CM Tabular List: p. 1284.</a:t>
            </a:r>
          </a:p>
        </p:txBody>
      </p:sp>
      <p:sp>
        <p:nvSpPr>
          <p:cNvPr id="4" name="Slide Number Placeholder 3">
            <a:extLst>
              <a:ext uri="{FF2B5EF4-FFF2-40B4-BE49-F238E27FC236}">
                <a16:creationId xmlns:a16="http://schemas.microsoft.com/office/drawing/2014/main" id="{8E4ACB0D-BB5C-2F53-BDBC-F0EC4CEBDF46}"/>
              </a:ext>
            </a:extLst>
          </p:cNvPr>
          <p:cNvSpPr>
            <a:spLocks noGrp="1"/>
          </p:cNvSpPr>
          <p:nvPr>
            <p:ph type="sldNum" sz="quarter" idx="12"/>
          </p:nvPr>
        </p:nvSpPr>
        <p:spPr/>
        <p:txBody>
          <a:bodyPr/>
          <a:lstStyle/>
          <a:p>
            <a:fld id="{823A7AB5-9AF3-4C88-A210-3CE8E4469A2B}" type="slidenum">
              <a:rPr lang="en-US" smtClean="0"/>
              <a:t>68</a:t>
            </a:fld>
            <a:endParaRPr lang="en-US"/>
          </a:p>
        </p:txBody>
      </p:sp>
    </p:spTree>
    <p:extLst>
      <p:ext uri="{BB962C8B-B14F-4D97-AF65-F5344CB8AC3E}">
        <p14:creationId xmlns:p14="http://schemas.microsoft.com/office/powerpoint/2010/main" val="28054398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61D9288-AC90-3384-BDBE-4CFFFDEA9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FCF53-78F1-5556-12C7-6F262A7F9557}"/>
              </a:ext>
            </a:extLst>
          </p:cNvPr>
          <p:cNvSpPr>
            <a:spLocks noGrp="1"/>
          </p:cNvSpPr>
          <p:nvPr>
            <p:ph type="title"/>
          </p:nvPr>
        </p:nvSpPr>
        <p:spPr>
          <a:xfrm>
            <a:off x="838200" y="365125"/>
            <a:ext cx="10515600" cy="1005249"/>
          </a:xfrm>
        </p:spPr>
        <p:txBody>
          <a:bodyPr/>
          <a:lstStyle/>
          <a:p>
            <a:r>
              <a:rPr lang="en-US" dirty="0"/>
              <a:t>Elevated liver function </a:t>
            </a:r>
            <a:r>
              <a:rPr lang="en-US" dirty="0">
                <a:solidFill>
                  <a:srgbClr val="0070C0"/>
                </a:solidFill>
              </a:rPr>
              <a:t>test</a:t>
            </a:r>
          </a:p>
        </p:txBody>
      </p:sp>
      <p:sp>
        <p:nvSpPr>
          <p:cNvPr id="3" name="Content Placeholder 2">
            <a:extLst>
              <a:ext uri="{FF2B5EF4-FFF2-40B4-BE49-F238E27FC236}">
                <a16:creationId xmlns:a16="http://schemas.microsoft.com/office/drawing/2014/main" id="{940F810C-DE7F-EC0B-605C-691C05689FDC}"/>
              </a:ext>
            </a:extLst>
          </p:cNvPr>
          <p:cNvSpPr>
            <a:spLocks noGrp="1"/>
          </p:cNvSpPr>
          <p:nvPr>
            <p:ph idx="1"/>
          </p:nvPr>
        </p:nvSpPr>
        <p:spPr>
          <a:xfrm>
            <a:off x="838200" y="1484249"/>
            <a:ext cx="10515600" cy="4351338"/>
          </a:xfrm>
        </p:spPr>
        <p:txBody>
          <a:bodyPr/>
          <a:lstStyle/>
          <a:p>
            <a:r>
              <a:rPr lang="en-US" dirty="0"/>
              <a:t>These codes are classified to the block of codes for </a:t>
            </a:r>
            <a:r>
              <a:rPr lang="en-US" dirty="0">
                <a:solidFill>
                  <a:srgbClr val="0070C0"/>
                </a:solidFill>
              </a:rPr>
              <a:t>Abnormal findings on examination of blood</a:t>
            </a:r>
            <a:r>
              <a:rPr lang="en-US" dirty="0"/>
              <a:t>, without diagnosis (R70-R79)</a:t>
            </a:r>
          </a:p>
          <a:p>
            <a:pPr lvl="1"/>
            <a:r>
              <a:rPr lang="en-US" dirty="0"/>
              <a:t>ICD-10-CM code </a:t>
            </a:r>
            <a:r>
              <a:rPr lang="en-US" dirty="0">
                <a:solidFill>
                  <a:srgbClr val="0070C0"/>
                </a:solidFill>
              </a:rPr>
              <a:t>R74.01</a:t>
            </a:r>
            <a:r>
              <a:rPr lang="en-US" dirty="0"/>
              <a:t>, Elevation of levels of liver transaminase levels</a:t>
            </a:r>
          </a:p>
          <a:p>
            <a:pPr lvl="1"/>
            <a:r>
              <a:rPr lang="en-US" dirty="0"/>
              <a:t>ICD-10-CM code </a:t>
            </a:r>
            <a:r>
              <a:rPr lang="en-US" dirty="0">
                <a:solidFill>
                  <a:srgbClr val="0070C0"/>
                </a:solidFill>
              </a:rPr>
              <a:t>R74.02</a:t>
            </a:r>
            <a:r>
              <a:rPr lang="en-US" dirty="0"/>
              <a:t>, Elevation of levels of lactic acid dehydrogenase [LDH]</a:t>
            </a:r>
          </a:p>
          <a:p>
            <a:pPr lvl="1"/>
            <a:r>
              <a:rPr lang="en-US" dirty="0"/>
              <a:t>ICD-10-CM code </a:t>
            </a:r>
            <a:r>
              <a:rPr lang="en-US" dirty="0">
                <a:solidFill>
                  <a:srgbClr val="0070C0"/>
                </a:solidFill>
              </a:rPr>
              <a:t>R74.8</a:t>
            </a:r>
            <a:r>
              <a:rPr lang="en-US" dirty="0"/>
              <a:t>, Abnormal levels of other serum enzymes</a:t>
            </a:r>
          </a:p>
          <a:p>
            <a:pPr lvl="1"/>
            <a:r>
              <a:rPr lang="en-US" dirty="0"/>
              <a:t>ICD-10-CM code </a:t>
            </a:r>
            <a:r>
              <a:rPr lang="en-US" dirty="0">
                <a:solidFill>
                  <a:srgbClr val="0070C0"/>
                </a:solidFill>
              </a:rPr>
              <a:t>R79.89</a:t>
            </a:r>
            <a:r>
              <a:rPr lang="en-US" dirty="0"/>
              <a:t>, Other specified abnormal findings of blood chemistry</a:t>
            </a:r>
          </a:p>
          <a:p>
            <a:endParaRPr lang="en-US" dirty="0"/>
          </a:p>
        </p:txBody>
      </p:sp>
      <p:pic>
        <p:nvPicPr>
          <p:cNvPr id="5" name="Picture 4">
            <a:extLst>
              <a:ext uri="{FF2B5EF4-FFF2-40B4-BE49-F238E27FC236}">
                <a16:creationId xmlns:a16="http://schemas.microsoft.com/office/drawing/2014/main" id="{62C9687D-EE98-D666-BE45-60A5B7E25F97}"/>
              </a:ext>
            </a:extLst>
          </p:cNvPr>
          <p:cNvPicPr>
            <a:picLocks noChangeAspect="1"/>
          </p:cNvPicPr>
          <p:nvPr/>
        </p:nvPicPr>
        <p:blipFill>
          <a:blip r:embed="rId2"/>
          <a:stretch>
            <a:fillRect/>
          </a:stretch>
        </p:blipFill>
        <p:spPr>
          <a:xfrm>
            <a:off x="3896952" y="4316328"/>
            <a:ext cx="6982799" cy="2114845"/>
          </a:xfrm>
          <a:prstGeom prst="rect">
            <a:avLst/>
          </a:prstGeom>
        </p:spPr>
      </p:pic>
      <p:sp>
        <p:nvSpPr>
          <p:cNvPr id="6" name="TextBox 5">
            <a:extLst>
              <a:ext uri="{FF2B5EF4-FFF2-40B4-BE49-F238E27FC236}">
                <a16:creationId xmlns:a16="http://schemas.microsoft.com/office/drawing/2014/main" id="{EFE4CB8A-BB26-3A6B-DD55-1BAC0C260680}"/>
              </a:ext>
            </a:extLst>
          </p:cNvPr>
          <p:cNvSpPr txBox="1"/>
          <p:nvPr/>
        </p:nvSpPr>
        <p:spPr>
          <a:xfrm>
            <a:off x="3896952" y="6431173"/>
            <a:ext cx="7900416" cy="338554"/>
          </a:xfrm>
          <a:prstGeom prst="rect">
            <a:avLst/>
          </a:prstGeom>
          <a:noFill/>
        </p:spPr>
        <p:txBody>
          <a:bodyPr wrap="square">
            <a:spAutoFit/>
          </a:bodyPr>
          <a:lstStyle/>
          <a:p>
            <a:r>
              <a:rPr lang="en-US" sz="1600" dirty="0"/>
              <a:t>National Center for Health Statistics. FY 2026 ICD-10-CM Tabular List: p. 1273.</a:t>
            </a:r>
          </a:p>
        </p:txBody>
      </p:sp>
      <p:sp>
        <p:nvSpPr>
          <p:cNvPr id="4" name="Slide Number Placeholder 3">
            <a:extLst>
              <a:ext uri="{FF2B5EF4-FFF2-40B4-BE49-F238E27FC236}">
                <a16:creationId xmlns:a16="http://schemas.microsoft.com/office/drawing/2014/main" id="{F2CA61A7-F47F-76E0-8A1A-94C296026B03}"/>
              </a:ext>
            </a:extLst>
          </p:cNvPr>
          <p:cNvSpPr>
            <a:spLocks noGrp="1"/>
          </p:cNvSpPr>
          <p:nvPr>
            <p:ph type="sldNum" sz="quarter" idx="12"/>
          </p:nvPr>
        </p:nvSpPr>
        <p:spPr/>
        <p:txBody>
          <a:bodyPr/>
          <a:lstStyle/>
          <a:p>
            <a:fld id="{823A7AB5-9AF3-4C88-A210-3CE8E4469A2B}" type="slidenum">
              <a:rPr lang="en-US" smtClean="0"/>
              <a:t>69</a:t>
            </a:fld>
            <a:endParaRPr lang="en-US"/>
          </a:p>
        </p:txBody>
      </p:sp>
    </p:spTree>
    <p:extLst>
      <p:ext uri="{BB962C8B-B14F-4D97-AF65-F5344CB8AC3E}">
        <p14:creationId xmlns:p14="http://schemas.microsoft.com/office/powerpoint/2010/main" val="390933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Video 2" title="Comments pop-up background">
            <a:hlinkClick r:id="" action="ppaction://media"/>
            <a:extLst>
              <a:ext uri="{FF2B5EF4-FFF2-40B4-BE49-F238E27FC236}">
                <a16:creationId xmlns:a16="http://schemas.microsoft.com/office/drawing/2014/main" id="{206317FF-84B9-4A61-854C-EDFE20EBF6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799" y="457200"/>
            <a:ext cx="10566401" cy="5943600"/>
          </a:xfrm>
          <a:prstGeom prst="rect">
            <a:avLst/>
          </a:prstGeom>
        </p:spPr>
      </p:pic>
      <p:sp>
        <p:nvSpPr>
          <p:cNvPr id="2" name="Slide Number Placeholder 1">
            <a:extLst>
              <a:ext uri="{FF2B5EF4-FFF2-40B4-BE49-F238E27FC236}">
                <a16:creationId xmlns:a16="http://schemas.microsoft.com/office/drawing/2014/main" id="{2AF572A9-9EC4-2B28-EDAD-0EAECF1CB06B}"/>
              </a:ext>
            </a:extLst>
          </p:cNvPr>
          <p:cNvSpPr>
            <a:spLocks noGrp="1"/>
          </p:cNvSpPr>
          <p:nvPr>
            <p:ph type="sldNum" sz="quarter" idx="12"/>
          </p:nvPr>
        </p:nvSpPr>
        <p:spPr/>
        <p:txBody>
          <a:bodyPr/>
          <a:lstStyle/>
          <a:p>
            <a:fld id="{823A7AB5-9AF3-4C88-A210-3CE8E4469A2B}" type="slidenum">
              <a:rPr lang="en-US" smtClean="0"/>
              <a:t>7</a:t>
            </a:fld>
            <a:endParaRPr lang="en-US"/>
          </a:p>
        </p:txBody>
      </p:sp>
    </p:spTree>
    <p:extLst>
      <p:ext uri="{BB962C8B-B14F-4D97-AF65-F5344CB8AC3E}">
        <p14:creationId xmlns:p14="http://schemas.microsoft.com/office/powerpoint/2010/main" val="48480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25A2-CE1B-DE90-5654-1AB9BDCF71B5}"/>
              </a:ext>
            </a:extLst>
          </p:cNvPr>
          <p:cNvSpPr>
            <a:spLocks noGrp="1"/>
          </p:cNvSpPr>
          <p:nvPr>
            <p:ph type="title"/>
          </p:nvPr>
        </p:nvSpPr>
        <p:spPr/>
        <p:txBody>
          <a:bodyPr/>
          <a:lstStyle/>
          <a:p>
            <a:r>
              <a:rPr lang="en-US" dirty="0"/>
              <a:t>Indication for test clearly documented</a:t>
            </a:r>
          </a:p>
        </p:txBody>
      </p:sp>
      <p:pic>
        <p:nvPicPr>
          <p:cNvPr id="5" name="Content Placeholder 4" descr="Desktop in sunshine">
            <a:extLst>
              <a:ext uri="{FF2B5EF4-FFF2-40B4-BE49-F238E27FC236}">
                <a16:creationId xmlns:a16="http://schemas.microsoft.com/office/drawing/2014/main" id="{C884B7CB-67DD-51F8-BCDA-A123C5921D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84" y="2372794"/>
            <a:ext cx="6539931" cy="4351338"/>
          </a:xfrm>
          <a:prstGeom prst="rect">
            <a:avLst/>
          </a:prstGeom>
          <a:ln>
            <a:noFill/>
          </a:ln>
          <a:effectLst>
            <a:softEdge rad="112500"/>
          </a:effectLst>
        </p:spPr>
      </p:pic>
      <p:pic>
        <p:nvPicPr>
          <p:cNvPr id="4" name="Picture 3">
            <a:extLst>
              <a:ext uri="{FF2B5EF4-FFF2-40B4-BE49-F238E27FC236}">
                <a16:creationId xmlns:a16="http://schemas.microsoft.com/office/drawing/2014/main" id="{27E03434-1FE9-215C-1E5B-CE9C79009CE5}"/>
              </a:ext>
            </a:extLst>
          </p:cNvPr>
          <p:cNvPicPr>
            <a:picLocks noChangeAspect="1"/>
          </p:cNvPicPr>
          <p:nvPr/>
        </p:nvPicPr>
        <p:blipFill>
          <a:blip r:embed="rId3"/>
          <a:stretch>
            <a:fillRect/>
          </a:stretch>
        </p:blipFill>
        <p:spPr>
          <a:xfrm rot="592783">
            <a:off x="5123906" y="2468485"/>
            <a:ext cx="6334123" cy="29031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2">
            <a:extLst>
              <a:ext uri="{FF2B5EF4-FFF2-40B4-BE49-F238E27FC236}">
                <a16:creationId xmlns:a16="http://schemas.microsoft.com/office/drawing/2014/main" id="{DD21275A-E10E-C89C-FD88-10EEC5979A3A}"/>
              </a:ext>
            </a:extLst>
          </p:cNvPr>
          <p:cNvSpPr>
            <a:spLocks noGrp="1"/>
          </p:cNvSpPr>
          <p:nvPr>
            <p:ph type="sldNum" sz="quarter" idx="12"/>
          </p:nvPr>
        </p:nvSpPr>
        <p:spPr/>
        <p:txBody>
          <a:bodyPr/>
          <a:lstStyle/>
          <a:p>
            <a:fld id="{823A7AB5-9AF3-4C88-A210-3CE8E4469A2B}" type="slidenum">
              <a:rPr lang="en-US" smtClean="0"/>
              <a:t>70</a:t>
            </a:fld>
            <a:endParaRPr lang="en-US"/>
          </a:p>
        </p:txBody>
      </p:sp>
    </p:spTree>
    <p:extLst>
      <p:ext uri="{BB962C8B-B14F-4D97-AF65-F5344CB8AC3E}">
        <p14:creationId xmlns:p14="http://schemas.microsoft.com/office/powerpoint/2010/main" val="477641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Notepad, eyeglasses and coffee still life">
            <a:extLst>
              <a:ext uri="{FF2B5EF4-FFF2-40B4-BE49-F238E27FC236}">
                <a16:creationId xmlns:a16="http://schemas.microsoft.com/office/drawing/2014/main" id="{AB87CE1F-7ED4-3A05-FB51-BB46E4E900E5}"/>
              </a:ext>
            </a:extLst>
          </p:cNvPr>
          <p:cNvPicPr>
            <a:picLocks noChangeAspect="1"/>
          </p:cNvPicPr>
          <p:nvPr/>
        </p:nvPicPr>
        <p:blipFill>
          <a:blip r:embed="rId2">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7B9D95-E970-236D-5CEB-FEECA499B00B}"/>
              </a:ext>
            </a:extLst>
          </p:cNvPr>
          <p:cNvSpPr txBox="1"/>
          <p:nvPr/>
        </p:nvSpPr>
        <p:spPr>
          <a:xfrm>
            <a:off x="4072379" y="2582944"/>
            <a:ext cx="318626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rPr>
              <a:t>Long-term prescribed drug use</a:t>
            </a:r>
          </a:p>
        </p:txBody>
      </p:sp>
      <p:sp>
        <p:nvSpPr>
          <p:cNvPr id="2" name="Slide Number Placeholder 1">
            <a:extLst>
              <a:ext uri="{FF2B5EF4-FFF2-40B4-BE49-F238E27FC236}">
                <a16:creationId xmlns:a16="http://schemas.microsoft.com/office/drawing/2014/main" id="{1E1F95BE-BBE1-00D5-AEC0-1D40244A3888}"/>
              </a:ext>
            </a:extLst>
          </p:cNvPr>
          <p:cNvSpPr>
            <a:spLocks noGrp="1"/>
          </p:cNvSpPr>
          <p:nvPr>
            <p:ph type="sldNum" sz="quarter" idx="12"/>
          </p:nvPr>
        </p:nvSpPr>
        <p:spPr/>
        <p:txBody>
          <a:bodyPr/>
          <a:lstStyle/>
          <a:p>
            <a:fld id="{823A7AB5-9AF3-4C88-A210-3CE8E4469A2B}" type="slidenum">
              <a:rPr lang="en-US" smtClean="0"/>
              <a:t>71</a:t>
            </a:fld>
            <a:endParaRPr lang="en-US"/>
          </a:p>
        </p:txBody>
      </p:sp>
    </p:spTree>
    <p:extLst>
      <p:ext uri="{BB962C8B-B14F-4D97-AF65-F5344CB8AC3E}">
        <p14:creationId xmlns:p14="http://schemas.microsoft.com/office/powerpoint/2010/main" val="18888804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Man with hand on face">
            <a:extLst>
              <a:ext uri="{FF2B5EF4-FFF2-40B4-BE49-F238E27FC236}">
                <a16:creationId xmlns:a16="http://schemas.microsoft.com/office/drawing/2014/main" id="{32CB7774-B8E3-19E3-59BE-D9CDBA030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220" y="1419155"/>
            <a:ext cx="8460780" cy="5438845"/>
          </a:xfrm>
          <a:prstGeom prst="rect">
            <a:avLst/>
          </a:prstGeom>
        </p:spPr>
      </p:pic>
      <p:sp>
        <p:nvSpPr>
          <p:cNvPr id="2" name="Title 1">
            <a:extLst>
              <a:ext uri="{FF2B5EF4-FFF2-40B4-BE49-F238E27FC236}">
                <a16:creationId xmlns:a16="http://schemas.microsoft.com/office/drawing/2014/main" id="{0977EAD1-BFB4-E96E-6BC5-DEDA1A921A33}"/>
              </a:ext>
            </a:extLst>
          </p:cNvPr>
          <p:cNvSpPr>
            <a:spLocks noGrp="1"/>
          </p:cNvSpPr>
          <p:nvPr>
            <p:ph type="title"/>
          </p:nvPr>
        </p:nvSpPr>
        <p:spPr/>
        <p:txBody>
          <a:bodyPr/>
          <a:lstStyle/>
          <a:p>
            <a:r>
              <a:rPr lang="en-US" dirty="0">
                <a:solidFill>
                  <a:schemeClr val="bg1"/>
                </a:solidFill>
              </a:rPr>
              <a:t>What’s wrong with this order?</a:t>
            </a:r>
          </a:p>
        </p:txBody>
      </p:sp>
      <p:pic>
        <p:nvPicPr>
          <p:cNvPr id="6" name="Content Placeholder 5">
            <a:extLst>
              <a:ext uri="{FF2B5EF4-FFF2-40B4-BE49-F238E27FC236}">
                <a16:creationId xmlns:a16="http://schemas.microsoft.com/office/drawing/2014/main" id="{0A7C11C4-242B-3833-A343-41B684810DA4}"/>
              </a:ext>
            </a:extLst>
          </p:cNvPr>
          <p:cNvPicPr>
            <a:picLocks noGrp="1" noChangeAspect="1"/>
          </p:cNvPicPr>
          <p:nvPr>
            <p:ph idx="1"/>
          </p:nvPr>
        </p:nvPicPr>
        <p:blipFill>
          <a:blip r:embed="rId3"/>
          <a:stretch>
            <a:fillRect/>
          </a:stretch>
        </p:blipFill>
        <p:spPr>
          <a:xfrm>
            <a:off x="1104453" y="1737942"/>
            <a:ext cx="5521918" cy="3614346"/>
          </a:xfrm>
        </p:spPr>
      </p:pic>
      <p:sp>
        <p:nvSpPr>
          <p:cNvPr id="3" name="Slide Number Placeholder 2">
            <a:extLst>
              <a:ext uri="{FF2B5EF4-FFF2-40B4-BE49-F238E27FC236}">
                <a16:creationId xmlns:a16="http://schemas.microsoft.com/office/drawing/2014/main" id="{C581F898-DCA9-ED11-165A-FC3784D7E368}"/>
              </a:ext>
            </a:extLst>
          </p:cNvPr>
          <p:cNvSpPr>
            <a:spLocks noGrp="1"/>
          </p:cNvSpPr>
          <p:nvPr>
            <p:ph type="sldNum" sz="quarter" idx="12"/>
          </p:nvPr>
        </p:nvSpPr>
        <p:spPr/>
        <p:txBody>
          <a:bodyPr/>
          <a:lstStyle/>
          <a:p>
            <a:fld id="{823A7AB5-9AF3-4C88-A210-3CE8E4469A2B}" type="slidenum">
              <a:rPr lang="en-US" smtClean="0"/>
              <a:t>72</a:t>
            </a:fld>
            <a:endParaRPr lang="en-US"/>
          </a:p>
        </p:txBody>
      </p:sp>
    </p:spTree>
    <p:extLst>
      <p:ext uri="{BB962C8B-B14F-4D97-AF65-F5344CB8AC3E}">
        <p14:creationId xmlns:p14="http://schemas.microsoft.com/office/powerpoint/2010/main" val="3011058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DADB-9284-91D3-B4A1-6A9EA5594C94}"/>
              </a:ext>
            </a:extLst>
          </p:cNvPr>
          <p:cNvSpPr>
            <a:spLocks noGrp="1"/>
          </p:cNvSpPr>
          <p:nvPr>
            <p:ph type="title"/>
          </p:nvPr>
        </p:nvSpPr>
        <p:spPr/>
        <p:txBody>
          <a:bodyPr/>
          <a:lstStyle/>
          <a:p>
            <a:r>
              <a:rPr lang="en-US" dirty="0"/>
              <a:t>ICD-10-CM category Z79</a:t>
            </a:r>
          </a:p>
        </p:txBody>
      </p:sp>
      <p:sp>
        <p:nvSpPr>
          <p:cNvPr id="3" name="Content Placeholder 2">
            <a:extLst>
              <a:ext uri="{FF2B5EF4-FFF2-40B4-BE49-F238E27FC236}">
                <a16:creationId xmlns:a16="http://schemas.microsoft.com/office/drawing/2014/main" id="{4AAA5FF1-025F-6008-FB9F-4A8B988CA137}"/>
              </a:ext>
            </a:extLst>
          </p:cNvPr>
          <p:cNvSpPr>
            <a:spLocks noGrp="1"/>
          </p:cNvSpPr>
          <p:nvPr>
            <p:ph idx="1"/>
          </p:nvPr>
        </p:nvSpPr>
        <p:spPr/>
        <p:txBody>
          <a:bodyPr>
            <a:normAutofit/>
          </a:bodyPr>
          <a:lstStyle/>
          <a:p>
            <a:r>
              <a:rPr lang="en-US" dirty="0"/>
              <a:t>The code description states: Long term (current) drug therapy</a:t>
            </a:r>
          </a:p>
          <a:p>
            <a:pPr lvl="1"/>
            <a:r>
              <a:rPr lang="en-US" dirty="0"/>
              <a:t>That means it is not used for short term drug therapy!</a:t>
            </a:r>
          </a:p>
          <a:p>
            <a:r>
              <a:rPr lang="en-US" dirty="0"/>
              <a:t>OCG I.C.21.C.3 states, “</a:t>
            </a:r>
            <a:r>
              <a:rPr lang="en-US" dirty="0">
                <a:latin typeface="Times New Roman" panose="02020603050405020304" pitchFamily="18" charset="0"/>
                <a:cs typeface="Times New Roman" panose="02020603050405020304" pitchFamily="18" charset="0"/>
              </a:rPr>
              <a:t>Codes from this category indicate a patient’s continuous use of a prescribed drug (including such things as aspirin therapy) for the long-term treatment of a condition or for prophylactic use. It is not for use for patients who have addictions to drugs. This subcategory is not for use of medications for detoxification or maintenance programs to prevent withdrawal symptoms (e.g., methadone maintenance for opiate dependence). Assign the appropriate code for the drug use, abuse, or dependence instead.</a:t>
            </a:r>
            <a:r>
              <a:rPr lang="en-US" dirty="0"/>
              <a:t>”</a:t>
            </a:r>
          </a:p>
          <a:p>
            <a:endParaRPr lang="en-US" dirty="0"/>
          </a:p>
        </p:txBody>
      </p:sp>
      <p:sp>
        <p:nvSpPr>
          <p:cNvPr id="4" name="Slide Number Placeholder 3">
            <a:extLst>
              <a:ext uri="{FF2B5EF4-FFF2-40B4-BE49-F238E27FC236}">
                <a16:creationId xmlns:a16="http://schemas.microsoft.com/office/drawing/2014/main" id="{9B0F45D4-7A98-074E-5574-43CDCEF14F04}"/>
              </a:ext>
            </a:extLst>
          </p:cNvPr>
          <p:cNvSpPr>
            <a:spLocks noGrp="1"/>
          </p:cNvSpPr>
          <p:nvPr>
            <p:ph type="sldNum" sz="quarter" idx="12"/>
          </p:nvPr>
        </p:nvSpPr>
        <p:spPr/>
        <p:txBody>
          <a:bodyPr/>
          <a:lstStyle/>
          <a:p>
            <a:fld id="{823A7AB5-9AF3-4C88-A210-3CE8E4469A2B}" type="slidenum">
              <a:rPr lang="en-US" smtClean="0"/>
              <a:t>73</a:t>
            </a:fld>
            <a:endParaRPr lang="en-US"/>
          </a:p>
        </p:txBody>
      </p:sp>
      <p:sp>
        <p:nvSpPr>
          <p:cNvPr id="5" name="TextBox 4">
            <a:extLst>
              <a:ext uri="{FF2B5EF4-FFF2-40B4-BE49-F238E27FC236}">
                <a16:creationId xmlns:a16="http://schemas.microsoft.com/office/drawing/2014/main" id="{E71C3345-2D94-3049-1C5E-9F2D174576F4}"/>
              </a:ext>
            </a:extLst>
          </p:cNvPr>
          <p:cNvSpPr txBox="1"/>
          <p:nvPr/>
        </p:nvSpPr>
        <p:spPr>
          <a:xfrm>
            <a:off x="838200" y="6173400"/>
            <a:ext cx="7928728" cy="276999"/>
          </a:xfrm>
          <a:prstGeom prst="rect">
            <a:avLst/>
          </a:prstGeom>
          <a:noFill/>
        </p:spPr>
        <p:txBody>
          <a:bodyPr wrap="square">
            <a:spAutoFit/>
          </a:bodyPr>
          <a:lstStyle/>
          <a:p>
            <a:pPr marL="0" indent="0">
              <a:buNone/>
            </a:pPr>
            <a:r>
              <a:rPr lang="en-US" sz="1200" dirty="0"/>
              <a:t>Source: National Center for Health Statistics. FY 2026 ICD-10-CM Official Guidelines for Coding and Reporting: p. 95.</a:t>
            </a:r>
          </a:p>
        </p:txBody>
      </p:sp>
    </p:spTree>
    <p:extLst>
      <p:ext uri="{BB962C8B-B14F-4D97-AF65-F5344CB8AC3E}">
        <p14:creationId xmlns:p14="http://schemas.microsoft.com/office/powerpoint/2010/main" val="36252986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E321D85-419F-0F36-671C-BFB4897F0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76215-35BC-9FC2-A7B5-94C231AC417A}"/>
              </a:ext>
            </a:extLst>
          </p:cNvPr>
          <p:cNvSpPr>
            <a:spLocks noGrp="1"/>
          </p:cNvSpPr>
          <p:nvPr>
            <p:ph type="title"/>
          </p:nvPr>
        </p:nvSpPr>
        <p:spPr/>
        <p:txBody>
          <a:bodyPr/>
          <a:lstStyle/>
          <a:p>
            <a:r>
              <a:rPr lang="en-US" dirty="0"/>
              <a:t>Documentation requirements</a:t>
            </a:r>
          </a:p>
        </p:txBody>
      </p:sp>
      <p:sp>
        <p:nvSpPr>
          <p:cNvPr id="3" name="Content Placeholder 2">
            <a:extLst>
              <a:ext uri="{FF2B5EF4-FFF2-40B4-BE49-F238E27FC236}">
                <a16:creationId xmlns:a16="http://schemas.microsoft.com/office/drawing/2014/main" id="{0BE04C6D-A945-EDF2-0DD2-FDC7CF7D615B}"/>
              </a:ext>
            </a:extLst>
          </p:cNvPr>
          <p:cNvSpPr>
            <a:spLocks noGrp="1"/>
          </p:cNvSpPr>
          <p:nvPr>
            <p:ph idx="1"/>
          </p:nvPr>
        </p:nvSpPr>
        <p:spPr/>
        <p:txBody>
          <a:bodyPr/>
          <a:lstStyle/>
          <a:p>
            <a:r>
              <a:rPr lang="en-US" dirty="0"/>
              <a:t>The mere use of a drug for a long time does not necessarily warrant assigning a code from ICD-10-CM category Z79.</a:t>
            </a:r>
          </a:p>
          <a:p>
            <a:r>
              <a:rPr lang="en-US" dirty="0"/>
              <a:t>All assigned ICD-10-CM codes must meet conventions and guidelines for reporting.</a:t>
            </a:r>
          </a:p>
          <a:p>
            <a:pPr lvl="1"/>
            <a:r>
              <a:rPr lang="en-US" dirty="0"/>
              <a:t>OCG I.B.1 states, “</a:t>
            </a:r>
            <a:r>
              <a:rPr lang="en-US" dirty="0">
                <a:latin typeface="Times New Roman" panose="02020603050405020304" pitchFamily="18" charset="0"/>
                <a:cs typeface="Times New Roman" panose="02020603050405020304" pitchFamily="18" charset="0"/>
              </a:rPr>
              <a:t>Read and be guided by instructional notations that appear in both the Alphabetic Index and the Tabular List</a:t>
            </a:r>
            <a:r>
              <a:rPr lang="en-US" dirty="0"/>
              <a:t>.” </a:t>
            </a:r>
          </a:p>
          <a:p>
            <a:pPr lvl="1"/>
            <a:r>
              <a:rPr lang="en-US" dirty="0"/>
              <a:t>OCG IV.J states, “</a:t>
            </a:r>
            <a:r>
              <a:rPr lang="en-US" dirty="0">
                <a:latin typeface="Times New Roman" panose="02020603050405020304" pitchFamily="18" charset="0"/>
                <a:cs typeface="Times New Roman" panose="02020603050405020304" pitchFamily="18" charset="0"/>
              </a:rPr>
              <a:t>Code all documented conditions that coexist at the time of the encounter/visit and that require or affect patient care, treatment or management</a:t>
            </a:r>
            <a:r>
              <a:rPr lang="en-US" dirty="0"/>
              <a:t>.”</a:t>
            </a:r>
          </a:p>
        </p:txBody>
      </p:sp>
      <p:sp>
        <p:nvSpPr>
          <p:cNvPr id="4" name="Slide Number Placeholder 3">
            <a:extLst>
              <a:ext uri="{FF2B5EF4-FFF2-40B4-BE49-F238E27FC236}">
                <a16:creationId xmlns:a16="http://schemas.microsoft.com/office/drawing/2014/main" id="{D4344F9D-06F3-378E-F0C0-2C4E39AF5004}"/>
              </a:ext>
            </a:extLst>
          </p:cNvPr>
          <p:cNvSpPr>
            <a:spLocks noGrp="1"/>
          </p:cNvSpPr>
          <p:nvPr>
            <p:ph type="sldNum" sz="quarter" idx="12"/>
          </p:nvPr>
        </p:nvSpPr>
        <p:spPr/>
        <p:txBody>
          <a:bodyPr/>
          <a:lstStyle/>
          <a:p>
            <a:fld id="{823A7AB5-9AF3-4C88-A210-3CE8E4469A2B}" type="slidenum">
              <a:rPr lang="en-US" smtClean="0"/>
              <a:t>74</a:t>
            </a:fld>
            <a:endParaRPr lang="en-US"/>
          </a:p>
        </p:txBody>
      </p:sp>
      <p:sp>
        <p:nvSpPr>
          <p:cNvPr id="5" name="TextBox 4">
            <a:extLst>
              <a:ext uri="{FF2B5EF4-FFF2-40B4-BE49-F238E27FC236}">
                <a16:creationId xmlns:a16="http://schemas.microsoft.com/office/drawing/2014/main" id="{35BD559B-33BE-700C-F160-7F70DBF42FBB}"/>
              </a:ext>
            </a:extLst>
          </p:cNvPr>
          <p:cNvSpPr txBox="1"/>
          <p:nvPr/>
        </p:nvSpPr>
        <p:spPr>
          <a:xfrm>
            <a:off x="838199" y="6173400"/>
            <a:ext cx="8315227" cy="276999"/>
          </a:xfrm>
          <a:prstGeom prst="rect">
            <a:avLst/>
          </a:prstGeom>
          <a:noFill/>
        </p:spPr>
        <p:txBody>
          <a:bodyPr wrap="square">
            <a:spAutoFit/>
          </a:bodyPr>
          <a:lstStyle/>
          <a:p>
            <a:pPr marL="0" indent="0">
              <a:buNone/>
            </a:pPr>
            <a:r>
              <a:rPr lang="en-US" sz="1200" dirty="0"/>
              <a:t>Source: National Center for Health Statistics. FY 2026 ICD-10-CM Official Guidelines for Coding and Reporting: pp. 12, 114.</a:t>
            </a:r>
          </a:p>
        </p:txBody>
      </p:sp>
    </p:spTree>
    <p:extLst>
      <p:ext uri="{BB962C8B-B14F-4D97-AF65-F5344CB8AC3E}">
        <p14:creationId xmlns:p14="http://schemas.microsoft.com/office/powerpoint/2010/main" val="372427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79D1-E46C-57A4-E8F7-0A922B39D1CC}"/>
              </a:ext>
            </a:extLst>
          </p:cNvPr>
          <p:cNvSpPr>
            <a:spLocks noGrp="1"/>
          </p:cNvSpPr>
          <p:nvPr>
            <p:ph type="title"/>
          </p:nvPr>
        </p:nvSpPr>
        <p:spPr/>
        <p:txBody>
          <a:bodyPr/>
          <a:lstStyle/>
          <a:p>
            <a:r>
              <a:rPr lang="en-US" dirty="0"/>
              <a:t>ICD-10-CM code Z79.899</a:t>
            </a:r>
          </a:p>
        </p:txBody>
      </p:sp>
      <p:sp>
        <p:nvSpPr>
          <p:cNvPr id="3" name="Content Placeholder 2">
            <a:extLst>
              <a:ext uri="{FF2B5EF4-FFF2-40B4-BE49-F238E27FC236}">
                <a16:creationId xmlns:a16="http://schemas.microsoft.com/office/drawing/2014/main" id="{4335D35D-1BEA-F751-BAD7-6434FCE61389}"/>
              </a:ext>
            </a:extLst>
          </p:cNvPr>
          <p:cNvSpPr>
            <a:spLocks noGrp="1"/>
          </p:cNvSpPr>
          <p:nvPr>
            <p:ph idx="1"/>
          </p:nvPr>
        </p:nvSpPr>
        <p:spPr/>
        <p:txBody>
          <a:bodyPr/>
          <a:lstStyle/>
          <a:p>
            <a:r>
              <a:rPr lang="en-US" dirty="0"/>
              <a:t>ICD-10-CM code </a:t>
            </a:r>
            <a:r>
              <a:rPr lang="en-US" b="1" dirty="0">
                <a:solidFill>
                  <a:schemeClr val="tx2"/>
                </a:solidFill>
              </a:rPr>
              <a:t>Z79.899</a:t>
            </a:r>
            <a:r>
              <a:rPr lang="en-US" dirty="0"/>
              <a:t>, Other long term (current) drug therapy, is especially vague.</a:t>
            </a:r>
          </a:p>
          <a:p>
            <a:r>
              <a:rPr lang="en-US" dirty="0"/>
              <a:t>Do not assign vague codes just to get a test or service to meet medical necessity!</a:t>
            </a:r>
          </a:p>
          <a:p>
            <a:r>
              <a:rPr lang="en-US" dirty="0"/>
              <a:t>Always report the reason for test as accurately as possible.</a:t>
            </a:r>
          </a:p>
        </p:txBody>
      </p:sp>
      <p:sp>
        <p:nvSpPr>
          <p:cNvPr id="4" name="Slide Number Placeholder 3">
            <a:extLst>
              <a:ext uri="{FF2B5EF4-FFF2-40B4-BE49-F238E27FC236}">
                <a16:creationId xmlns:a16="http://schemas.microsoft.com/office/drawing/2014/main" id="{C0AAF259-8973-781B-DB51-BC4E0C8FAF8F}"/>
              </a:ext>
            </a:extLst>
          </p:cNvPr>
          <p:cNvSpPr>
            <a:spLocks noGrp="1"/>
          </p:cNvSpPr>
          <p:nvPr>
            <p:ph type="sldNum" sz="quarter" idx="12"/>
          </p:nvPr>
        </p:nvSpPr>
        <p:spPr/>
        <p:txBody>
          <a:bodyPr/>
          <a:lstStyle/>
          <a:p>
            <a:fld id="{823A7AB5-9AF3-4C88-A210-3CE8E4469A2B}" type="slidenum">
              <a:rPr lang="en-US" smtClean="0"/>
              <a:t>75</a:t>
            </a:fld>
            <a:endParaRPr lang="en-US"/>
          </a:p>
        </p:txBody>
      </p:sp>
    </p:spTree>
    <p:extLst>
      <p:ext uri="{BB962C8B-B14F-4D97-AF65-F5344CB8AC3E}">
        <p14:creationId xmlns:p14="http://schemas.microsoft.com/office/powerpoint/2010/main" val="23542056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E8FEB93-617F-D11E-1680-F34529D153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9B584-6692-5023-6E16-5FC3656EBC04}"/>
              </a:ext>
            </a:extLst>
          </p:cNvPr>
          <p:cNvSpPr>
            <a:spLocks noGrp="1"/>
          </p:cNvSpPr>
          <p:nvPr>
            <p:ph type="title"/>
          </p:nvPr>
        </p:nvSpPr>
        <p:spPr/>
        <p:txBody>
          <a:bodyPr/>
          <a:lstStyle/>
          <a:p>
            <a:r>
              <a:rPr lang="en-US" dirty="0"/>
              <a:t>Appropriate use of ICD-10-CM code Z79.899</a:t>
            </a:r>
          </a:p>
        </p:txBody>
      </p:sp>
      <p:sp>
        <p:nvSpPr>
          <p:cNvPr id="3" name="Content Placeholder 2">
            <a:extLst>
              <a:ext uri="{FF2B5EF4-FFF2-40B4-BE49-F238E27FC236}">
                <a16:creationId xmlns:a16="http://schemas.microsoft.com/office/drawing/2014/main" id="{003F4E85-8624-F236-198F-EF806A02567B}"/>
              </a:ext>
            </a:extLst>
          </p:cNvPr>
          <p:cNvSpPr>
            <a:spLocks noGrp="1"/>
          </p:cNvSpPr>
          <p:nvPr>
            <p:ph idx="1"/>
          </p:nvPr>
        </p:nvSpPr>
        <p:spPr/>
        <p:txBody>
          <a:bodyPr/>
          <a:lstStyle/>
          <a:p>
            <a:r>
              <a:rPr lang="en-US" dirty="0"/>
              <a:t>OCG I.C.1.a.2.i. HIV managed by long-term use of antiretroviral medication</a:t>
            </a:r>
          </a:p>
          <a:p>
            <a:r>
              <a:rPr lang="en-US" dirty="0"/>
              <a:t>Coding Clinic Third Quarter 2017 Prescribed long term cannabis use during pregnancy</a:t>
            </a:r>
          </a:p>
          <a:p>
            <a:r>
              <a:rPr lang="en-US" dirty="0"/>
              <a:t>Coding Clinic Third Quarter 2023 Prescribed long term cannabis use for chronic pain</a:t>
            </a:r>
          </a:p>
          <a:p>
            <a:endParaRPr lang="en-US" dirty="0"/>
          </a:p>
        </p:txBody>
      </p:sp>
      <p:sp>
        <p:nvSpPr>
          <p:cNvPr id="4" name="Slide Number Placeholder 3">
            <a:extLst>
              <a:ext uri="{FF2B5EF4-FFF2-40B4-BE49-F238E27FC236}">
                <a16:creationId xmlns:a16="http://schemas.microsoft.com/office/drawing/2014/main" id="{F3C60968-C1C4-3624-ACE1-7A25F4C13D18}"/>
              </a:ext>
            </a:extLst>
          </p:cNvPr>
          <p:cNvSpPr>
            <a:spLocks noGrp="1"/>
          </p:cNvSpPr>
          <p:nvPr>
            <p:ph type="sldNum" sz="quarter" idx="12"/>
          </p:nvPr>
        </p:nvSpPr>
        <p:spPr/>
        <p:txBody>
          <a:bodyPr/>
          <a:lstStyle/>
          <a:p>
            <a:fld id="{823A7AB5-9AF3-4C88-A210-3CE8E4469A2B}" type="slidenum">
              <a:rPr lang="en-US" smtClean="0"/>
              <a:t>76</a:t>
            </a:fld>
            <a:endParaRPr lang="en-US"/>
          </a:p>
        </p:txBody>
      </p:sp>
    </p:spTree>
    <p:extLst>
      <p:ext uri="{BB962C8B-B14F-4D97-AF65-F5344CB8AC3E}">
        <p14:creationId xmlns:p14="http://schemas.microsoft.com/office/powerpoint/2010/main" val="302390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CE30E8E-A691-3797-9227-A1E145DBB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8C34EA-A651-C7DB-7FDF-FE7E527DE31E}"/>
              </a:ext>
            </a:extLst>
          </p:cNvPr>
          <p:cNvSpPr>
            <a:spLocks noGrp="1"/>
          </p:cNvSpPr>
          <p:nvPr>
            <p:ph type="title"/>
          </p:nvPr>
        </p:nvSpPr>
        <p:spPr/>
        <p:txBody>
          <a:bodyPr/>
          <a:lstStyle/>
          <a:p>
            <a:r>
              <a:rPr lang="en-US" dirty="0"/>
              <a:t>Long-term use of prescribed drugs</a:t>
            </a:r>
          </a:p>
        </p:txBody>
      </p:sp>
      <p:sp>
        <p:nvSpPr>
          <p:cNvPr id="3" name="Content Placeholder 2">
            <a:extLst>
              <a:ext uri="{FF2B5EF4-FFF2-40B4-BE49-F238E27FC236}">
                <a16:creationId xmlns:a16="http://schemas.microsoft.com/office/drawing/2014/main" id="{C6ED4C7D-AD4B-C03F-34B5-6F2282EEDA14}"/>
              </a:ext>
            </a:extLst>
          </p:cNvPr>
          <p:cNvSpPr>
            <a:spLocks noGrp="1"/>
          </p:cNvSpPr>
          <p:nvPr>
            <p:ph idx="1"/>
          </p:nvPr>
        </p:nvSpPr>
        <p:spPr/>
        <p:txBody>
          <a:bodyPr/>
          <a:lstStyle/>
          <a:p>
            <a:r>
              <a:rPr lang="en-US" dirty="0"/>
              <a:t>Coding Clinic for ICD-9-CM published several articles on codes for long-term use of drugs after this concept was first introduced October 1, 1995 – do a search for “long-term”</a:t>
            </a:r>
          </a:p>
          <a:p>
            <a:r>
              <a:rPr lang="en-US" dirty="0"/>
              <a:t>Articles include</a:t>
            </a:r>
          </a:p>
          <a:p>
            <a:pPr lvl="1"/>
            <a:r>
              <a:rPr lang="en-US" dirty="0"/>
              <a:t>Fourth Quarter 1995 “History of venous thrombosis/long-term anticoagulation therapy 1995”</a:t>
            </a:r>
          </a:p>
          <a:p>
            <a:pPr lvl="1"/>
            <a:r>
              <a:rPr lang="en-US" dirty="0"/>
              <a:t>Second Quarter 1996 “Chronic recurrent urinary tract infection w/o urinary symptoms”</a:t>
            </a:r>
          </a:p>
          <a:p>
            <a:pPr lvl="1"/>
            <a:r>
              <a:rPr lang="en-US" dirty="0"/>
              <a:t>Fourth Quarter 1998 “Long term use of antibiotics”</a:t>
            </a:r>
          </a:p>
        </p:txBody>
      </p:sp>
      <p:sp>
        <p:nvSpPr>
          <p:cNvPr id="4" name="Slide Number Placeholder 3">
            <a:extLst>
              <a:ext uri="{FF2B5EF4-FFF2-40B4-BE49-F238E27FC236}">
                <a16:creationId xmlns:a16="http://schemas.microsoft.com/office/drawing/2014/main" id="{BA9589A3-BB29-8AB2-63E7-8719888CE657}"/>
              </a:ext>
            </a:extLst>
          </p:cNvPr>
          <p:cNvSpPr>
            <a:spLocks noGrp="1"/>
          </p:cNvSpPr>
          <p:nvPr>
            <p:ph type="sldNum" sz="quarter" idx="12"/>
          </p:nvPr>
        </p:nvSpPr>
        <p:spPr/>
        <p:txBody>
          <a:bodyPr/>
          <a:lstStyle/>
          <a:p>
            <a:fld id="{823A7AB5-9AF3-4C88-A210-3CE8E4469A2B}" type="slidenum">
              <a:rPr lang="en-US" smtClean="0"/>
              <a:t>77</a:t>
            </a:fld>
            <a:endParaRPr lang="en-US"/>
          </a:p>
        </p:txBody>
      </p:sp>
    </p:spTree>
    <p:extLst>
      <p:ext uri="{BB962C8B-B14F-4D97-AF65-F5344CB8AC3E}">
        <p14:creationId xmlns:p14="http://schemas.microsoft.com/office/powerpoint/2010/main" val="2013571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25A2-CE1B-DE90-5654-1AB9BDCF71B5}"/>
              </a:ext>
            </a:extLst>
          </p:cNvPr>
          <p:cNvSpPr>
            <a:spLocks noGrp="1"/>
          </p:cNvSpPr>
          <p:nvPr>
            <p:ph type="title"/>
          </p:nvPr>
        </p:nvSpPr>
        <p:spPr/>
        <p:txBody>
          <a:bodyPr/>
          <a:lstStyle/>
          <a:p>
            <a:r>
              <a:rPr lang="en-US" dirty="0"/>
              <a:t>Monitoring lithium level</a:t>
            </a:r>
          </a:p>
        </p:txBody>
      </p:sp>
      <p:pic>
        <p:nvPicPr>
          <p:cNvPr id="5" name="Content Placeholder 4" descr="Desktop in sunshine">
            <a:extLst>
              <a:ext uri="{FF2B5EF4-FFF2-40B4-BE49-F238E27FC236}">
                <a16:creationId xmlns:a16="http://schemas.microsoft.com/office/drawing/2014/main" id="{C884B7CB-67DD-51F8-BCDA-A123C5921D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84" y="2372794"/>
            <a:ext cx="6539931" cy="4351338"/>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C84E68D2-6CA1-CD0C-A256-D4E0373DE3CA}"/>
              </a:ext>
            </a:extLst>
          </p:cNvPr>
          <p:cNvSpPr>
            <a:spLocks noGrp="1"/>
          </p:cNvSpPr>
          <p:nvPr>
            <p:ph type="sldNum" sz="quarter" idx="12"/>
          </p:nvPr>
        </p:nvSpPr>
        <p:spPr/>
        <p:txBody>
          <a:bodyPr/>
          <a:lstStyle/>
          <a:p>
            <a:fld id="{823A7AB5-9AF3-4C88-A210-3CE8E4469A2B}" type="slidenum">
              <a:rPr lang="en-US" smtClean="0"/>
              <a:t>78</a:t>
            </a:fld>
            <a:endParaRPr lang="en-US"/>
          </a:p>
        </p:txBody>
      </p:sp>
      <p:pic>
        <p:nvPicPr>
          <p:cNvPr id="10" name="Picture 9">
            <a:extLst>
              <a:ext uri="{FF2B5EF4-FFF2-40B4-BE49-F238E27FC236}">
                <a16:creationId xmlns:a16="http://schemas.microsoft.com/office/drawing/2014/main" id="{B3846F18-528B-2D2A-9F1A-A2B57CEA8327}"/>
              </a:ext>
            </a:extLst>
          </p:cNvPr>
          <p:cNvPicPr>
            <a:picLocks noChangeAspect="1"/>
          </p:cNvPicPr>
          <p:nvPr/>
        </p:nvPicPr>
        <p:blipFill>
          <a:blip r:embed="rId3"/>
          <a:stretch>
            <a:fillRect/>
          </a:stretch>
        </p:blipFill>
        <p:spPr>
          <a:xfrm rot="572414">
            <a:off x="6560146" y="1486325"/>
            <a:ext cx="4158130" cy="49051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179226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Notepad, eyeglasses and coffee still life">
            <a:extLst>
              <a:ext uri="{FF2B5EF4-FFF2-40B4-BE49-F238E27FC236}">
                <a16:creationId xmlns:a16="http://schemas.microsoft.com/office/drawing/2014/main" id="{AB87CE1F-7ED4-3A05-FB51-BB46E4E900E5}"/>
              </a:ext>
            </a:extLst>
          </p:cNvPr>
          <p:cNvPicPr>
            <a:picLocks noChangeAspect="1"/>
          </p:cNvPicPr>
          <p:nvPr/>
        </p:nvPicPr>
        <p:blipFill>
          <a:blip r:embed="rId2">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7B9D95-E970-236D-5CEB-FEECA499B00B}"/>
              </a:ext>
            </a:extLst>
          </p:cNvPr>
          <p:cNvSpPr txBox="1"/>
          <p:nvPr/>
        </p:nvSpPr>
        <p:spPr>
          <a:xfrm>
            <a:off x="4072379" y="2582944"/>
            <a:ext cx="318626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rPr>
              <a:t>Unspecified codes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ptos" panose="02110004020202020204"/>
              </a:rPr>
              <a:t>Good or Bad?</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Slide Number Placeholder 1">
            <a:extLst>
              <a:ext uri="{FF2B5EF4-FFF2-40B4-BE49-F238E27FC236}">
                <a16:creationId xmlns:a16="http://schemas.microsoft.com/office/drawing/2014/main" id="{C9B812AD-DA1A-42DC-6725-D926D56BE08B}"/>
              </a:ext>
            </a:extLst>
          </p:cNvPr>
          <p:cNvSpPr>
            <a:spLocks noGrp="1"/>
          </p:cNvSpPr>
          <p:nvPr>
            <p:ph type="sldNum" sz="quarter" idx="12"/>
          </p:nvPr>
        </p:nvSpPr>
        <p:spPr/>
        <p:txBody>
          <a:bodyPr/>
          <a:lstStyle/>
          <a:p>
            <a:fld id="{823A7AB5-9AF3-4C88-A210-3CE8E4469A2B}" type="slidenum">
              <a:rPr lang="en-US" smtClean="0"/>
              <a:t>79</a:t>
            </a:fld>
            <a:endParaRPr lang="en-US"/>
          </a:p>
        </p:txBody>
      </p:sp>
    </p:spTree>
    <p:extLst>
      <p:ext uri="{BB962C8B-B14F-4D97-AF65-F5344CB8AC3E}">
        <p14:creationId xmlns:p14="http://schemas.microsoft.com/office/powerpoint/2010/main" val="3419393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4B9FE06-34A2-21F0-8A0B-7EDA09FCC7B4}"/>
              </a:ext>
            </a:extLst>
          </p:cNvPr>
          <p:cNvSpPr txBox="1"/>
          <p:nvPr/>
        </p:nvSpPr>
        <p:spPr>
          <a:xfrm>
            <a:off x="7380407" y="743447"/>
            <a:ext cx="397338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Participate using your cell phone</a:t>
            </a:r>
          </a:p>
          <a:p>
            <a:pPr>
              <a:lnSpc>
                <a:spcPct val="90000"/>
              </a:lnSpc>
              <a:spcBef>
                <a:spcPct val="0"/>
              </a:spcBef>
              <a:spcAft>
                <a:spcPts val="600"/>
              </a:spcAft>
            </a:pPr>
            <a:endParaRPr lang="en-US" sz="4400" dirty="0">
              <a:latin typeface="+mj-lt"/>
              <a:ea typeface="+mj-ea"/>
              <a:cs typeface="+mj-cs"/>
            </a:endParaRPr>
          </a:p>
          <a:p>
            <a:pPr>
              <a:lnSpc>
                <a:spcPct val="90000"/>
              </a:lnSpc>
              <a:spcBef>
                <a:spcPct val="0"/>
              </a:spcBef>
              <a:spcAft>
                <a:spcPts val="600"/>
              </a:spcAft>
            </a:pPr>
            <a:r>
              <a:rPr lang="en-US" sz="4400" dirty="0">
                <a:latin typeface="+mj-lt"/>
                <a:ea typeface="+mj-ea"/>
                <a:cs typeface="+mj-cs"/>
              </a:rPr>
              <a:t>Text </a:t>
            </a:r>
            <a:r>
              <a:rPr lang="en-US" sz="4400" b="1" dirty="0">
                <a:solidFill>
                  <a:schemeClr val="accent4">
                    <a:lumMod val="75000"/>
                  </a:schemeClr>
                </a:solidFill>
                <a:latin typeface="+mj-lt"/>
                <a:ea typeface="+mj-ea"/>
                <a:cs typeface="+mj-cs"/>
              </a:rPr>
              <a:t>judy2015 </a:t>
            </a:r>
            <a:r>
              <a:rPr lang="en-US" sz="4400" dirty="0">
                <a:latin typeface="+mj-lt"/>
                <a:ea typeface="+mj-ea"/>
                <a:cs typeface="+mj-cs"/>
              </a:rPr>
              <a:t>to </a:t>
            </a:r>
            <a:r>
              <a:rPr lang="en-US" sz="4400" b="1" dirty="0">
                <a:solidFill>
                  <a:schemeClr val="accent4">
                    <a:lumMod val="75000"/>
                  </a:schemeClr>
                </a:solidFill>
                <a:latin typeface="+mj-lt"/>
                <a:ea typeface="+mj-ea"/>
                <a:cs typeface="+mj-cs"/>
              </a:rPr>
              <a:t>37607</a:t>
            </a:r>
          </a:p>
        </p:txBody>
      </p:sp>
      <p:pic>
        <p:nvPicPr>
          <p:cNvPr id="3" name="Picture 2" descr="Mobile phone and text message bubbles">
            <a:extLst>
              <a:ext uri="{FF2B5EF4-FFF2-40B4-BE49-F238E27FC236}">
                <a16:creationId xmlns:a16="http://schemas.microsoft.com/office/drawing/2014/main" id="{4C1C5ED1-8916-117A-A265-EFDCC0EFE09A}"/>
              </a:ext>
            </a:extLst>
          </p:cNvPr>
          <p:cNvPicPr>
            <a:picLocks noChangeAspect="1"/>
          </p:cNvPicPr>
          <p:nvPr/>
        </p:nvPicPr>
        <p:blipFill>
          <a:blip r:embed="rId2">
            <a:extLst>
              <a:ext uri="{28A0092B-C50C-407E-A947-70E740481C1C}">
                <a14:useLocalDpi xmlns:a14="http://schemas.microsoft.com/office/drawing/2010/main" val="0"/>
              </a:ext>
            </a:extLst>
          </a:blip>
          <a:srcRect l="19056" r="12880" b="-1"/>
          <a:stretch>
            <a:fillRect/>
          </a:stretch>
        </p:blipFill>
        <p:spPr>
          <a:xfrm>
            <a:off x="20" y="10"/>
            <a:ext cx="6992881" cy="6857990"/>
          </a:xfrm>
          <a:prstGeom prst="rect">
            <a:avLst/>
          </a:prstGeom>
        </p:spPr>
      </p:pic>
      <p:sp>
        <p:nvSpPr>
          <p:cNvPr id="5" name="TextBox 4">
            <a:extLst>
              <a:ext uri="{FF2B5EF4-FFF2-40B4-BE49-F238E27FC236}">
                <a16:creationId xmlns:a16="http://schemas.microsoft.com/office/drawing/2014/main" id="{095ECBE1-B038-47E5-4E1F-BCB669382D3F}"/>
              </a:ext>
            </a:extLst>
          </p:cNvPr>
          <p:cNvSpPr txBox="1"/>
          <p:nvPr/>
        </p:nvSpPr>
        <p:spPr>
          <a:xfrm rot="1052001">
            <a:off x="3178126" y="1851115"/>
            <a:ext cx="1182283" cy="369332"/>
          </a:xfrm>
          <a:prstGeom prst="rect">
            <a:avLst/>
          </a:prstGeom>
          <a:solidFill>
            <a:schemeClr val="bg2"/>
          </a:solidFill>
        </p:spPr>
        <p:txBody>
          <a:bodyPr wrap="square" rtlCol="0">
            <a:spAutoFit/>
          </a:bodyPr>
          <a:lstStyle/>
          <a:p>
            <a:r>
              <a:rPr lang="en-US" dirty="0"/>
              <a:t>To: </a:t>
            </a:r>
            <a:r>
              <a:rPr lang="en-US" dirty="0">
                <a:solidFill>
                  <a:schemeClr val="accent4">
                    <a:lumMod val="75000"/>
                  </a:schemeClr>
                </a:solidFill>
              </a:rPr>
              <a:t>37607</a:t>
            </a:r>
          </a:p>
        </p:txBody>
      </p:sp>
      <p:sp>
        <p:nvSpPr>
          <p:cNvPr id="6" name="TextBox 5">
            <a:extLst>
              <a:ext uri="{FF2B5EF4-FFF2-40B4-BE49-F238E27FC236}">
                <a16:creationId xmlns:a16="http://schemas.microsoft.com/office/drawing/2014/main" id="{97623B9E-7543-D6CF-729A-3340DCC55B67}"/>
              </a:ext>
            </a:extLst>
          </p:cNvPr>
          <p:cNvSpPr txBox="1"/>
          <p:nvPr/>
        </p:nvSpPr>
        <p:spPr>
          <a:xfrm rot="1163074">
            <a:off x="2070096" y="4561967"/>
            <a:ext cx="1577934" cy="369332"/>
          </a:xfrm>
          <a:prstGeom prst="rect">
            <a:avLst/>
          </a:prstGeom>
          <a:solidFill>
            <a:schemeClr val="bg2"/>
          </a:solidFill>
        </p:spPr>
        <p:txBody>
          <a:bodyPr wrap="square" rtlCol="0">
            <a:spAutoFit/>
          </a:bodyPr>
          <a:lstStyle/>
          <a:p>
            <a:r>
              <a:rPr lang="en-US" dirty="0">
                <a:solidFill>
                  <a:schemeClr val="accent4">
                    <a:lumMod val="75000"/>
                  </a:schemeClr>
                </a:solidFill>
              </a:rPr>
              <a:t>judy2015</a:t>
            </a:r>
          </a:p>
        </p:txBody>
      </p:sp>
      <p:sp>
        <p:nvSpPr>
          <p:cNvPr id="2" name="Slide Number Placeholder 1">
            <a:extLst>
              <a:ext uri="{FF2B5EF4-FFF2-40B4-BE49-F238E27FC236}">
                <a16:creationId xmlns:a16="http://schemas.microsoft.com/office/drawing/2014/main" id="{0E320B19-EE4A-56D7-A215-7402D85239C0}"/>
              </a:ext>
            </a:extLst>
          </p:cNvPr>
          <p:cNvSpPr>
            <a:spLocks noGrp="1"/>
          </p:cNvSpPr>
          <p:nvPr>
            <p:ph type="sldNum" sz="quarter" idx="12"/>
          </p:nvPr>
        </p:nvSpPr>
        <p:spPr/>
        <p:txBody>
          <a:bodyPr/>
          <a:lstStyle/>
          <a:p>
            <a:fld id="{823A7AB5-9AF3-4C88-A210-3CE8E4469A2B}" type="slidenum">
              <a:rPr lang="en-US" smtClean="0"/>
              <a:t>8</a:t>
            </a:fld>
            <a:endParaRPr lang="en-US"/>
          </a:p>
        </p:txBody>
      </p:sp>
    </p:spTree>
    <p:extLst>
      <p:ext uri="{BB962C8B-B14F-4D97-AF65-F5344CB8AC3E}">
        <p14:creationId xmlns:p14="http://schemas.microsoft.com/office/powerpoint/2010/main" val="1516065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Man with hand on face">
            <a:extLst>
              <a:ext uri="{FF2B5EF4-FFF2-40B4-BE49-F238E27FC236}">
                <a16:creationId xmlns:a16="http://schemas.microsoft.com/office/drawing/2014/main" id="{32CB7774-B8E3-19E3-59BE-D9CDBA030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220" y="1419155"/>
            <a:ext cx="8460780" cy="5438845"/>
          </a:xfrm>
          <a:prstGeom prst="rect">
            <a:avLst/>
          </a:prstGeom>
        </p:spPr>
      </p:pic>
      <p:sp>
        <p:nvSpPr>
          <p:cNvPr id="2" name="Title 1">
            <a:extLst>
              <a:ext uri="{FF2B5EF4-FFF2-40B4-BE49-F238E27FC236}">
                <a16:creationId xmlns:a16="http://schemas.microsoft.com/office/drawing/2014/main" id="{0977EAD1-BFB4-E96E-6BC5-DEDA1A921A33}"/>
              </a:ext>
            </a:extLst>
          </p:cNvPr>
          <p:cNvSpPr>
            <a:spLocks noGrp="1"/>
          </p:cNvSpPr>
          <p:nvPr>
            <p:ph type="title"/>
          </p:nvPr>
        </p:nvSpPr>
        <p:spPr/>
        <p:txBody>
          <a:bodyPr/>
          <a:lstStyle/>
          <a:p>
            <a:r>
              <a:rPr lang="en-US" dirty="0">
                <a:solidFill>
                  <a:schemeClr val="bg1"/>
                </a:solidFill>
              </a:rPr>
              <a:t>What’s wrong with this order?</a:t>
            </a:r>
          </a:p>
        </p:txBody>
      </p:sp>
      <p:pic>
        <p:nvPicPr>
          <p:cNvPr id="11" name="Content Placeholder 10">
            <a:extLst>
              <a:ext uri="{FF2B5EF4-FFF2-40B4-BE49-F238E27FC236}">
                <a16:creationId xmlns:a16="http://schemas.microsoft.com/office/drawing/2014/main" id="{8E7FB24F-F0B3-EA53-27C4-A918EA443D32}"/>
              </a:ext>
            </a:extLst>
          </p:cNvPr>
          <p:cNvPicPr>
            <a:picLocks noGrp="1" noChangeAspect="1"/>
          </p:cNvPicPr>
          <p:nvPr>
            <p:ph idx="1"/>
          </p:nvPr>
        </p:nvPicPr>
        <p:blipFill>
          <a:blip r:embed="rId3"/>
          <a:stretch>
            <a:fillRect/>
          </a:stretch>
        </p:blipFill>
        <p:spPr>
          <a:xfrm>
            <a:off x="1587796" y="1857771"/>
            <a:ext cx="6048042" cy="2970261"/>
          </a:xfrm>
        </p:spPr>
      </p:pic>
      <p:sp>
        <p:nvSpPr>
          <p:cNvPr id="3" name="Slide Number Placeholder 2">
            <a:extLst>
              <a:ext uri="{FF2B5EF4-FFF2-40B4-BE49-F238E27FC236}">
                <a16:creationId xmlns:a16="http://schemas.microsoft.com/office/drawing/2014/main" id="{CFB620CA-4844-EF26-31B6-0B94D812FB43}"/>
              </a:ext>
            </a:extLst>
          </p:cNvPr>
          <p:cNvSpPr>
            <a:spLocks noGrp="1"/>
          </p:cNvSpPr>
          <p:nvPr>
            <p:ph type="sldNum" sz="quarter" idx="12"/>
          </p:nvPr>
        </p:nvSpPr>
        <p:spPr/>
        <p:txBody>
          <a:bodyPr/>
          <a:lstStyle/>
          <a:p>
            <a:fld id="{823A7AB5-9AF3-4C88-A210-3CE8E4469A2B}" type="slidenum">
              <a:rPr lang="en-US" smtClean="0"/>
              <a:t>80</a:t>
            </a:fld>
            <a:endParaRPr lang="en-US"/>
          </a:p>
        </p:txBody>
      </p:sp>
    </p:spTree>
    <p:extLst>
      <p:ext uri="{BB962C8B-B14F-4D97-AF65-F5344CB8AC3E}">
        <p14:creationId xmlns:p14="http://schemas.microsoft.com/office/powerpoint/2010/main" val="25514913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1010B5E-69FD-22A8-7614-62235672C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AC644-B7E6-915F-FB08-810A7F8E5A73}"/>
              </a:ext>
            </a:extLst>
          </p:cNvPr>
          <p:cNvSpPr>
            <a:spLocks noGrp="1"/>
          </p:cNvSpPr>
          <p:nvPr>
            <p:ph type="title"/>
          </p:nvPr>
        </p:nvSpPr>
        <p:spPr/>
        <p:txBody>
          <a:bodyPr/>
          <a:lstStyle/>
          <a:p>
            <a:r>
              <a:rPr lang="en-US" dirty="0"/>
              <a:t>Laterality</a:t>
            </a:r>
          </a:p>
        </p:txBody>
      </p:sp>
      <p:sp>
        <p:nvSpPr>
          <p:cNvPr id="3" name="Content Placeholder 2">
            <a:extLst>
              <a:ext uri="{FF2B5EF4-FFF2-40B4-BE49-F238E27FC236}">
                <a16:creationId xmlns:a16="http://schemas.microsoft.com/office/drawing/2014/main" id="{A153FFBF-C40B-1150-044E-AE828535FB65}"/>
              </a:ext>
            </a:extLst>
          </p:cNvPr>
          <p:cNvSpPr>
            <a:spLocks noGrp="1"/>
          </p:cNvSpPr>
          <p:nvPr>
            <p:ph idx="1"/>
          </p:nvPr>
        </p:nvSpPr>
        <p:spPr/>
        <p:txBody>
          <a:bodyPr/>
          <a:lstStyle/>
          <a:p>
            <a:pPr marL="0" indent="0">
              <a:buNone/>
            </a:pPr>
            <a:r>
              <a:rPr lang="en-US" dirty="0"/>
              <a:t>OCG I.B.13 states, “</a:t>
            </a:r>
            <a:r>
              <a:rPr lang="en-US" dirty="0">
                <a:latin typeface="Times New Roman" panose="02020603050405020304" pitchFamily="18" charset="0"/>
                <a:cs typeface="Times New Roman" panose="02020603050405020304" pitchFamily="18" charset="0"/>
              </a:rPr>
              <a:t>When laterality is not documented by the patient’s provider, code assignment for the affected side may be based on medical record documentation from other clinicians. If there is conflicting medical record documentation regarding the affected side, the patient’s provider should be queried for clarification. Codes for “unspecified” side should rarely be used, such as when the documentation in the record is insufficient to determine the affected side and it is not possible to obtain clarification.</a:t>
            </a:r>
            <a:r>
              <a:rPr lang="en-US" dirty="0"/>
              <a:t>”</a:t>
            </a:r>
          </a:p>
        </p:txBody>
      </p:sp>
      <p:sp>
        <p:nvSpPr>
          <p:cNvPr id="4" name="Slide Number Placeholder 3">
            <a:extLst>
              <a:ext uri="{FF2B5EF4-FFF2-40B4-BE49-F238E27FC236}">
                <a16:creationId xmlns:a16="http://schemas.microsoft.com/office/drawing/2014/main" id="{110F835C-8AA7-41DE-9717-CCB3B8FEB126}"/>
              </a:ext>
            </a:extLst>
          </p:cNvPr>
          <p:cNvSpPr>
            <a:spLocks noGrp="1"/>
          </p:cNvSpPr>
          <p:nvPr>
            <p:ph type="sldNum" sz="quarter" idx="12"/>
          </p:nvPr>
        </p:nvSpPr>
        <p:spPr/>
        <p:txBody>
          <a:bodyPr/>
          <a:lstStyle/>
          <a:p>
            <a:fld id="{823A7AB5-9AF3-4C88-A210-3CE8E4469A2B}" type="slidenum">
              <a:rPr lang="en-US" smtClean="0"/>
              <a:t>81</a:t>
            </a:fld>
            <a:endParaRPr lang="en-US"/>
          </a:p>
        </p:txBody>
      </p:sp>
      <p:sp>
        <p:nvSpPr>
          <p:cNvPr id="5" name="TextBox 4">
            <a:extLst>
              <a:ext uri="{FF2B5EF4-FFF2-40B4-BE49-F238E27FC236}">
                <a16:creationId xmlns:a16="http://schemas.microsoft.com/office/drawing/2014/main" id="{22EC955B-2154-0796-8F56-95605729B3D8}"/>
              </a:ext>
            </a:extLst>
          </p:cNvPr>
          <p:cNvSpPr txBox="1"/>
          <p:nvPr/>
        </p:nvSpPr>
        <p:spPr>
          <a:xfrm>
            <a:off x="838200" y="6173400"/>
            <a:ext cx="7928728" cy="276999"/>
          </a:xfrm>
          <a:prstGeom prst="rect">
            <a:avLst/>
          </a:prstGeom>
          <a:noFill/>
        </p:spPr>
        <p:txBody>
          <a:bodyPr wrap="square">
            <a:spAutoFit/>
          </a:bodyPr>
          <a:lstStyle/>
          <a:p>
            <a:pPr marL="0" indent="0">
              <a:buNone/>
            </a:pPr>
            <a:r>
              <a:rPr lang="en-US" sz="1200" dirty="0"/>
              <a:t>Source: National Center for Health Statistics. FY 2026 ICD-10-CM Official Guidelines for Coding and Reporting: p. 15.</a:t>
            </a:r>
          </a:p>
        </p:txBody>
      </p:sp>
    </p:spTree>
    <p:extLst>
      <p:ext uri="{BB962C8B-B14F-4D97-AF65-F5344CB8AC3E}">
        <p14:creationId xmlns:p14="http://schemas.microsoft.com/office/powerpoint/2010/main" val="33715854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9DB15-7520-10CD-F319-EA7291A6F4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F9A184-0331-05D2-04F4-63736662B99A}"/>
              </a:ext>
            </a:extLst>
          </p:cNvPr>
          <p:cNvSpPr txBox="1"/>
          <p:nvPr/>
        </p:nvSpPr>
        <p:spPr>
          <a:xfrm>
            <a:off x="7380407" y="743447"/>
            <a:ext cx="3973385" cy="3692028"/>
          </a:xfrm>
          <a:prstGeom prst="rect">
            <a:avLst/>
          </a:prstGeom>
          <a:noFill/>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t>Participate using your cell phone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t>Text </a:t>
            </a:r>
            <a:r>
              <a:rPr kumimoji="0" lang="en-US" sz="4400" b="1" i="0" u="none" strike="noStrike" kern="1200" cap="none" spc="0" normalizeH="0" baseline="0" noProof="0" dirty="0">
                <a:ln>
                  <a:noFill/>
                </a:ln>
                <a:solidFill>
                  <a:srgbClr val="0F9ED5">
                    <a:lumMod val="75000"/>
                  </a:srgbClr>
                </a:solidFill>
                <a:effectLst/>
                <a:uLnTx/>
                <a:uFillTx/>
                <a:latin typeface="Aptos Display" panose="02110004020202020204"/>
                <a:ea typeface="+mn-ea"/>
                <a:cs typeface="+mn-cs"/>
              </a:rPr>
              <a:t>judy2015 </a:t>
            </a:r>
            <a:r>
              <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t>to </a:t>
            </a:r>
            <a:r>
              <a:rPr kumimoji="0" lang="en-US" sz="4400" b="1" i="0" u="none" strike="noStrike" kern="1200" cap="none" spc="0" normalizeH="0" baseline="0" noProof="0" dirty="0">
                <a:ln>
                  <a:noFill/>
                </a:ln>
                <a:solidFill>
                  <a:srgbClr val="0F9ED5">
                    <a:lumMod val="75000"/>
                  </a:srgbClr>
                </a:solidFill>
                <a:effectLst/>
                <a:uLnTx/>
                <a:uFillTx/>
                <a:latin typeface="Aptos Display" panose="02110004020202020204"/>
                <a:ea typeface="+mn-ea"/>
                <a:cs typeface="+mn-cs"/>
              </a:rPr>
              <a:t>37607</a:t>
            </a:r>
          </a:p>
        </p:txBody>
      </p:sp>
      <p:pic>
        <p:nvPicPr>
          <p:cNvPr id="3" name="Picture 2" descr="Mobile phone and text message bubbles">
            <a:extLst>
              <a:ext uri="{FF2B5EF4-FFF2-40B4-BE49-F238E27FC236}">
                <a16:creationId xmlns:a16="http://schemas.microsoft.com/office/drawing/2014/main" id="{6F81BEFA-8C94-F3EC-F2FD-A43DDA565933}"/>
              </a:ext>
            </a:extLst>
          </p:cNvPr>
          <p:cNvPicPr>
            <a:picLocks noChangeAspect="1"/>
          </p:cNvPicPr>
          <p:nvPr/>
        </p:nvPicPr>
        <p:blipFill>
          <a:blip r:embed="rId2">
            <a:extLst>
              <a:ext uri="{28A0092B-C50C-407E-A947-70E740481C1C}">
                <a14:useLocalDpi xmlns:a14="http://schemas.microsoft.com/office/drawing/2010/main" val="0"/>
              </a:ext>
            </a:extLst>
          </a:blip>
          <a:srcRect l="19056" r="12880" b="-1"/>
          <a:stretch>
            <a:fillRect/>
          </a:stretch>
        </p:blipFill>
        <p:spPr>
          <a:xfrm>
            <a:off x="20" y="10"/>
            <a:ext cx="6992881" cy="6857990"/>
          </a:xfrm>
          <a:prstGeom prst="rect">
            <a:avLst/>
          </a:prstGeom>
        </p:spPr>
      </p:pic>
      <p:sp>
        <p:nvSpPr>
          <p:cNvPr id="5" name="TextBox 4">
            <a:extLst>
              <a:ext uri="{FF2B5EF4-FFF2-40B4-BE49-F238E27FC236}">
                <a16:creationId xmlns:a16="http://schemas.microsoft.com/office/drawing/2014/main" id="{7A052D51-723B-DE06-594C-4A58425EA1A1}"/>
              </a:ext>
            </a:extLst>
          </p:cNvPr>
          <p:cNvSpPr txBox="1"/>
          <p:nvPr/>
        </p:nvSpPr>
        <p:spPr>
          <a:xfrm rot="1052001">
            <a:off x="3178126" y="1851115"/>
            <a:ext cx="1182283" cy="36933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To: </a:t>
            </a:r>
            <a:r>
              <a:rPr kumimoji="0" lang="en-US" sz="1800" b="0"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37607</a:t>
            </a:r>
          </a:p>
        </p:txBody>
      </p:sp>
      <p:sp>
        <p:nvSpPr>
          <p:cNvPr id="6" name="TextBox 5">
            <a:extLst>
              <a:ext uri="{FF2B5EF4-FFF2-40B4-BE49-F238E27FC236}">
                <a16:creationId xmlns:a16="http://schemas.microsoft.com/office/drawing/2014/main" id="{A13AC67A-CD9A-08C7-C632-5989B9950A26}"/>
              </a:ext>
            </a:extLst>
          </p:cNvPr>
          <p:cNvSpPr txBox="1"/>
          <p:nvPr/>
        </p:nvSpPr>
        <p:spPr>
          <a:xfrm rot="1163074">
            <a:off x="2070096" y="4561967"/>
            <a:ext cx="1577934" cy="36933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judy2015</a:t>
            </a:r>
          </a:p>
        </p:txBody>
      </p:sp>
      <p:sp>
        <p:nvSpPr>
          <p:cNvPr id="2" name="Slide Number Placeholder 1">
            <a:extLst>
              <a:ext uri="{FF2B5EF4-FFF2-40B4-BE49-F238E27FC236}">
                <a16:creationId xmlns:a16="http://schemas.microsoft.com/office/drawing/2014/main" id="{424519A5-E8A5-D6A3-CC23-200D5BFB7A6B}"/>
              </a:ext>
            </a:extLst>
          </p:cNvPr>
          <p:cNvSpPr>
            <a:spLocks noGrp="1"/>
          </p:cNvSpPr>
          <p:nvPr>
            <p:ph type="sldNum" sz="quarter" idx="12"/>
          </p:nvPr>
        </p:nvSpPr>
        <p:spPr/>
        <p:txBody>
          <a:bodyPr/>
          <a:lstStyle/>
          <a:p>
            <a:fld id="{823A7AB5-9AF3-4C88-A210-3CE8E4469A2B}" type="slidenum">
              <a:rPr lang="en-US" smtClean="0"/>
              <a:t>82</a:t>
            </a:fld>
            <a:endParaRPr lang="en-US"/>
          </a:p>
        </p:txBody>
      </p:sp>
    </p:spTree>
    <p:extLst>
      <p:ext uri="{BB962C8B-B14F-4D97-AF65-F5344CB8AC3E}">
        <p14:creationId xmlns:p14="http://schemas.microsoft.com/office/powerpoint/2010/main" val="31513987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72F57A-5AE6-898C-D4BD-6EFBB512EC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537F78-B1EF-2FE0-3866-845105644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Question mark on green pastel background">
            <a:extLst>
              <a:ext uri="{FF2B5EF4-FFF2-40B4-BE49-F238E27FC236}">
                <a16:creationId xmlns:a16="http://schemas.microsoft.com/office/drawing/2014/main" id="{073A3CB4-A381-6E20-C9A5-466EF6E925F7}"/>
              </a:ext>
            </a:extLst>
          </p:cNvPr>
          <p:cNvPicPr>
            <a:picLocks noChangeAspect="1"/>
          </p:cNvPicPr>
          <p:nvPr/>
        </p:nvPicPr>
        <p:blipFill>
          <a:blip r:embed="rId2">
            <a:extLst>
              <a:ext uri="{28A0092B-C50C-407E-A947-70E740481C1C}">
                <a14:useLocalDpi xmlns:a14="http://schemas.microsoft.com/office/drawing/2010/main" val="0"/>
              </a:ext>
            </a:extLst>
          </a:blip>
          <a:srcRect t="965" b="4471"/>
          <a:stretch>
            <a:fillRect/>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D4A32928-C31B-4305-BF7D-39603D3C6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3CA499D-CD26-4743-1FA5-721A4D52E46F}"/>
              </a:ext>
            </a:extLst>
          </p:cNvPr>
          <p:cNvSpPr>
            <a:spLocks noGrp="1"/>
          </p:cNvSpPr>
          <p:nvPr>
            <p:ph type="title"/>
          </p:nvPr>
        </p:nvSpPr>
        <p:spPr>
          <a:xfrm>
            <a:off x="952228" y="743447"/>
            <a:ext cx="5882205" cy="2244850"/>
          </a:xfrm>
          <a:noFill/>
        </p:spPr>
        <p:txBody>
          <a:bodyPr vert="horz" lIns="91440" tIns="45720" rIns="91440" bIns="45720" rtlCol="0" anchor="b">
            <a:normAutofit/>
          </a:bodyPr>
          <a:lstStyle/>
          <a:p>
            <a:r>
              <a:rPr lang="en-US" sz="4800" dirty="0"/>
              <a:t>Laterality</a:t>
            </a:r>
          </a:p>
        </p:txBody>
      </p:sp>
      <p:sp>
        <p:nvSpPr>
          <p:cNvPr id="3" name="Content Placeholder 2">
            <a:extLst>
              <a:ext uri="{FF2B5EF4-FFF2-40B4-BE49-F238E27FC236}">
                <a16:creationId xmlns:a16="http://schemas.microsoft.com/office/drawing/2014/main" id="{F2758ECA-46A1-0099-6875-6FB29BABBC5F}"/>
              </a:ext>
            </a:extLst>
          </p:cNvPr>
          <p:cNvSpPr>
            <a:spLocks noGrp="1"/>
          </p:cNvSpPr>
          <p:nvPr>
            <p:ph idx="1"/>
          </p:nvPr>
        </p:nvSpPr>
        <p:spPr>
          <a:xfrm>
            <a:off x="952226" y="3437829"/>
            <a:ext cx="4948701" cy="1485319"/>
          </a:xfrm>
          <a:noFill/>
        </p:spPr>
        <p:txBody>
          <a:bodyPr vert="horz" lIns="91440" tIns="45720" rIns="91440" bIns="45720" rtlCol="0">
            <a:normAutofit/>
          </a:bodyPr>
          <a:lstStyle/>
          <a:p>
            <a:pPr marL="0" indent="0">
              <a:buNone/>
            </a:pPr>
            <a:r>
              <a:rPr lang="en-US" sz="2400" dirty="0"/>
              <a:t>Provide an example where it would be acceptable to report an unspecified code for laterality</a:t>
            </a:r>
          </a:p>
        </p:txBody>
      </p:sp>
      <p:sp>
        <p:nvSpPr>
          <p:cNvPr id="4" name="Slide Number Placeholder 3">
            <a:extLst>
              <a:ext uri="{FF2B5EF4-FFF2-40B4-BE49-F238E27FC236}">
                <a16:creationId xmlns:a16="http://schemas.microsoft.com/office/drawing/2014/main" id="{AA50BD56-3448-A163-CEA3-4048B155FDF8}"/>
              </a:ext>
            </a:extLst>
          </p:cNvPr>
          <p:cNvSpPr>
            <a:spLocks noGrp="1"/>
          </p:cNvSpPr>
          <p:nvPr>
            <p:ph type="sldNum" sz="quarter" idx="12"/>
          </p:nvPr>
        </p:nvSpPr>
        <p:spPr/>
        <p:txBody>
          <a:bodyPr/>
          <a:lstStyle/>
          <a:p>
            <a:fld id="{823A7AB5-9AF3-4C88-A210-3CE8E4469A2B}" type="slidenum">
              <a:rPr lang="en-US" smtClean="0"/>
              <a:t>83</a:t>
            </a:fld>
            <a:endParaRPr lang="en-US"/>
          </a:p>
        </p:txBody>
      </p:sp>
    </p:spTree>
    <p:extLst>
      <p:ext uri="{BB962C8B-B14F-4D97-AF65-F5344CB8AC3E}">
        <p14:creationId xmlns:p14="http://schemas.microsoft.com/office/powerpoint/2010/main" val="5758851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721915E-9E9E-C74E-DC69-06B9E741F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484E9-26BC-12DC-CE84-BE4D051FBE7B}"/>
              </a:ext>
            </a:extLst>
          </p:cNvPr>
          <p:cNvSpPr>
            <a:spLocks noGrp="1"/>
          </p:cNvSpPr>
          <p:nvPr>
            <p:ph type="title"/>
          </p:nvPr>
        </p:nvSpPr>
        <p:spPr/>
        <p:txBody>
          <a:bodyPr/>
          <a:lstStyle/>
          <a:p>
            <a:r>
              <a:rPr lang="en-US" dirty="0"/>
              <a:t>Use of unspecified codes</a:t>
            </a:r>
          </a:p>
        </p:txBody>
      </p:sp>
      <p:sp>
        <p:nvSpPr>
          <p:cNvPr id="3" name="Content Placeholder 2">
            <a:extLst>
              <a:ext uri="{FF2B5EF4-FFF2-40B4-BE49-F238E27FC236}">
                <a16:creationId xmlns:a16="http://schemas.microsoft.com/office/drawing/2014/main" id="{FA81E235-FE8F-74FA-7500-9DBD474BDDDA}"/>
              </a:ext>
            </a:extLst>
          </p:cNvPr>
          <p:cNvSpPr>
            <a:spLocks noGrp="1"/>
          </p:cNvSpPr>
          <p:nvPr>
            <p:ph idx="1"/>
          </p:nvPr>
        </p:nvSpPr>
        <p:spPr/>
        <p:txBody>
          <a:bodyPr>
            <a:normAutofit/>
          </a:bodyPr>
          <a:lstStyle/>
          <a:p>
            <a:pPr marL="0" indent="0">
              <a:buNone/>
            </a:pPr>
            <a:r>
              <a:rPr lang="en-US" dirty="0"/>
              <a:t>OCG I.B.18 states, “</a:t>
            </a:r>
            <a:r>
              <a:rPr lang="en-US" dirty="0">
                <a:latin typeface="Times New Roman" panose="02020603050405020304" pitchFamily="18" charset="0"/>
                <a:cs typeface="Times New Roman" panose="02020603050405020304" pitchFamily="18" charset="0"/>
              </a:rPr>
              <a:t>When sufficient clinical information isn’t known or available about a particular health condition to assign a more specific code, it is acceptable to report the appropriate ‘unspecified’ code (e.g., a diagnosis of pneumonia has been determined, but not the specific type). Unspecified codes should be reported when they are the codes that most accurately reflect what is known about the patient’s condition at the time of that particular encounter. It would be inappropriate to select a specific code that is not supported by the medical record documentation or conduct medically unnecessary diagnostic testing in order to determine a more specific code</a:t>
            </a:r>
            <a:r>
              <a:rPr lang="en-US" dirty="0"/>
              <a:t>.”</a:t>
            </a:r>
          </a:p>
        </p:txBody>
      </p:sp>
      <p:sp>
        <p:nvSpPr>
          <p:cNvPr id="4" name="Slide Number Placeholder 3">
            <a:extLst>
              <a:ext uri="{FF2B5EF4-FFF2-40B4-BE49-F238E27FC236}">
                <a16:creationId xmlns:a16="http://schemas.microsoft.com/office/drawing/2014/main" id="{4DEADE56-6E36-49FE-0DAC-8CEE07FC5629}"/>
              </a:ext>
            </a:extLst>
          </p:cNvPr>
          <p:cNvSpPr>
            <a:spLocks noGrp="1"/>
          </p:cNvSpPr>
          <p:nvPr>
            <p:ph type="sldNum" sz="quarter" idx="12"/>
          </p:nvPr>
        </p:nvSpPr>
        <p:spPr/>
        <p:txBody>
          <a:bodyPr/>
          <a:lstStyle/>
          <a:p>
            <a:fld id="{823A7AB5-9AF3-4C88-A210-3CE8E4469A2B}" type="slidenum">
              <a:rPr lang="en-US" smtClean="0"/>
              <a:t>84</a:t>
            </a:fld>
            <a:endParaRPr lang="en-US"/>
          </a:p>
        </p:txBody>
      </p:sp>
      <p:sp>
        <p:nvSpPr>
          <p:cNvPr id="5" name="TextBox 4">
            <a:extLst>
              <a:ext uri="{FF2B5EF4-FFF2-40B4-BE49-F238E27FC236}">
                <a16:creationId xmlns:a16="http://schemas.microsoft.com/office/drawing/2014/main" id="{661C9ADF-950D-5966-D8BD-B3855702ABB0}"/>
              </a:ext>
            </a:extLst>
          </p:cNvPr>
          <p:cNvSpPr txBox="1"/>
          <p:nvPr/>
        </p:nvSpPr>
        <p:spPr>
          <a:xfrm>
            <a:off x="838200" y="6173400"/>
            <a:ext cx="7928728" cy="276999"/>
          </a:xfrm>
          <a:prstGeom prst="rect">
            <a:avLst/>
          </a:prstGeom>
          <a:noFill/>
        </p:spPr>
        <p:txBody>
          <a:bodyPr wrap="square">
            <a:spAutoFit/>
          </a:bodyPr>
          <a:lstStyle/>
          <a:p>
            <a:pPr marL="0" indent="0">
              <a:buNone/>
            </a:pPr>
            <a:r>
              <a:rPr lang="en-US" sz="1200" dirty="0"/>
              <a:t>Source: National Center for Health Statistics. FY 2026 ICD-10-CM Official Guidelines for Coding and Reporting: p. 17.</a:t>
            </a:r>
          </a:p>
        </p:txBody>
      </p:sp>
    </p:spTree>
    <p:extLst>
      <p:ext uri="{BB962C8B-B14F-4D97-AF65-F5344CB8AC3E}">
        <p14:creationId xmlns:p14="http://schemas.microsoft.com/office/powerpoint/2010/main" val="15660551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79D1-E46C-57A4-E8F7-0A922B39D1CC}"/>
              </a:ext>
            </a:extLst>
          </p:cNvPr>
          <p:cNvSpPr>
            <a:spLocks noGrp="1"/>
          </p:cNvSpPr>
          <p:nvPr>
            <p:ph type="title"/>
          </p:nvPr>
        </p:nvSpPr>
        <p:spPr/>
        <p:txBody>
          <a:bodyPr/>
          <a:lstStyle/>
          <a:p>
            <a:r>
              <a:rPr lang="en-US" dirty="0"/>
              <a:t>Documentation requirements</a:t>
            </a:r>
          </a:p>
        </p:txBody>
      </p:sp>
      <p:sp>
        <p:nvSpPr>
          <p:cNvPr id="3" name="Content Placeholder 2">
            <a:extLst>
              <a:ext uri="{FF2B5EF4-FFF2-40B4-BE49-F238E27FC236}">
                <a16:creationId xmlns:a16="http://schemas.microsoft.com/office/drawing/2014/main" id="{4335D35D-1BEA-F751-BAD7-6434FCE61389}"/>
              </a:ext>
            </a:extLst>
          </p:cNvPr>
          <p:cNvSpPr>
            <a:spLocks noGrp="1"/>
          </p:cNvSpPr>
          <p:nvPr>
            <p:ph idx="1"/>
          </p:nvPr>
        </p:nvSpPr>
        <p:spPr/>
        <p:txBody>
          <a:bodyPr/>
          <a:lstStyle/>
          <a:p>
            <a:pPr marL="0" indent="0">
              <a:buNone/>
            </a:pPr>
            <a:r>
              <a:rPr lang="en-US" dirty="0"/>
              <a:t>Diagnoses should be documented and coded to the greatest specificity possible, but unspecified codes should be used when they are the most accurate code to report according to the official coding guidelines.</a:t>
            </a:r>
          </a:p>
        </p:txBody>
      </p:sp>
      <p:sp>
        <p:nvSpPr>
          <p:cNvPr id="4" name="Slide Number Placeholder 3">
            <a:extLst>
              <a:ext uri="{FF2B5EF4-FFF2-40B4-BE49-F238E27FC236}">
                <a16:creationId xmlns:a16="http://schemas.microsoft.com/office/drawing/2014/main" id="{017AEC0D-DB92-DF60-CA54-9AA86EE0359E}"/>
              </a:ext>
            </a:extLst>
          </p:cNvPr>
          <p:cNvSpPr>
            <a:spLocks noGrp="1"/>
          </p:cNvSpPr>
          <p:nvPr>
            <p:ph type="sldNum" sz="quarter" idx="12"/>
          </p:nvPr>
        </p:nvSpPr>
        <p:spPr/>
        <p:txBody>
          <a:bodyPr/>
          <a:lstStyle/>
          <a:p>
            <a:fld id="{823A7AB5-9AF3-4C88-A210-3CE8E4469A2B}" type="slidenum">
              <a:rPr lang="en-US" smtClean="0"/>
              <a:t>85</a:t>
            </a:fld>
            <a:endParaRPr lang="en-US"/>
          </a:p>
        </p:txBody>
      </p:sp>
    </p:spTree>
    <p:extLst>
      <p:ext uri="{BB962C8B-B14F-4D97-AF65-F5344CB8AC3E}">
        <p14:creationId xmlns:p14="http://schemas.microsoft.com/office/powerpoint/2010/main" val="29965206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25A2-CE1B-DE90-5654-1AB9BDCF71B5}"/>
              </a:ext>
            </a:extLst>
          </p:cNvPr>
          <p:cNvSpPr>
            <a:spLocks noGrp="1"/>
          </p:cNvSpPr>
          <p:nvPr>
            <p:ph type="title"/>
          </p:nvPr>
        </p:nvSpPr>
        <p:spPr/>
        <p:txBody>
          <a:bodyPr/>
          <a:lstStyle/>
          <a:p>
            <a:r>
              <a:rPr lang="en-US" dirty="0"/>
              <a:t>Workup to determine type of anemia</a:t>
            </a:r>
          </a:p>
        </p:txBody>
      </p:sp>
      <p:pic>
        <p:nvPicPr>
          <p:cNvPr id="5" name="Content Placeholder 4" descr="Desktop in sunshine">
            <a:extLst>
              <a:ext uri="{FF2B5EF4-FFF2-40B4-BE49-F238E27FC236}">
                <a16:creationId xmlns:a16="http://schemas.microsoft.com/office/drawing/2014/main" id="{C884B7CB-67DD-51F8-BCDA-A123C5921D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84" y="2372794"/>
            <a:ext cx="6539931" cy="4351338"/>
          </a:xfrm>
          <a:prstGeom prst="rect">
            <a:avLst/>
          </a:prstGeom>
          <a:ln>
            <a:noFill/>
          </a:ln>
          <a:effectLst>
            <a:softEdge rad="112500"/>
          </a:effectLst>
        </p:spPr>
      </p:pic>
      <p:pic>
        <p:nvPicPr>
          <p:cNvPr id="4" name="Picture 3">
            <a:extLst>
              <a:ext uri="{FF2B5EF4-FFF2-40B4-BE49-F238E27FC236}">
                <a16:creationId xmlns:a16="http://schemas.microsoft.com/office/drawing/2014/main" id="{6898642A-86F6-C7B6-CBE1-9A640C371D0C}"/>
              </a:ext>
            </a:extLst>
          </p:cNvPr>
          <p:cNvPicPr>
            <a:picLocks noChangeAspect="1"/>
          </p:cNvPicPr>
          <p:nvPr/>
        </p:nvPicPr>
        <p:blipFill>
          <a:blip r:embed="rId3"/>
          <a:stretch>
            <a:fillRect/>
          </a:stretch>
        </p:blipFill>
        <p:spPr>
          <a:xfrm rot="730706">
            <a:off x="6648215" y="1963516"/>
            <a:ext cx="5076322" cy="3327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2">
            <a:extLst>
              <a:ext uri="{FF2B5EF4-FFF2-40B4-BE49-F238E27FC236}">
                <a16:creationId xmlns:a16="http://schemas.microsoft.com/office/drawing/2014/main" id="{F2FEFA07-C523-5CC3-2A03-BD58AF154A40}"/>
              </a:ext>
            </a:extLst>
          </p:cNvPr>
          <p:cNvSpPr>
            <a:spLocks noGrp="1"/>
          </p:cNvSpPr>
          <p:nvPr>
            <p:ph type="sldNum" sz="quarter" idx="12"/>
          </p:nvPr>
        </p:nvSpPr>
        <p:spPr/>
        <p:txBody>
          <a:bodyPr/>
          <a:lstStyle/>
          <a:p>
            <a:fld id="{823A7AB5-9AF3-4C88-A210-3CE8E4469A2B}" type="slidenum">
              <a:rPr lang="en-US" smtClean="0"/>
              <a:t>86</a:t>
            </a:fld>
            <a:endParaRPr lang="en-US"/>
          </a:p>
        </p:txBody>
      </p:sp>
    </p:spTree>
    <p:extLst>
      <p:ext uri="{BB962C8B-B14F-4D97-AF65-F5344CB8AC3E}">
        <p14:creationId xmlns:p14="http://schemas.microsoft.com/office/powerpoint/2010/main" val="30082141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563CD3-AADF-435C-08DA-B80BE423F96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F6AA520-69A6-FCCB-7F79-4473987AF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7B8E0A-B40A-2DB6-E261-B97B40C70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691582-B1ED-6AF8-0102-2F2918D6A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5E6EB9-7336-75C1-CDD1-A0B47E78AD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CEE9410-CD23-B057-E689-18E8E3DC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9951D8-3E6A-FB1E-5B85-6DFED358D3FB}"/>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In summary…Here’s what we covered</a:t>
            </a:r>
          </a:p>
        </p:txBody>
      </p:sp>
      <p:sp>
        <p:nvSpPr>
          <p:cNvPr id="3" name="Content Placeholder 2">
            <a:extLst>
              <a:ext uri="{FF2B5EF4-FFF2-40B4-BE49-F238E27FC236}">
                <a16:creationId xmlns:a16="http://schemas.microsoft.com/office/drawing/2014/main" id="{7462BC30-8B07-CC01-0CA5-A926428C4EDA}"/>
              </a:ext>
            </a:extLst>
          </p:cNvPr>
          <p:cNvSpPr>
            <a:spLocks noGrp="1"/>
          </p:cNvSpPr>
          <p:nvPr>
            <p:ph idx="1"/>
          </p:nvPr>
        </p:nvSpPr>
        <p:spPr>
          <a:xfrm>
            <a:off x="1371599" y="2318197"/>
            <a:ext cx="9724031" cy="3683358"/>
          </a:xfrm>
        </p:spPr>
        <p:txBody>
          <a:bodyPr anchor="ctr">
            <a:normAutofit/>
          </a:bodyPr>
          <a:lstStyle/>
          <a:p>
            <a:r>
              <a:rPr lang="en-US" dirty="0"/>
              <a:t>Identify resources related to ICD-10-CM coding requirements for coding diagnostic services</a:t>
            </a:r>
          </a:p>
          <a:p>
            <a:r>
              <a:rPr lang="en-US" dirty="0"/>
              <a:t>Explain documentation that is required to support coding diagnoses and other reasons for diagnostic services</a:t>
            </a:r>
          </a:p>
          <a:p>
            <a:r>
              <a:rPr lang="en-US" dirty="0"/>
              <a:t>Accurately assign ICD-10-CM codes for common reasons for diagnostic services</a:t>
            </a:r>
          </a:p>
          <a:p>
            <a:endParaRPr lang="en-US" sz="2000" dirty="0"/>
          </a:p>
        </p:txBody>
      </p:sp>
      <p:sp>
        <p:nvSpPr>
          <p:cNvPr id="4" name="Slide Number Placeholder 3">
            <a:extLst>
              <a:ext uri="{FF2B5EF4-FFF2-40B4-BE49-F238E27FC236}">
                <a16:creationId xmlns:a16="http://schemas.microsoft.com/office/drawing/2014/main" id="{D4314349-8038-4D8E-0916-37C6CC17D191}"/>
              </a:ext>
            </a:extLst>
          </p:cNvPr>
          <p:cNvSpPr>
            <a:spLocks noGrp="1"/>
          </p:cNvSpPr>
          <p:nvPr>
            <p:ph type="sldNum" sz="quarter" idx="12"/>
          </p:nvPr>
        </p:nvSpPr>
        <p:spPr/>
        <p:txBody>
          <a:bodyPr/>
          <a:lstStyle/>
          <a:p>
            <a:fld id="{823A7AB5-9AF3-4C88-A210-3CE8E4469A2B}" type="slidenum">
              <a:rPr lang="en-US" smtClean="0"/>
              <a:t>87</a:t>
            </a:fld>
            <a:endParaRPr lang="en-US"/>
          </a:p>
        </p:txBody>
      </p:sp>
    </p:spTree>
    <p:extLst>
      <p:ext uri="{BB962C8B-B14F-4D97-AF65-F5344CB8AC3E}">
        <p14:creationId xmlns:p14="http://schemas.microsoft.com/office/powerpoint/2010/main" val="16588164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E10202-32E4-4125-4A3B-A1620BD62CA1}"/>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dirty="0">
                <a:solidFill>
                  <a:srgbClr val="FFFFFF"/>
                </a:solidFill>
                <a:latin typeface="+mj-lt"/>
                <a:ea typeface="+mj-ea"/>
                <a:cs typeface="+mj-cs"/>
              </a:rPr>
              <a:t>Questions?</a:t>
            </a: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B1411DD-F042-9A5B-2D51-CD7F2B763719}"/>
              </a:ext>
            </a:extLst>
          </p:cNvPr>
          <p:cNvSpPr txBox="1"/>
          <p:nvPr/>
        </p:nvSpPr>
        <p:spPr>
          <a:xfrm>
            <a:off x="5290587" y="5669684"/>
            <a:ext cx="6114288" cy="369332"/>
          </a:xfrm>
          <a:prstGeom prst="rect">
            <a:avLst/>
          </a:prstGeom>
          <a:noFill/>
        </p:spPr>
        <p:txBody>
          <a:bodyPr wrap="square">
            <a:spAutoFit/>
          </a:bodyPr>
          <a:lstStyle/>
          <a:p>
            <a:r>
              <a:rPr lang="en-US" sz="1800" dirty="0">
                <a:solidFill>
                  <a:schemeClr val="bg1"/>
                </a:solidFill>
              </a:rPr>
              <a:t>Presented by: Judy Bielby, MBA, RHIA, CCS, FAHIMA </a:t>
            </a:r>
            <a:endParaRPr lang="en-US" dirty="0">
              <a:solidFill>
                <a:schemeClr val="bg1"/>
              </a:solidFill>
            </a:endParaRPr>
          </a:p>
        </p:txBody>
      </p:sp>
      <p:sp>
        <p:nvSpPr>
          <p:cNvPr id="3" name="Slide Number Placeholder 2">
            <a:extLst>
              <a:ext uri="{FF2B5EF4-FFF2-40B4-BE49-F238E27FC236}">
                <a16:creationId xmlns:a16="http://schemas.microsoft.com/office/drawing/2014/main" id="{3E716953-CC46-7AA4-69ED-FC781553D266}"/>
              </a:ext>
            </a:extLst>
          </p:cNvPr>
          <p:cNvSpPr>
            <a:spLocks noGrp="1"/>
          </p:cNvSpPr>
          <p:nvPr>
            <p:ph type="sldNum" sz="quarter" idx="12"/>
          </p:nvPr>
        </p:nvSpPr>
        <p:spPr/>
        <p:txBody>
          <a:bodyPr/>
          <a:lstStyle/>
          <a:p>
            <a:fld id="{823A7AB5-9AF3-4C88-A210-3CE8E4469A2B}" type="slidenum">
              <a:rPr lang="en-US" smtClean="0"/>
              <a:t>88</a:t>
            </a:fld>
            <a:endParaRPr lang="en-US"/>
          </a:p>
        </p:txBody>
      </p:sp>
    </p:spTree>
    <p:extLst>
      <p:ext uri="{BB962C8B-B14F-4D97-AF65-F5344CB8AC3E}">
        <p14:creationId xmlns:p14="http://schemas.microsoft.com/office/powerpoint/2010/main" val="59009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7EE3F-182F-F086-971D-6522D57507C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A34AB03-2A14-7FB1-432C-86DEE7F13B34}"/>
              </a:ext>
            </a:extLst>
          </p:cNvPr>
          <p:cNvSpPr>
            <a:spLocks noGrp="1"/>
          </p:cNvSpPr>
          <p:nvPr>
            <p:ph idx="1"/>
          </p:nvPr>
        </p:nvSpPr>
        <p:spPr>
          <a:xfrm>
            <a:off x="838200" y="1837817"/>
            <a:ext cx="10515600" cy="4351338"/>
          </a:xfrm>
        </p:spPr>
        <p:txBody>
          <a:bodyPr>
            <a:normAutofit fontScale="55000" lnSpcReduction="20000"/>
          </a:bodyPr>
          <a:lstStyle/>
          <a:p>
            <a:r>
              <a:rPr lang="en-US" dirty="0"/>
              <a:t>American Hospital Association. (1984-2025). Coding Clinic for ICD-10-CM and ICD-10-PCS.</a:t>
            </a:r>
          </a:p>
          <a:p>
            <a:r>
              <a:rPr lang="en-US" dirty="0"/>
              <a:t>American Medical Association. (2024). CPT 2025 Professional Edition.</a:t>
            </a:r>
          </a:p>
          <a:p>
            <a:r>
              <a:rPr lang="en-US" dirty="0"/>
              <a:t>Centers for Medicare and Medicaid Services. Medicare Claims Processing Manual. Available at </a:t>
            </a:r>
            <a:r>
              <a:rPr lang="en-US" dirty="0">
                <a:hlinkClick r:id="rId2"/>
              </a:rPr>
              <a:t>https://www.cms.gov/medicare/regulations-guidance/manuals/internet-only-manuals-ioms</a:t>
            </a:r>
            <a:r>
              <a:rPr lang="en-US" dirty="0"/>
              <a:t>.</a:t>
            </a:r>
          </a:p>
          <a:p>
            <a:r>
              <a:rPr lang="en-US" dirty="0"/>
              <a:t>Centers for Medicare and Medicaid Services. Medicare Program Integrity Manual. Available at  </a:t>
            </a:r>
            <a:r>
              <a:rPr lang="en-US" dirty="0">
                <a:hlinkClick r:id="rId2"/>
              </a:rPr>
              <a:t>https://www.cms.gov/medicare/regulations-guidance/manuals/internet-only-manuals-ioms</a:t>
            </a:r>
            <a:r>
              <a:rPr lang="en-US" dirty="0"/>
              <a:t>.</a:t>
            </a:r>
          </a:p>
          <a:p>
            <a:r>
              <a:rPr lang="en-US" dirty="0"/>
              <a:t>Centers for Medicare and Medicaid Services. MLN Fact Sheet Complying with Documentation Requirements for Lab Services. Available </a:t>
            </a:r>
            <a:r>
              <a:rPr lang="da-DK" dirty="0"/>
              <a:t>at </a:t>
            </a:r>
            <a:r>
              <a:rPr lang="da-DK" dirty="0">
                <a:hlinkClick r:id="rId3"/>
              </a:rPr>
              <a:t>https://www.cms.gov/files/document/mln909221-complying-documentation-requirements-lab-services.pdf</a:t>
            </a:r>
            <a:r>
              <a:rPr lang="da-DK" dirty="0"/>
              <a:t>.</a:t>
            </a:r>
          </a:p>
          <a:p>
            <a:r>
              <a:rPr lang="en-US" dirty="0"/>
              <a:t>Centers for Medicare and Medicaid Services. MLN Educational Tool Provider Compliance Tips. Available at </a:t>
            </a:r>
            <a:r>
              <a:rPr lang="en-US" dirty="0">
                <a:hlinkClick r:id="rId4"/>
              </a:rPr>
              <a:t>https://www.cms.gov/Outreach-and-Education/Medicare-Learning-Network-MLN/MLNProducts/medicare-provider-compliance-tips/medicare-provider-compliance-tips.html</a:t>
            </a:r>
            <a:r>
              <a:rPr lang="en-US" dirty="0"/>
              <a:t>. </a:t>
            </a:r>
          </a:p>
          <a:p>
            <a:r>
              <a:rPr lang="en-US" dirty="0"/>
              <a:t>IFHIMA. 2025. Position Statement: Ensuring Responsible Use of AI in Healthcare Information Collection and Use. Available at </a:t>
            </a:r>
            <a:r>
              <a:rPr lang="en-US" dirty="0">
                <a:hlinkClick r:id="rId5"/>
              </a:rPr>
              <a:t>https://ifhimasitemedia.s3.us-east-2.amazonaws.com/wp-content/uploads/2025/06/11211739/AI_Position_Paper.pdf</a:t>
            </a:r>
            <a:r>
              <a:rPr lang="en-US" dirty="0"/>
              <a:t>.</a:t>
            </a:r>
          </a:p>
          <a:p>
            <a:r>
              <a:rPr lang="en-US" dirty="0"/>
              <a:t>National Center for Health Statistics. FY 2026 ICD-10-CM Index, Tabular List, and Official Guidelines for Coding and Reporting. Available at </a:t>
            </a:r>
            <a:r>
              <a:rPr lang="en-US" dirty="0">
                <a:hlinkClick r:id="rId6"/>
              </a:rPr>
              <a:t>https://www.cdc.gov/nchs/icd/icd-10-cm/files.html</a:t>
            </a:r>
            <a:r>
              <a:rPr lang="en-US" dirty="0"/>
              <a:t>.</a:t>
            </a:r>
          </a:p>
          <a:p>
            <a:r>
              <a:rPr lang="en-US" dirty="0"/>
              <a:t>WPS Training Center. Available at </a:t>
            </a:r>
            <a:r>
              <a:rPr lang="en-US" dirty="0">
                <a:hlinkClick r:id="rId7"/>
              </a:rPr>
              <a:t>https://www.wpsgha.com/training</a:t>
            </a:r>
            <a:r>
              <a:rPr lang="en-US" dirty="0"/>
              <a:t>.</a:t>
            </a:r>
          </a:p>
        </p:txBody>
      </p:sp>
      <p:sp>
        <p:nvSpPr>
          <p:cNvPr id="4" name="Slide Number Placeholder 3">
            <a:extLst>
              <a:ext uri="{FF2B5EF4-FFF2-40B4-BE49-F238E27FC236}">
                <a16:creationId xmlns:a16="http://schemas.microsoft.com/office/drawing/2014/main" id="{333141B4-E7A0-4B4C-B88E-48746E8A96FA}"/>
              </a:ext>
            </a:extLst>
          </p:cNvPr>
          <p:cNvSpPr>
            <a:spLocks noGrp="1"/>
          </p:cNvSpPr>
          <p:nvPr>
            <p:ph type="sldNum" sz="quarter" idx="12"/>
          </p:nvPr>
        </p:nvSpPr>
        <p:spPr/>
        <p:txBody>
          <a:bodyPr/>
          <a:lstStyle/>
          <a:p>
            <a:fld id="{823A7AB5-9AF3-4C88-A210-3CE8E4469A2B}" type="slidenum">
              <a:rPr lang="en-US" smtClean="0"/>
              <a:t>89</a:t>
            </a:fld>
            <a:endParaRPr lang="en-US"/>
          </a:p>
        </p:txBody>
      </p:sp>
    </p:spTree>
    <p:extLst>
      <p:ext uri="{BB962C8B-B14F-4D97-AF65-F5344CB8AC3E}">
        <p14:creationId xmlns:p14="http://schemas.microsoft.com/office/powerpoint/2010/main" val="135128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eeting of people at law firm">
            <a:extLst>
              <a:ext uri="{FF2B5EF4-FFF2-40B4-BE49-F238E27FC236}">
                <a16:creationId xmlns:a16="http://schemas.microsoft.com/office/drawing/2014/main" id="{1295FF81-C2F8-9150-22B0-8358755AFEC1}"/>
              </a:ext>
            </a:extLst>
          </p:cNvPr>
          <p:cNvPicPr>
            <a:picLocks noChangeAspect="1"/>
          </p:cNvPicPr>
          <p:nvPr/>
        </p:nvPicPr>
        <p:blipFill>
          <a:blip r:embed="rId2">
            <a:extLst>
              <a:ext uri="{28A0092B-C50C-407E-A947-70E740481C1C}">
                <a14:useLocalDpi xmlns:a14="http://schemas.microsoft.com/office/drawing/2010/main" val="0"/>
              </a:ext>
            </a:extLst>
          </a:blip>
          <a:srcRect t="15730"/>
          <a:stretch>
            <a:fillRect/>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a:extLst>
              <a:ext uri="{FF2B5EF4-FFF2-40B4-BE49-F238E27FC236}">
                <a16:creationId xmlns:a16="http://schemas.microsoft.com/office/drawing/2014/main" id="{5B1E3F80-2161-E194-EFCC-D03007C251D8}"/>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US" sz="3600">
                <a:solidFill>
                  <a:schemeClr val="tx1">
                    <a:lumMod val="85000"/>
                    <a:lumOff val="15000"/>
                  </a:schemeClr>
                </a:solidFill>
              </a:rPr>
              <a:t>Compliance with the guidelines</a:t>
            </a:r>
          </a:p>
        </p:txBody>
      </p:sp>
      <p:sp>
        <p:nvSpPr>
          <p:cNvPr id="3" name="Content Placeholder 2">
            <a:extLst>
              <a:ext uri="{FF2B5EF4-FFF2-40B4-BE49-F238E27FC236}">
                <a16:creationId xmlns:a16="http://schemas.microsoft.com/office/drawing/2014/main" id="{4D9EBB7C-A662-88B6-248E-9DE80D778035}"/>
              </a:ext>
            </a:extLst>
          </p:cNvPr>
          <p:cNvSpPr>
            <a:spLocks noGrp="1"/>
          </p:cNvSpPr>
          <p:nvPr>
            <p:ph idx="1"/>
          </p:nvPr>
        </p:nvSpPr>
        <p:spPr>
          <a:xfrm>
            <a:off x="599819" y="6059086"/>
            <a:ext cx="7488379" cy="671652"/>
          </a:xfrm>
        </p:spPr>
        <p:txBody>
          <a:bodyPr vert="horz" lIns="91440" tIns="45720" rIns="91440" bIns="45720" rtlCol="0" anchor="t">
            <a:normAutofit/>
          </a:bodyPr>
          <a:lstStyle/>
          <a:p>
            <a:pPr marL="0" indent="0">
              <a:buNone/>
            </a:pPr>
            <a:r>
              <a:rPr lang="en-US" sz="3200" dirty="0">
                <a:solidFill>
                  <a:schemeClr val="tx1">
                    <a:lumMod val="85000"/>
                    <a:lumOff val="15000"/>
                  </a:schemeClr>
                </a:solidFill>
              </a:rPr>
              <a:t>Why is it so important?</a:t>
            </a:r>
          </a:p>
        </p:txBody>
      </p:sp>
      <p:sp>
        <p:nvSpPr>
          <p:cNvPr id="4" name="Slide Number Placeholder 3">
            <a:extLst>
              <a:ext uri="{FF2B5EF4-FFF2-40B4-BE49-F238E27FC236}">
                <a16:creationId xmlns:a16="http://schemas.microsoft.com/office/drawing/2014/main" id="{DD1C3EAB-103F-AC04-05F5-17EADECE013F}"/>
              </a:ext>
            </a:extLst>
          </p:cNvPr>
          <p:cNvSpPr>
            <a:spLocks noGrp="1"/>
          </p:cNvSpPr>
          <p:nvPr>
            <p:ph type="sldNum" sz="quarter" idx="12"/>
          </p:nvPr>
        </p:nvSpPr>
        <p:spPr/>
        <p:txBody>
          <a:bodyPr/>
          <a:lstStyle/>
          <a:p>
            <a:fld id="{823A7AB5-9AF3-4C88-A210-3CE8E4469A2B}" type="slidenum">
              <a:rPr lang="en-US" smtClean="0"/>
              <a:t>9</a:t>
            </a:fld>
            <a:endParaRPr lang="en-US"/>
          </a:p>
        </p:txBody>
      </p:sp>
    </p:spTree>
    <p:extLst>
      <p:ext uri="{BB962C8B-B14F-4D97-AF65-F5344CB8AC3E}">
        <p14:creationId xmlns:p14="http://schemas.microsoft.com/office/powerpoint/2010/main" val="3322433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1886</TotalTime>
  <Words>4069</Words>
  <Application>Microsoft Office PowerPoint</Application>
  <PresentationFormat>Widescreen</PresentationFormat>
  <Paragraphs>370</Paragraphs>
  <Slides>89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Aptos</vt:lpstr>
      <vt:lpstr>Aptos Display</vt:lpstr>
      <vt:lpstr>Arial</vt:lpstr>
      <vt:lpstr>Times New Roman</vt:lpstr>
      <vt:lpstr>Office Theme</vt:lpstr>
      <vt:lpstr>Compliance with ICD-10-CM Official Guidelines for Coding and Reporting of Diagnostic Services</vt:lpstr>
      <vt:lpstr>About the Speaker</vt:lpstr>
      <vt:lpstr>Objectives</vt:lpstr>
      <vt:lpstr>Don’t blindly trust AI!</vt:lpstr>
      <vt:lpstr>Human in the loop</vt:lpstr>
      <vt:lpstr>PowerPoint Presentation</vt:lpstr>
      <vt:lpstr>PowerPoint Presentation</vt:lpstr>
      <vt:lpstr>PowerPoint Presentation</vt:lpstr>
      <vt:lpstr>Compliance with the guidelines</vt:lpstr>
      <vt:lpstr>Official Coding Guidelines</vt:lpstr>
      <vt:lpstr>PowerPoint Presentation</vt:lpstr>
      <vt:lpstr>ICD-10-CM codes are used for many purposes</vt:lpstr>
      <vt:lpstr>Compliance with documentation requirements</vt:lpstr>
      <vt:lpstr>Important!</vt:lpstr>
      <vt:lpstr>Which order is missing important information?</vt:lpstr>
      <vt:lpstr>Documentation requirements for the order</vt:lpstr>
      <vt:lpstr>Comply with ABN requirements!</vt:lpstr>
      <vt:lpstr>PowerPoint Presentation</vt:lpstr>
      <vt:lpstr>WPS Training Resources</vt:lpstr>
      <vt:lpstr>Review other payer policies</vt:lpstr>
      <vt:lpstr>Overview of ICD-10-CM coding requirements</vt:lpstr>
      <vt:lpstr>PowerPoint Presentation</vt:lpstr>
      <vt:lpstr>PowerPoint Presentation</vt:lpstr>
      <vt:lpstr>Authoritative Resources</vt:lpstr>
      <vt:lpstr>Follow the conventions and guidelines!</vt:lpstr>
      <vt:lpstr>Basic ICD-10-CM Coding Steps</vt:lpstr>
      <vt:lpstr>What does this statement mean?</vt:lpstr>
      <vt:lpstr>What are conventions?</vt:lpstr>
      <vt:lpstr>PowerPoint Presentation</vt:lpstr>
      <vt:lpstr>Follow the conventions and guidelines!</vt:lpstr>
      <vt:lpstr>See also Medicare policy</vt:lpstr>
      <vt:lpstr>Common but problematic scenarios</vt:lpstr>
      <vt:lpstr>PowerPoint Presentation</vt:lpstr>
      <vt:lpstr>ICD-10-CM coding for diagnostic services</vt:lpstr>
      <vt:lpstr>PowerPoint Presentation</vt:lpstr>
      <vt:lpstr>What’s wrong with this order?</vt:lpstr>
      <vt:lpstr>ICD-10-CM coding requirements</vt:lpstr>
      <vt:lpstr>ICD-10-CM coding requirements</vt:lpstr>
      <vt:lpstr>Documentation requirements</vt:lpstr>
      <vt:lpstr>Reason for surgery documented</vt:lpstr>
      <vt:lpstr>PowerPoint Presentation</vt:lpstr>
      <vt:lpstr>What’s wrong with this order?</vt:lpstr>
      <vt:lpstr>Hot topic for WPS GHA</vt:lpstr>
      <vt:lpstr>What is the reason for the lipid panel test?</vt:lpstr>
      <vt:lpstr>Lipid panel – MAC TPE review</vt:lpstr>
      <vt:lpstr>Hyperlipidemia suspected because of ASHD</vt:lpstr>
      <vt:lpstr>PowerPoint Presentation</vt:lpstr>
      <vt:lpstr>What’s wrong with this order?</vt:lpstr>
      <vt:lpstr>ICD-10-CM coding requirements</vt:lpstr>
      <vt:lpstr>ICD-10-CM coding requirements</vt:lpstr>
      <vt:lpstr>PT ordered for sequela of infarction</vt:lpstr>
      <vt:lpstr>PowerPoint Presentation</vt:lpstr>
      <vt:lpstr>What’s wrong with this order? Office notes describe only a history of pulmonary embolism</vt:lpstr>
      <vt:lpstr>ICD-10-CM History codes</vt:lpstr>
      <vt:lpstr>ICD-10-CM Aftercare codes</vt:lpstr>
      <vt:lpstr>ICD-10-CM Follow-up codes</vt:lpstr>
      <vt:lpstr>Documentation requirements</vt:lpstr>
      <vt:lpstr>PowerPoint Presentation</vt:lpstr>
      <vt:lpstr>What’s wrong with this order?</vt:lpstr>
      <vt:lpstr>ICD-10-CM coding requirements</vt:lpstr>
      <vt:lpstr>Documentation requirements</vt:lpstr>
      <vt:lpstr>Don’t code BMI if there is no associated diagnosis</vt:lpstr>
      <vt:lpstr>PowerPoint Presentation</vt:lpstr>
      <vt:lpstr>What’s wrong with this order?</vt:lpstr>
      <vt:lpstr>Abnormal liver function test or study?</vt:lpstr>
      <vt:lpstr>Abnormal liver function test or study?</vt:lpstr>
      <vt:lpstr>Elevated liver function test vs. study</vt:lpstr>
      <vt:lpstr>Elevated liver function study</vt:lpstr>
      <vt:lpstr>Elevated liver function test</vt:lpstr>
      <vt:lpstr>Indication for test clearly documented</vt:lpstr>
      <vt:lpstr>PowerPoint Presentation</vt:lpstr>
      <vt:lpstr>What’s wrong with this order?</vt:lpstr>
      <vt:lpstr>ICD-10-CM category Z79</vt:lpstr>
      <vt:lpstr>Documentation requirements</vt:lpstr>
      <vt:lpstr>ICD-10-CM code Z79.899</vt:lpstr>
      <vt:lpstr>Appropriate use of ICD-10-CM code Z79.899</vt:lpstr>
      <vt:lpstr>Long-term use of prescribed drugs</vt:lpstr>
      <vt:lpstr>Monitoring lithium level</vt:lpstr>
      <vt:lpstr>PowerPoint Presentation</vt:lpstr>
      <vt:lpstr>What’s wrong with this order?</vt:lpstr>
      <vt:lpstr>Laterality</vt:lpstr>
      <vt:lpstr>PowerPoint Presentation</vt:lpstr>
      <vt:lpstr>Laterality</vt:lpstr>
      <vt:lpstr>Use of unspecified codes</vt:lpstr>
      <vt:lpstr>Documentation requirements</vt:lpstr>
      <vt:lpstr>Workup to determine type of anemia</vt:lpstr>
      <vt:lpstr>In summary…Here’s what we covered</vt:lpstr>
      <vt:lpstr>Questions?</vt:lpstr>
      <vt:lpstr>References</vt:lpstr>
    </vt:vector>
  </TitlesOfParts>
  <Company>Liberty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Bielby, Judy</dc:creator>
  <cp:lastModifiedBy>Bielby, Judy</cp:lastModifiedBy>
  <cp:revision>147</cp:revision>
  <dcterms:created xsi:type="dcterms:W3CDTF">2025-07-10T20:24:29Z</dcterms:created>
  <dcterms:modified xsi:type="dcterms:W3CDTF">2025-08-13T18:49:11Z</dcterms:modified>
</cp:coreProperties>
</file>