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42"/>
  </p:notesMasterIdLst>
  <p:sldIdLst>
    <p:sldId id="256" r:id="rId2"/>
    <p:sldId id="257" r:id="rId3"/>
    <p:sldId id="258" r:id="rId4"/>
    <p:sldId id="286" r:id="rId5"/>
    <p:sldId id="277" r:id="rId6"/>
    <p:sldId id="282" r:id="rId7"/>
    <p:sldId id="292" r:id="rId8"/>
    <p:sldId id="279" r:id="rId9"/>
    <p:sldId id="295" r:id="rId10"/>
    <p:sldId id="289" r:id="rId11"/>
    <p:sldId id="259" r:id="rId12"/>
    <p:sldId id="260" r:id="rId13"/>
    <p:sldId id="276" r:id="rId14"/>
    <p:sldId id="278" r:id="rId15"/>
    <p:sldId id="290" r:id="rId16"/>
    <p:sldId id="262" r:id="rId17"/>
    <p:sldId id="266" r:id="rId18"/>
    <p:sldId id="267" r:id="rId19"/>
    <p:sldId id="268" r:id="rId20"/>
    <p:sldId id="269" r:id="rId21"/>
    <p:sldId id="270" r:id="rId22"/>
    <p:sldId id="271" r:id="rId23"/>
    <p:sldId id="272" r:id="rId24"/>
    <p:sldId id="287" r:id="rId25"/>
    <p:sldId id="273" r:id="rId26"/>
    <p:sldId id="274" r:id="rId27"/>
    <p:sldId id="288" r:id="rId28"/>
    <p:sldId id="275" r:id="rId29"/>
    <p:sldId id="280" r:id="rId30"/>
    <p:sldId id="293" r:id="rId31"/>
    <p:sldId id="296" r:id="rId32"/>
    <p:sldId id="297" r:id="rId33"/>
    <p:sldId id="298" r:id="rId34"/>
    <p:sldId id="265" r:id="rId35"/>
    <p:sldId id="263" r:id="rId36"/>
    <p:sldId id="283" r:id="rId37"/>
    <p:sldId id="261" r:id="rId38"/>
    <p:sldId id="294" r:id="rId39"/>
    <p:sldId id="291" r:id="rId40"/>
    <p:sldId id="264"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E9050F0-9830-4CF1-82AF-EFBB1971D24E}" v="15" dt="2025-07-08T21:03:04.4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02" d="100"/>
          <a:sy n="102" d="100"/>
        </p:scale>
        <p:origin x="954"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B220E7-5836-4A47-BCFA-6DC84054912C}" type="datetimeFigureOut">
              <a:rPr lang="en-US" smtClean="0"/>
              <a:t>7/8/2025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387499-CF48-4BDB-B34C-191C317F7710}" type="slidenum">
              <a:rPr lang="en-US" smtClean="0"/>
              <a:t>‹#›</a:t>
            </a:fld>
            <a:endParaRPr lang="en-US" dirty="0"/>
          </a:p>
        </p:txBody>
      </p:sp>
    </p:spTree>
    <p:extLst>
      <p:ext uri="{BB962C8B-B14F-4D97-AF65-F5344CB8AC3E}">
        <p14:creationId xmlns:p14="http://schemas.microsoft.com/office/powerpoint/2010/main" val="37885441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D8C462-F16E-4399-BD57-E21C25DC9A00}" type="datetime1">
              <a:rPr lang="en-US" smtClean="0"/>
              <a:t>7/8/2025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B6DCA1-4007-4B32-A2C6-31FFF2357E4D}" type="datetime1">
              <a:rPr lang="en-US" smtClean="0"/>
              <a:t>7/8/2025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F809F12-9B20-4D1C-AD1D-1DB094D39E0D}" type="datetime1">
              <a:rPr lang="en-US" smtClean="0"/>
              <a:t>7/8/2025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599C0C7-C6A8-4EE9-97B7-3679C822F627}" type="datetime1">
              <a:rPr lang="en-US" smtClean="0"/>
              <a:t>7/8/2025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D3423FF-63A1-4ECA-9A6E-2269F021353B}" type="datetime1">
              <a:rPr lang="en-US" smtClean="0"/>
              <a:t>7/8/2025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41886C-9C70-4E9A-82D7-6E94319AAE8A}" type="datetime1">
              <a:rPr lang="en-US" smtClean="0"/>
              <a:t>7/8/2025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6744EA-30B7-4F24-858A-53A1E9030060}" type="datetime1">
              <a:rPr lang="en-US" smtClean="0"/>
              <a:t>7/8/2025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865944-F514-4B1E-A880-74FE68BCBBE9}" type="datetime1">
              <a:rPr lang="en-US" smtClean="0"/>
              <a:t>7/8/2025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FD69B3-270F-47B8-A7C6-193D933642F6}" type="datetime1">
              <a:rPr lang="en-US" smtClean="0"/>
              <a:t>7/8/2025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838537-4414-479A-BCB4-4C585C2727A7}" type="datetime1">
              <a:rPr lang="en-US" smtClean="0"/>
              <a:t>7/8/2025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9499C07-B8E0-4FC8-A155-7218FF5C304F}" type="datetime1">
              <a:rPr lang="en-US" smtClean="0"/>
              <a:t>7/8/2025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30DAF1F-5DAC-47E0-988B-C4B6A816CFDA}" type="datetime1">
              <a:rPr lang="en-US" smtClean="0"/>
              <a:t>7/8/2025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34057BB-722F-4990-A1C5-66D6A850D971}" type="datetime1">
              <a:rPr lang="en-US" smtClean="0"/>
              <a:t>7/8/2025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949B0A-A62F-406D-AB37-C7DA9466551D}" type="datetime1">
              <a:rPr lang="en-US" smtClean="0"/>
              <a:t>7/8/2025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05372D-7F84-4025-A175-876D883C11C3}" type="datetime1">
              <a:rPr lang="en-US" smtClean="0"/>
              <a:t>7/8/2025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E60A0AEF-9813-4475-92C1-334CCB4C1475}" type="datetime1">
              <a:rPr lang="en-US" smtClean="0"/>
              <a:t>7/8/2025</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4822D89-00BA-46DD-8AF2-719B91D3EF1B}" type="datetime1">
              <a:rPr lang="en-US" smtClean="0"/>
              <a:t>7/8/2025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en.wikipedia.org/wiki/Mathematics" TargetMode="External"/><Relationship Id="rId3" Type="http://schemas.openxmlformats.org/officeDocument/2006/relationships/hyperlink" Target="http://en.wikipedia.org/wiki/Crimean_War" TargetMode="External"/><Relationship Id="rId7" Type="http://schemas.openxmlformats.org/officeDocument/2006/relationships/hyperlink" Target="http://en.wikipedia.org/wiki/Hygiene" TargetMode="External"/><Relationship Id="rId2" Type="http://schemas.openxmlformats.org/officeDocument/2006/relationships/hyperlink" Target="http://en.wikipedia.org/wiki/Florence_Nightingale" TargetMode="External"/><Relationship Id="rId1" Type="http://schemas.openxmlformats.org/officeDocument/2006/relationships/slideLayout" Target="../slideLayouts/slideLayout2.xml"/><Relationship Id="rId6" Type="http://schemas.openxmlformats.org/officeDocument/2006/relationships/hyperlink" Target="http://en.wikipedia.org/wiki/Mortality_rate" TargetMode="External"/><Relationship Id="rId11" Type="http://schemas.openxmlformats.org/officeDocument/2006/relationships/hyperlink" Target="http://en.wikipedia.org/wiki/Death" TargetMode="External"/><Relationship Id="rId5" Type="http://schemas.openxmlformats.org/officeDocument/2006/relationships/hyperlink" Target="http://en.wikipedia.org/wiki/%C3%9Csk%C3%BCdar" TargetMode="External"/><Relationship Id="rId10" Type="http://schemas.openxmlformats.org/officeDocument/2006/relationships/hyperlink" Target="http://en.wikipedia.org/wiki/Patient" TargetMode="External"/><Relationship Id="rId4" Type="http://schemas.openxmlformats.org/officeDocument/2006/relationships/hyperlink" Target="http://en.wikipedia.org/wiki/Hospital" TargetMode="External"/><Relationship Id="rId9" Type="http://schemas.openxmlformats.org/officeDocument/2006/relationships/hyperlink" Target="http://en.wikipedia.org/wiki/Statistics"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www.hcca-info.org/" TargetMode="External"/><Relationship Id="rId7" Type="http://schemas.openxmlformats.org/officeDocument/2006/relationships/hyperlink" Target="https://oig.hhs.gov/compliance/compliance-resource-portal/" TargetMode="External"/><Relationship Id="rId2" Type="http://schemas.openxmlformats.org/officeDocument/2006/relationships/hyperlink" Target="http://www.cms.gov/" TargetMode="External"/><Relationship Id="rId1" Type="http://schemas.openxmlformats.org/officeDocument/2006/relationships/slideLayout" Target="../slideLayouts/slideLayout2.xml"/><Relationship Id="rId6" Type="http://schemas.openxmlformats.org/officeDocument/2006/relationships/hyperlink" Target="https://oig.hhs.gov/authorities/docs/physician.pdf" TargetMode="External"/><Relationship Id="rId5" Type="http://schemas.openxmlformats.org/officeDocument/2006/relationships/hyperlink" Target="https://www.cms.gov/outreach-and-education/medicare-learning-network-mln/mlnproducts/providercompliance.html" TargetMode="External"/><Relationship Id="rId4" Type="http://schemas.openxmlformats.org/officeDocument/2006/relationships/hyperlink" Target="http://www.healthicity.com/"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mailto:sarahcpc@outlook.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2EE56E-5F36-4542-8F5E-A18EADC283D9}"/>
              </a:ext>
            </a:extLst>
          </p:cNvPr>
          <p:cNvSpPr>
            <a:spLocks noGrp="1"/>
          </p:cNvSpPr>
          <p:nvPr>
            <p:ph type="ctrTitle"/>
          </p:nvPr>
        </p:nvSpPr>
        <p:spPr/>
        <p:txBody>
          <a:bodyPr/>
          <a:lstStyle/>
          <a:p>
            <a:pPr algn="ctr"/>
            <a:br>
              <a:rPr lang="en-US" dirty="0"/>
            </a:br>
            <a:br>
              <a:rPr lang="en-US" dirty="0"/>
            </a:br>
            <a:r>
              <a:rPr lang="en-US" dirty="0"/>
              <a:t>Is Your Compliance Program Healthy</a:t>
            </a:r>
            <a:br>
              <a:rPr lang="en-US" dirty="0"/>
            </a:br>
            <a:endParaRPr lang="en-US" dirty="0"/>
          </a:p>
        </p:txBody>
      </p:sp>
      <p:sp>
        <p:nvSpPr>
          <p:cNvPr id="3" name="Subtitle 2">
            <a:extLst>
              <a:ext uri="{FF2B5EF4-FFF2-40B4-BE49-F238E27FC236}">
                <a16:creationId xmlns:a16="http://schemas.microsoft.com/office/drawing/2014/main" id="{27315BA8-3CB6-4040-B326-2A78DFE54B49}"/>
              </a:ext>
            </a:extLst>
          </p:cNvPr>
          <p:cNvSpPr>
            <a:spLocks noGrp="1"/>
          </p:cNvSpPr>
          <p:nvPr>
            <p:ph type="subTitle" idx="1"/>
          </p:nvPr>
        </p:nvSpPr>
        <p:spPr>
          <a:xfrm>
            <a:off x="1507067" y="4050833"/>
            <a:ext cx="7766936" cy="1646302"/>
          </a:xfrm>
        </p:spPr>
        <p:txBody>
          <a:bodyPr>
            <a:normAutofit/>
          </a:bodyPr>
          <a:lstStyle/>
          <a:p>
            <a:pPr algn="ctr"/>
            <a:r>
              <a:rPr lang="en-US" sz="2400" dirty="0"/>
              <a:t>Presented by</a:t>
            </a:r>
          </a:p>
          <a:p>
            <a:pPr algn="ctr"/>
            <a:r>
              <a:rPr lang="en-US" sz="2400" dirty="0"/>
              <a:t>Sarah Reed BSE, CPC, CPC-I</a:t>
            </a:r>
          </a:p>
          <a:p>
            <a:pPr algn="ctr"/>
            <a:endParaRPr lang="en-US" dirty="0"/>
          </a:p>
        </p:txBody>
      </p:sp>
    </p:spTree>
    <p:extLst>
      <p:ext uri="{BB962C8B-B14F-4D97-AF65-F5344CB8AC3E}">
        <p14:creationId xmlns:p14="http://schemas.microsoft.com/office/powerpoint/2010/main" val="26584507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46C64-D4E1-1543-6BBA-E355001D0281}"/>
              </a:ext>
            </a:extLst>
          </p:cNvPr>
          <p:cNvSpPr>
            <a:spLocks noGrp="1"/>
          </p:cNvSpPr>
          <p:nvPr>
            <p:ph type="title"/>
          </p:nvPr>
        </p:nvSpPr>
        <p:spPr/>
        <p:txBody>
          <a:bodyPr>
            <a:normAutofit fontScale="90000"/>
          </a:bodyPr>
          <a:lstStyle/>
          <a:p>
            <a:r>
              <a:rPr lang="en-US" b="1" u="sng" dirty="0"/>
              <a:t>Why are Compliance Programs Important?</a:t>
            </a:r>
            <a:br>
              <a:rPr lang="en-US" dirty="0"/>
            </a:br>
            <a:endParaRPr lang="en-US" dirty="0"/>
          </a:p>
        </p:txBody>
      </p:sp>
      <p:sp>
        <p:nvSpPr>
          <p:cNvPr id="3" name="Content Placeholder 2">
            <a:extLst>
              <a:ext uri="{FF2B5EF4-FFF2-40B4-BE49-F238E27FC236}">
                <a16:creationId xmlns:a16="http://schemas.microsoft.com/office/drawing/2014/main" id="{08DFCDB5-8EB2-A1BE-26AA-9E5CD98C120A}"/>
              </a:ext>
            </a:extLst>
          </p:cNvPr>
          <p:cNvSpPr>
            <a:spLocks noGrp="1"/>
          </p:cNvSpPr>
          <p:nvPr>
            <p:ph idx="1"/>
          </p:nvPr>
        </p:nvSpPr>
        <p:spPr/>
        <p:txBody>
          <a:bodyPr/>
          <a:lstStyle/>
          <a:p>
            <a:r>
              <a:rPr lang="en-US" dirty="0"/>
              <a:t>• Raise Awareness</a:t>
            </a:r>
          </a:p>
          <a:p>
            <a:r>
              <a:rPr lang="en-US" dirty="0"/>
              <a:t>• Mitigation Factor</a:t>
            </a:r>
          </a:p>
          <a:p>
            <a:r>
              <a:rPr lang="en-US" dirty="0"/>
              <a:t>• Communicate Commitment</a:t>
            </a:r>
          </a:p>
          <a:p>
            <a:r>
              <a:rPr lang="en-US" dirty="0"/>
              <a:t>• Reduce Threat of Qui-Tams (Whistleblower) </a:t>
            </a:r>
          </a:p>
          <a:p>
            <a:r>
              <a:rPr lang="en-US" dirty="0"/>
              <a:t>• Makes Good Business Sense</a:t>
            </a:r>
          </a:p>
          <a:p>
            <a:r>
              <a:rPr lang="en-US" dirty="0"/>
              <a:t>• Minimizes impact of CIA</a:t>
            </a:r>
          </a:p>
          <a:p>
            <a:endParaRPr lang="en-US" dirty="0"/>
          </a:p>
        </p:txBody>
      </p:sp>
    </p:spTree>
    <p:extLst>
      <p:ext uri="{BB962C8B-B14F-4D97-AF65-F5344CB8AC3E}">
        <p14:creationId xmlns:p14="http://schemas.microsoft.com/office/powerpoint/2010/main" val="1240202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5B35D-2E83-4DC3-8A1F-90A309FDCF2A}"/>
              </a:ext>
            </a:extLst>
          </p:cNvPr>
          <p:cNvSpPr>
            <a:spLocks noGrp="1"/>
          </p:cNvSpPr>
          <p:nvPr>
            <p:ph type="title"/>
          </p:nvPr>
        </p:nvSpPr>
        <p:spPr/>
        <p:txBody>
          <a:bodyPr/>
          <a:lstStyle/>
          <a:p>
            <a:r>
              <a:rPr lang="en-US" dirty="0"/>
              <a:t>Compliance</a:t>
            </a:r>
          </a:p>
        </p:txBody>
      </p:sp>
      <p:sp>
        <p:nvSpPr>
          <p:cNvPr id="3" name="Content Placeholder 2">
            <a:extLst>
              <a:ext uri="{FF2B5EF4-FFF2-40B4-BE49-F238E27FC236}">
                <a16:creationId xmlns:a16="http://schemas.microsoft.com/office/drawing/2014/main" id="{9F7BD623-97F7-450A-A78F-BD8AA931B048}"/>
              </a:ext>
            </a:extLst>
          </p:cNvPr>
          <p:cNvSpPr>
            <a:spLocks noGrp="1"/>
          </p:cNvSpPr>
          <p:nvPr>
            <p:ph idx="1"/>
          </p:nvPr>
        </p:nvSpPr>
        <p:spPr/>
        <p:txBody>
          <a:bodyPr/>
          <a:lstStyle/>
          <a:p>
            <a:r>
              <a:rPr lang="en-US" b="1" dirty="0"/>
              <a:t>Compliance</a:t>
            </a:r>
            <a:r>
              <a:rPr lang="en-US" dirty="0"/>
              <a:t> is either a state of being in accordance with established guidelines or specifications, or the process of becoming so. ... The definition of </a:t>
            </a:r>
            <a:r>
              <a:rPr lang="en-US" b="1" dirty="0"/>
              <a:t>compliance</a:t>
            </a:r>
            <a:r>
              <a:rPr lang="en-US" dirty="0"/>
              <a:t> can also encompass efforts to ensure that organizations are abiding by both industry regulations and government legislation.Apr 15, 2015</a:t>
            </a:r>
          </a:p>
          <a:p>
            <a:pPr marL="0" indent="0">
              <a:buNone/>
            </a:pPr>
            <a:r>
              <a:rPr lang="en-US" dirty="0"/>
              <a:t>	</a:t>
            </a:r>
          </a:p>
          <a:p>
            <a:r>
              <a:rPr lang="en-US" dirty="0"/>
              <a:t>Depending upon the person in which </a:t>
            </a:r>
            <a:r>
              <a:rPr lang="en-US" b="1" dirty="0"/>
              <a:t>you</a:t>
            </a:r>
            <a:r>
              <a:rPr lang="en-US" dirty="0"/>
              <a:t>'re having the conversation, the </a:t>
            </a:r>
            <a:r>
              <a:rPr lang="en-US" b="1" dirty="0"/>
              <a:t>compliance definition</a:t>
            </a:r>
            <a:r>
              <a:rPr lang="en-US" dirty="0"/>
              <a:t> can </a:t>
            </a:r>
            <a:r>
              <a:rPr lang="en-US" b="1" dirty="0"/>
              <a:t>mean</a:t>
            </a:r>
            <a:r>
              <a:rPr lang="en-US" dirty="0"/>
              <a:t> different things, but for most environmental, health and safety professionals, the </a:t>
            </a:r>
            <a:r>
              <a:rPr lang="en-US" b="1" dirty="0"/>
              <a:t>compliance</a:t>
            </a:r>
            <a:r>
              <a:rPr lang="en-US" dirty="0"/>
              <a:t> definition means “the act of being in accordance with established standards, guidelines, or legislation.”Jun 3, 2012</a:t>
            </a:r>
          </a:p>
        </p:txBody>
      </p:sp>
    </p:spTree>
    <p:extLst>
      <p:ext uri="{BB962C8B-B14F-4D97-AF65-F5344CB8AC3E}">
        <p14:creationId xmlns:p14="http://schemas.microsoft.com/office/powerpoint/2010/main" val="3424813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2AECC-77C5-492B-93E9-C167BDF7241D}"/>
              </a:ext>
            </a:extLst>
          </p:cNvPr>
          <p:cNvSpPr>
            <a:spLocks noGrp="1"/>
          </p:cNvSpPr>
          <p:nvPr>
            <p:ph type="title"/>
          </p:nvPr>
        </p:nvSpPr>
        <p:spPr/>
        <p:txBody>
          <a:bodyPr/>
          <a:lstStyle/>
          <a:p>
            <a:r>
              <a:rPr lang="en-US" dirty="0"/>
              <a:t>Compliance Program</a:t>
            </a:r>
          </a:p>
        </p:txBody>
      </p:sp>
      <p:sp>
        <p:nvSpPr>
          <p:cNvPr id="3" name="Content Placeholder 2">
            <a:extLst>
              <a:ext uri="{FF2B5EF4-FFF2-40B4-BE49-F238E27FC236}">
                <a16:creationId xmlns:a16="http://schemas.microsoft.com/office/drawing/2014/main" id="{6B8D05A1-F665-4413-9966-EF24FE066A3D}"/>
              </a:ext>
            </a:extLst>
          </p:cNvPr>
          <p:cNvSpPr>
            <a:spLocks noGrp="1"/>
          </p:cNvSpPr>
          <p:nvPr>
            <p:ph idx="1"/>
          </p:nvPr>
        </p:nvSpPr>
        <p:spPr/>
        <p:txBody>
          <a:bodyPr>
            <a:normAutofit/>
          </a:bodyPr>
          <a:lstStyle/>
          <a:p>
            <a:r>
              <a:rPr lang="en-US" sz="2800" b="1" dirty="0"/>
              <a:t>DEFINITION</a:t>
            </a:r>
            <a:r>
              <a:rPr lang="en-US" sz="2800" dirty="0"/>
              <a:t> of </a:t>
            </a:r>
            <a:r>
              <a:rPr lang="en-US" sz="2800" b="1" dirty="0"/>
              <a:t>Compliance</a:t>
            </a:r>
            <a:r>
              <a:rPr lang="en-US" sz="2800" dirty="0"/>
              <a:t> Program. </a:t>
            </a:r>
            <a:r>
              <a:rPr lang="en-US" sz="2800" i="1" dirty="0"/>
              <a:t>A </a:t>
            </a:r>
            <a:r>
              <a:rPr lang="en-US" sz="2800" b="1" i="1" dirty="0"/>
              <a:t>compliance</a:t>
            </a:r>
            <a:r>
              <a:rPr lang="en-US" sz="2800" i="1" dirty="0"/>
              <a:t> program is a set of internal policies and procedures of a company to comply with laws, rules and regulations, or to uphold business reputation. Mar 6, 2018</a:t>
            </a:r>
          </a:p>
        </p:txBody>
      </p:sp>
    </p:spTree>
    <p:extLst>
      <p:ext uri="{BB962C8B-B14F-4D97-AF65-F5344CB8AC3E}">
        <p14:creationId xmlns:p14="http://schemas.microsoft.com/office/powerpoint/2010/main" val="13834021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0ED5C-D275-4CC1-9E2B-18A45341BDDA}"/>
              </a:ext>
            </a:extLst>
          </p:cNvPr>
          <p:cNvSpPr>
            <a:spLocks noGrp="1"/>
          </p:cNvSpPr>
          <p:nvPr>
            <p:ph type="title"/>
          </p:nvPr>
        </p:nvSpPr>
        <p:spPr/>
        <p:txBody>
          <a:bodyPr/>
          <a:lstStyle/>
          <a:p>
            <a:r>
              <a:rPr lang="en-US" dirty="0"/>
              <a:t>Why do you need a Compliance Plan</a:t>
            </a:r>
          </a:p>
        </p:txBody>
      </p:sp>
      <p:sp>
        <p:nvSpPr>
          <p:cNvPr id="3" name="Content Placeholder 2">
            <a:extLst>
              <a:ext uri="{FF2B5EF4-FFF2-40B4-BE49-F238E27FC236}">
                <a16:creationId xmlns:a16="http://schemas.microsoft.com/office/drawing/2014/main" id="{88077A92-78DC-41DF-8B9C-839728D82480}"/>
              </a:ext>
            </a:extLst>
          </p:cNvPr>
          <p:cNvSpPr>
            <a:spLocks noGrp="1"/>
          </p:cNvSpPr>
          <p:nvPr>
            <p:ph idx="1"/>
          </p:nvPr>
        </p:nvSpPr>
        <p:spPr/>
        <p:txBody>
          <a:bodyPr/>
          <a:lstStyle/>
          <a:p>
            <a:r>
              <a:rPr lang="en-US" dirty="0"/>
              <a:t>An effective program that prevents and detects violations of law or policy</a:t>
            </a:r>
          </a:p>
          <a:p>
            <a:r>
              <a:rPr lang="en-US" dirty="0"/>
              <a:t>Defines expectation for employees for ethical and proper behaviors when conducting business </a:t>
            </a:r>
          </a:p>
          <a:p>
            <a:r>
              <a:rPr lang="en-US" dirty="0"/>
              <a:t> Demonstrates the organization’s commitment to “doing the right thing” • Encourages problems to be reported</a:t>
            </a:r>
          </a:p>
          <a:p>
            <a:r>
              <a:rPr lang="en-US" dirty="0"/>
              <a:t>Provides a mechanism for constant monitoring </a:t>
            </a:r>
          </a:p>
          <a:p>
            <a:r>
              <a:rPr lang="en-US" dirty="0"/>
              <a:t>Required by government</a:t>
            </a:r>
          </a:p>
        </p:txBody>
      </p:sp>
    </p:spTree>
    <p:extLst>
      <p:ext uri="{BB962C8B-B14F-4D97-AF65-F5344CB8AC3E}">
        <p14:creationId xmlns:p14="http://schemas.microsoft.com/office/powerpoint/2010/main" val="8390789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43A4E-E01C-4455-8A55-17F60F068843}"/>
              </a:ext>
            </a:extLst>
          </p:cNvPr>
          <p:cNvSpPr>
            <a:spLocks noGrp="1"/>
          </p:cNvSpPr>
          <p:nvPr>
            <p:ph type="title"/>
          </p:nvPr>
        </p:nvSpPr>
        <p:spPr/>
        <p:txBody>
          <a:bodyPr/>
          <a:lstStyle/>
          <a:p>
            <a:r>
              <a:rPr lang="en-US" dirty="0"/>
              <a:t>What the OIG Considers a Solid Basis for Compliance….</a:t>
            </a:r>
          </a:p>
        </p:txBody>
      </p:sp>
      <p:sp>
        <p:nvSpPr>
          <p:cNvPr id="3" name="Content Placeholder 2">
            <a:extLst>
              <a:ext uri="{FF2B5EF4-FFF2-40B4-BE49-F238E27FC236}">
                <a16:creationId xmlns:a16="http://schemas.microsoft.com/office/drawing/2014/main" id="{96CF07E4-D7BA-4239-870E-261A1F0F746C}"/>
              </a:ext>
            </a:extLst>
          </p:cNvPr>
          <p:cNvSpPr>
            <a:spLocks noGrp="1"/>
          </p:cNvSpPr>
          <p:nvPr>
            <p:ph idx="1"/>
          </p:nvPr>
        </p:nvSpPr>
        <p:spPr/>
        <p:txBody>
          <a:bodyPr/>
          <a:lstStyle/>
          <a:p>
            <a:r>
              <a:rPr lang="en-US" dirty="0"/>
              <a:t>Conduct internal monitoring and auditing.</a:t>
            </a:r>
          </a:p>
          <a:p>
            <a:r>
              <a:rPr lang="en-US" dirty="0"/>
              <a:t>Implement compliance and practice standards.</a:t>
            </a:r>
          </a:p>
          <a:p>
            <a:r>
              <a:rPr lang="en-US" dirty="0"/>
              <a:t>Designate a compliance officer or contact.</a:t>
            </a:r>
          </a:p>
          <a:p>
            <a:r>
              <a:rPr lang="en-US" dirty="0"/>
              <a:t>Conduct appropriate training and education.</a:t>
            </a:r>
          </a:p>
          <a:p>
            <a:r>
              <a:rPr lang="en-US" dirty="0"/>
              <a:t>Respond appropriately to detected offenses and develop corrective action.</a:t>
            </a:r>
          </a:p>
          <a:p>
            <a:r>
              <a:rPr lang="en-US" dirty="0"/>
              <a:t>Develop open lines of communication with employees.</a:t>
            </a:r>
          </a:p>
          <a:p>
            <a:r>
              <a:rPr lang="en-US" dirty="0"/>
              <a:t>Enforce disciplinary standards through well-publicized guidelines.</a:t>
            </a:r>
          </a:p>
          <a:p>
            <a:endParaRPr lang="en-US" dirty="0"/>
          </a:p>
          <a:p>
            <a:pPr marL="0" indent="0">
              <a:buNone/>
            </a:pPr>
            <a:r>
              <a:rPr lang="en-US" dirty="0"/>
              <a:t>https://oig.hhs.gov/compliance/physician-education/05compliance.asp</a:t>
            </a:r>
          </a:p>
          <a:p>
            <a:pPr marL="0" indent="0">
              <a:buNone/>
            </a:pPr>
            <a:endParaRPr lang="en-US" dirty="0"/>
          </a:p>
        </p:txBody>
      </p:sp>
    </p:spTree>
    <p:extLst>
      <p:ext uri="{BB962C8B-B14F-4D97-AF65-F5344CB8AC3E}">
        <p14:creationId xmlns:p14="http://schemas.microsoft.com/office/powerpoint/2010/main" val="19972831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53210-6DB4-9C97-2DC3-015FFB3CFD70}"/>
              </a:ext>
            </a:extLst>
          </p:cNvPr>
          <p:cNvSpPr>
            <a:spLocks noGrp="1"/>
          </p:cNvSpPr>
          <p:nvPr>
            <p:ph type="title"/>
          </p:nvPr>
        </p:nvSpPr>
        <p:spPr/>
        <p:txBody>
          <a:bodyPr/>
          <a:lstStyle/>
          <a:p>
            <a:r>
              <a:rPr lang="en-US" dirty="0"/>
              <a:t>CMS Philosophy on a Compliance Plan</a:t>
            </a:r>
          </a:p>
        </p:txBody>
      </p:sp>
      <p:sp>
        <p:nvSpPr>
          <p:cNvPr id="3" name="Content Placeholder 2">
            <a:extLst>
              <a:ext uri="{FF2B5EF4-FFF2-40B4-BE49-F238E27FC236}">
                <a16:creationId xmlns:a16="http://schemas.microsoft.com/office/drawing/2014/main" id="{3A1E7180-8A63-319E-D48C-516931420660}"/>
              </a:ext>
            </a:extLst>
          </p:cNvPr>
          <p:cNvSpPr>
            <a:spLocks noGrp="1"/>
          </p:cNvSpPr>
          <p:nvPr>
            <p:ph idx="1"/>
          </p:nvPr>
        </p:nvSpPr>
        <p:spPr/>
        <p:txBody>
          <a:bodyPr>
            <a:normAutofit lnSpcReduction="10000"/>
          </a:bodyPr>
          <a:lstStyle/>
          <a:p>
            <a:pPr marL="0" indent="0">
              <a:buNone/>
            </a:pPr>
            <a:r>
              <a:rPr lang="en-US" sz="4000" b="1" dirty="0"/>
              <a:t>“The Seven Elements of a compliance program are important individually, but are most effective on an interdependent basis.” </a:t>
            </a:r>
          </a:p>
          <a:p>
            <a:pPr marL="0" indent="0">
              <a:buNone/>
            </a:pPr>
            <a:endParaRPr lang="en-US" sz="4000" b="1" dirty="0"/>
          </a:p>
          <a:p>
            <a:pPr marL="0" indent="0">
              <a:buNone/>
            </a:pPr>
            <a:r>
              <a:rPr lang="en-US" sz="4000" b="1" dirty="0"/>
              <a:t>  CMS</a:t>
            </a:r>
            <a:endParaRPr lang="en-US" sz="4000" dirty="0"/>
          </a:p>
          <a:p>
            <a:endParaRPr lang="en-US" dirty="0"/>
          </a:p>
        </p:txBody>
      </p:sp>
    </p:spTree>
    <p:extLst>
      <p:ext uri="{BB962C8B-B14F-4D97-AF65-F5344CB8AC3E}">
        <p14:creationId xmlns:p14="http://schemas.microsoft.com/office/powerpoint/2010/main" val="11522078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D5B20-D1CB-4FAE-800C-BA6D2CE56248}"/>
              </a:ext>
            </a:extLst>
          </p:cNvPr>
          <p:cNvSpPr>
            <a:spLocks noGrp="1"/>
          </p:cNvSpPr>
          <p:nvPr>
            <p:ph type="title"/>
          </p:nvPr>
        </p:nvSpPr>
        <p:spPr/>
        <p:txBody>
          <a:bodyPr/>
          <a:lstStyle/>
          <a:p>
            <a:r>
              <a:rPr lang="en-US" dirty="0"/>
              <a:t>Seven Elements of a Compliance Plan According to CMS Guidelines… </a:t>
            </a:r>
          </a:p>
        </p:txBody>
      </p:sp>
      <p:sp>
        <p:nvSpPr>
          <p:cNvPr id="3" name="Content Placeholder 2">
            <a:extLst>
              <a:ext uri="{FF2B5EF4-FFF2-40B4-BE49-F238E27FC236}">
                <a16:creationId xmlns:a16="http://schemas.microsoft.com/office/drawing/2014/main" id="{D8250722-7615-42A5-94A4-22A98D7E652F}"/>
              </a:ext>
            </a:extLst>
          </p:cNvPr>
          <p:cNvSpPr>
            <a:spLocks noGrp="1"/>
          </p:cNvSpPr>
          <p:nvPr>
            <p:ph idx="1"/>
          </p:nvPr>
        </p:nvSpPr>
        <p:spPr/>
        <p:txBody>
          <a:bodyPr/>
          <a:lstStyle/>
          <a:p>
            <a:r>
              <a:rPr lang="en-US" dirty="0"/>
              <a:t>• Standards and Procedures</a:t>
            </a:r>
          </a:p>
          <a:p>
            <a:r>
              <a:rPr lang="en-US" dirty="0"/>
              <a:t> • Education and Training </a:t>
            </a:r>
          </a:p>
          <a:p>
            <a:r>
              <a:rPr lang="en-US" dirty="0"/>
              <a:t>• Oversight </a:t>
            </a:r>
          </a:p>
          <a:p>
            <a:r>
              <a:rPr lang="en-US" dirty="0"/>
              <a:t>• Monitoring and Auditing </a:t>
            </a:r>
          </a:p>
          <a:p>
            <a:r>
              <a:rPr lang="en-US" dirty="0"/>
              <a:t>• Reporting </a:t>
            </a:r>
          </a:p>
          <a:p>
            <a:r>
              <a:rPr lang="en-US" dirty="0"/>
              <a:t>• Enforcement and Discipline</a:t>
            </a:r>
          </a:p>
          <a:p>
            <a:r>
              <a:rPr lang="en-US" dirty="0"/>
              <a:t> • Response and Prevention</a:t>
            </a:r>
          </a:p>
        </p:txBody>
      </p:sp>
    </p:spTree>
    <p:extLst>
      <p:ext uri="{BB962C8B-B14F-4D97-AF65-F5344CB8AC3E}">
        <p14:creationId xmlns:p14="http://schemas.microsoft.com/office/powerpoint/2010/main" val="23294518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8B0C7-06AB-4629-B505-A1A5417835D3}"/>
              </a:ext>
            </a:extLst>
          </p:cNvPr>
          <p:cNvSpPr>
            <a:spLocks noGrp="1"/>
          </p:cNvSpPr>
          <p:nvPr>
            <p:ph type="title"/>
          </p:nvPr>
        </p:nvSpPr>
        <p:spPr/>
        <p:txBody>
          <a:bodyPr/>
          <a:lstStyle/>
          <a:p>
            <a:r>
              <a:rPr lang="en-US" dirty="0"/>
              <a:t>Standards and Procedures</a:t>
            </a:r>
          </a:p>
        </p:txBody>
      </p:sp>
      <p:sp>
        <p:nvSpPr>
          <p:cNvPr id="3" name="Content Placeholder 2">
            <a:extLst>
              <a:ext uri="{FF2B5EF4-FFF2-40B4-BE49-F238E27FC236}">
                <a16:creationId xmlns:a16="http://schemas.microsoft.com/office/drawing/2014/main" id="{835EAAED-D3B8-40C1-ABE5-CBF12E6B21D2}"/>
              </a:ext>
            </a:extLst>
          </p:cNvPr>
          <p:cNvSpPr>
            <a:spLocks noGrp="1"/>
          </p:cNvSpPr>
          <p:nvPr>
            <p:ph idx="1"/>
          </p:nvPr>
        </p:nvSpPr>
        <p:spPr/>
        <p:txBody>
          <a:bodyPr/>
          <a:lstStyle/>
          <a:p>
            <a:r>
              <a:rPr lang="en-US" dirty="0"/>
              <a:t> Code of Conduct – Simple, short and separate from policies and procedures</a:t>
            </a:r>
          </a:p>
          <a:p>
            <a:pPr marL="0" indent="0">
              <a:buNone/>
            </a:pPr>
            <a:r>
              <a:rPr lang="en-US" dirty="0"/>
              <a:t>	Provided to everyone at orientation</a:t>
            </a:r>
          </a:p>
          <a:p>
            <a:pPr marL="0" indent="0">
              <a:buNone/>
            </a:pPr>
            <a:r>
              <a:rPr lang="en-US" dirty="0"/>
              <a:t>	Provided as a guide to all business partners when agreement is completed</a:t>
            </a:r>
          </a:p>
          <a:p>
            <a:pPr marL="0" indent="0">
              <a:buNone/>
            </a:pPr>
            <a:r>
              <a:rPr lang="en-US" dirty="0"/>
              <a:t>	Provided to all staff and providers at annual compliance training each year</a:t>
            </a:r>
          </a:p>
          <a:p>
            <a:r>
              <a:rPr lang="en-US" dirty="0"/>
              <a:t> Outline specific legal duty – Post prominently – posters and/or intranet and refresher with annual training</a:t>
            </a:r>
          </a:p>
          <a:p>
            <a:r>
              <a:rPr lang="en-US" dirty="0"/>
              <a:t> Use of attestations</a:t>
            </a:r>
          </a:p>
          <a:p>
            <a:r>
              <a:rPr lang="en-US" dirty="0"/>
              <a:t>Use of multiple languages for signs and employee notifications</a:t>
            </a:r>
          </a:p>
          <a:p>
            <a:endParaRPr lang="en-US" dirty="0"/>
          </a:p>
        </p:txBody>
      </p:sp>
    </p:spTree>
    <p:extLst>
      <p:ext uri="{BB962C8B-B14F-4D97-AF65-F5344CB8AC3E}">
        <p14:creationId xmlns:p14="http://schemas.microsoft.com/office/powerpoint/2010/main" val="29286614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AB739-C5A1-4D94-ADDC-5B2DA2E0638B}"/>
              </a:ext>
            </a:extLst>
          </p:cNvPr>
          <p:cNvSpPr>
            <a:spLocks noGrp="1"/>
          </p:cNvSpPr>
          <p:nvPr>
            <p:ph type="title"/>
          </p:nvPr>
        </p:nvSpPr>
        <p:spPr/>
        <p:txBody>
          <a:bodyPr/>
          <a:lstStyle/>
          <a:p>
            <a:r>
              <a:rPr lang="en-US" dirty="0"/>
              <a:t>Policies and Procedures</a:t>
            </a:r>
          </a:p>
        </p:txBody>
      </p:sp>
      <p:sp>
        <p:nvSpPr>
          <p:cNvPr id="3" name="Content Placeholder 2">
            <a:extLst>
              <a:ext uri="{FF2B5EF4-FFF2-40B4-BE49-F238E27FC236}">
                <a16:creationId xmlns:a16="http://schemas.microsoft.com/office/drawing/2014/main" id="{2DEB2F47-9383-4BE8-AD10-0D7B59889B0D}"/>
              </a:ext>
            </a:extLst>
          </p:cNvPr>
          <p:cNvSpPr>
            <a:spLocks noGrp="1"/>
          </p:cNvSpPr>
          <p:nvPr>
            <p:ph idx="1"/>
          </p:nvPr>
        </p:nvSpPr>
        <p:spPr/>
        <p:txBody>
          <a:bodyPr/>
          <a:lstStyle/>
          <a:p>
            <a:r>
              <a:rPr lang="en-US" dirty="0"/>
              <a:t>Senior leadership approved (board approved if you have one) approval noted on each policy.</a:t>
            </a:r>
          </a:p>
          <a:p>
            <a:r>
              <a:rPr lang="en-US" dirty="0"/>
              <a:t> Use a standard template for all Policies and Procedures.</a:t>
            </a:r>
          </a:p>
          <a:p>
            <a:r>
              <a:rPr lang="en-US" dirty="0"/>
              <a:t> Periodically reviewed and revised-at least annually more often if it appears the policy is not working.</a:t>
            </a:r>
          </a:p>
          <a:p>
            <a:r>
              <a:rPr lang="en-US" dirty="0"/>
              <a:t> Responsible party is defined.</a:t>
            </a:r>
          </a:p>
          <a:p>
            <a:r>
              <a:rPr lang="en-US" dirty="0"/>
              <a:t>Education is provided to all affected staff.</a:t>
            </a:r>
          </a:p>
          <a:p>
            <a:r>
              <a:rPr lang="en-US" dirty="0"/>
              <a:t>Do not duplicate what might be already in place.</a:t>
            </a:r>
          </a:p>
        </p:txBody>
      </p:sp>
    </p:spTree>
    <p:extLst>
      <p:ext uri="{BB962C8B-B14F-4D97-AF65-F5344CB8AC3E}">
        <p14:creationId xmlns:p14="http://schemas.microsoft.com/office/powerpoint/2010/main" val="17564202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CBE29-F4A9-4C6C-8FBD-1E99B3487040}"/>
              </a:ext>
            </a:extLst>
          </p:cNvPr>
          <p:cNvSpPr>
            <a:spLocks noGrp="1"/>
          </p:cNvSpPr>
          <p:nvPr>
            <p:ph type="title"/>
          </p:nvPr>
        </p:nvSpPr>
        <p:spPr/>
        <p:txBody>
          <a:bodyPr/>
          <a:lstStyle/>
          <a:p>
            <a:r>
              <a:rPr lang="en-US" dirty="0"/>
              <a:t>Oversight</a:t>
            </a:r>
          </a:p>
        </p:txBody>
      </p:sp>
      <p:sp>
        <p:nvSpPr>
          <p:cNvPr id="3" name="Content Placeholder 2">
            <a:extLst>
              <a:ext uri="{FF2B5EF4-FFF2-40B4-BE49-F238E27FC236}">
                <a16:creationId xmlns:a16="http://schemas.microsoft.com/office/drawing/2014/main" id="{1825BE64-12E2-4C49-A956-47ABE42BD0A5}"/>
              </a:ext>
            </a:extLst>
          </p:cNvPr>
          <p:cNvSpPr>
            <a:spLocks noGrp="1"/>
          </p:cNvSpPr>
          <p:nvPr>
            <p:ph idx="1"/>
          </p:nvPr>
        </p:nvSpPr>
        <p:spPr/>
        <p:txBody>
          <a:bodyPr/>
          <a:lstStyle/>
          <a:p>
            <a:r>
              <a:rPr lang="en-US" dirty="0"/>
              <a:t>Board’s Role</a:t>
            </a:r>
          </a:p>
          <a:p>
            <a:r>
              <a:rPr lang="en-US" dirty="0"/>
              <a:t> Audit and Compliance Committee</a:t>
            </a:r>
          </a:p>
          <a:p>
            <a:r>
              <a:rPr lang="en-US" dirty="0"/>
              <a:t> Compliance Officer (reports to chairman of compliance and not to anyone in financial positions)</a:t>
            </a:r>
          </a:p>
          <a:p>
            <a:r>
              <a:rPr lang="en-US" dirty="0"/>
              <a:t> Compliance Committee</a:t>
            </a:r>
          </a:p>
          <a:p>
            <a:r>
              <a:rPr lang="en-US" dirty="0"/>
              <a:t> Other Committees (Compensation, retirement, etc.)</a:t>
            </a:r>
          </a:p>
          <a:p>
            <a:r>
              <a:rPr lang="en-US" dirty="0"/>
              <a:t> Distributed Compliance Positions (internal and outside auditor)</a:t>
            </a:r>
          </a:p>
          <a:p>
            <a:r>
              <a:rPr lang="en-US" dirty="0"/>
              <a:t> Subject Matter Experts (consultants, specialty certification)</a:t>
            </a:r>
          </a:p>
        </p:txBody>
      </p:sp>
    </p:spTree>
    <p:extLst>
      <p:ext uri="{BB962C8B-B14F-4D97-AF65-F5344CB8AC3E}">
        <p14:creationId xmlns:p14="http://schemas.microsoft.com/office/powerpoint/2010/main" val="21915565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AC0B2AF-B2D2-464F-BB09-898D08874C70}"/>
              </a:ext>
            </a:extLst>
          </p:cNvPr>
          <p:cNvSpPr/>
          <p:nvPr/>
        </p:nvSpPr>
        <p:spPr>
          <a:xfrm>
            <a:off x="1031508" y="914400"/>
            <a:ext cx="7448550" cy="3970318"/>
          </a:xfrm>
          <a:prstGeom prst="rect">
            <a:avLst/>
          </a:prstGeom>
        </p:spPr>
        <p:txBody>
          <a:bodyPr wrap="square">
            <a:spAutoFit/>
          </a:bodyPr>
          <a:lstStyle/>
          <a:p>
            <a:r>
              <a:rPr lang="en-US" sz="2800" b="1" dirty="0">
                <a:latin typeface="Calibri" panose="020F0502020204030204" pitchFamily="34" charset="0"/>
              </a:rPr>
              <a:t>The speaker has no financial relationship to any products or services referenced in this program.  This program is intended to be informational only.  The speaker is not an authoritative source by law.  Attendees are advised to reference payer specific provider manuals, on-line or otherwise, for verification prior to making changes to their coding, documentation and/or billing practices.</a:t>
            </a:r>
          </a:p>
        </p:txBody>
      </p:sp>
    </p:spTree>
    <p:extLst>
      <p:ext uri="{BB962C8B-B14F-4D97-AF65-F5344CB8AC3E}">
        <p14:creationId xmlns:p14="http://schemas.microsoft.com/office/powerpoint/2010/main" val="30254988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E745B-38EB-479D-92F1-DC47455691EE}"/>
              </a:ext>
            </a:extLst>
          </p:cNvPr>
          <p:cNvSpPr>
            <a:spLocks noGrp="1"/>
          </p:cNvSpPr>
          <p:nvPr>
            <p:ph type="title"/>
          </p:nvPr>
        </p:nvSpPr>
        <p:spPr/>
        <p:txBody>
          <a:bodyPr/>
          <a:lstStyle/>
          <a:p>
            <a:r>
              <a:rPr lang="en-US" dirty="0"/>
              <a:t>Education and Training</a:t>
            </a:r>
            <a:br>
              <a:rPr lang="en-US" dirty="0"/>
            </a:br>
            <a:endParaRPr lang="en-US" dirty="0"/>
          </a:p>
        </p:txBody>
      </p:sp>
      <p:sp>
        <p:nvSpPr>
          <p:cNvPr id="3" name="Content Placeholder 2">
            <a:extLst>
              <a:ext uri="{FF2B5EF4-FFF2-40B4-BE49-F238E27FC236}">
                <a16:creationId xmlns:a16="http://schemas.microsoft.com/office/drawing/2014/main" id="{16893DA6-5C96-4C53-BB71-64B293F82FD5}"/>
              </a:ext>
            </a:extLst>
          </p:cNvPr>
          <p:cNvSpPr>
            <a:spLocks noGrp="1"/>
          </p:cNvSpPr>
          <p:nvPr>
            <p:ph idx="1"/>
          </p:nvPr>
        </p:nvSpPr>
        <p:spPr/>
        <p:txBody>
          <a:bodyPr/>
          <a:lstStyle/>
          <a:p>
            <a:r>
              <a:rPr lang="en-US" dirty="0"/>
              <a:t>Role of Compliance Officer in developing</a:t>
            </a:r>
          </a:p>
          <a:p>
            <a:r>
              <a:rPr lang="en-US" dirty="0"/>
              <a:t>Specific to roles and responsibilities </a:t>
            </a:r>
          </a:p>
          <a:p>
            <a:r>
              <a:rPr lang="en-US" dirty="0"/>
              <a:t>Use training to focus on key risk areas</a:t>
            </a:r>
          </a:p>
          <a:p>
            <a:r>
              <a:rPr lang="en-US" dirty="0"/>
              <a:t>Physician training most effective with personal approach</a:t>
            </a:r>
          </a:p>
          <a:p>
            <a:r>
              <a:rPr lang="en-US" dirty="0"/>
              <a:t>Essential to reinforcing importance of your compliance program </a:t>
            </a:r>
          </a:p>
          <a:p>
            <a:r>
              <a:rPr lang="en-US" dirty="0"/>
              <a:t>Everyone – 1 hour</a:t>
            </a:r>
          </a:p>
          <a:p>
            <a:r>
              <a:rPr lang="en-US" dirty="0"/>
              <a:t>High risk areas – 3 hours or more </a:t>
            </a:r>
          </a:p>
          <a:p>
            <a:endParaRPr lang="en-US" dirty="0"/>
          </a:p>
          <a:p>
            <a:pPr marL="0" indent="0">
              <a:buNone/>
            </a:pPr>
            <a:r>
              <a:rPr lang="en-US" dirty="0"/>
              <a:t>Required, i.e.: Deficit Reduction Act, Federal Acquisition Regulations, etc.</a:t>
            </a:r>
          </a:p>
        </p:txBody>
      </p:sp>
    </p:spTree>
    <p:extLst>
      <p:ext uri="{BB962C8B-B14F-4D97-AF65-F5344CB8AC3E}">
        <p14:creationId xmlns:p14="http://schemas.microsoft.com/office/powerpoint/2010/main" val="12728020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924A4-3E67-42C4-94A2-2CAE77A16033}"/>
              </a:ext>
            </a:extLst>
          </p:cNvPr>
          <p:cNvSpPr>
            <a:spLocks noGrp="1"/>
          </p:cNvSpPr>
          <p:nvPr>
            <p:ph type="title"/>
          </p:nvPr>
        </p:nvSpPr>
        <p:spPr/>
        <p:txBody>
          <a:bodyPr/>
          <a:lstStyle/>
          <a:p>
            <a:r>
              <a:rPr lang="en-US" dirty="0"/>
              <a:t>Audit and Monitoring</a:t>
            </a:r>
            <a:br>
              <a:rPr lang="en-US" dirty="0"/>
            </a:br>
            <a:endParaRPr lang="en-US" dirty="0"/>
          </a:p>
        </p:txBody>
      </p:sp>
      <p:sp>
        <p:nvSpPr>
          <p:cNvPr id="3" name="Content Placeholder 2">
            <a:extLst>
              <a:ext uri="{FF2B5EF4-FFF2-40B4-BE49-F238E27FC236}">
                <a16:creationId xmlns:a16="http://schemas.microsoft.com/office/drawing/2014/main" id="{E01055E8-1E90-4819-93AA-18817F333C55}"/>
              </a:ext>
            </a:extLst>
          </p:cNvPr>
          <p:cNvSpPr>
            <a:spLocks noGrp="1"/>
          </p:cNvSpPr>
          <p:nvPr>
            <p:ph idx="1"/>
          </p:nvPr>
        </p:nvSpPr>
        <p:spPr/>
        <p:txBody>
          <a:bodyPr/>
          <a:lstStyle/>
          <a:p>
            <a:r>
              <a:rPr lang="en-US" dirty="0"/>
              <a:t>Leverage existing resources on auditing and monitoring activities </a:t>
            </a:r>
          </a:p>
          <a:p>
            <a:r>
              <a:rPr lang="en-US" dirty="0"/>
              <a:t>Define for your institution the difference between auditing and monitoring</a:t>
            </a:r>
          </a:p>
          <a:p>
            <a:r>
              <a:rPr lang="en-US" dirty="0"/>
              <a:t>Annual Plan is developed from a risk assessment and includes reviewing previous audits, monitors and other pertinent internal and external information </a:t>
            </a:r>
          </a:p>
          <a:p>
            <a:r>
              <a:rPr lang="en-US" dirty="0"/>
              <a:t>Addition of ad hoc projects</a:t>
            </a:r>
          </a:p>
          <a:p>
            <a:r>
              <a:rPr lang="en-US" dirty="0"/>
              <a:t>Concurrent vs. Retrospective </a:t>
            </a:r>
          </a:p>
          <a:p>
            <a:r>
              <a:rPr lang="en-US" dirty="0"/>
              <a:t>Sharing results across the organization</a:t>
            </a:r>
          </a:p>
        </p:txBody>
      </p:sp>
    </p:spTree>
    <p:extLst>
      <p:ext uri="{BB962C8B-B14F-4D97-AF65-F5344CB8AC3E}">
        <p14:creationId xmlns:p14="http://schemas.microsoft.com/office/powerpoint/2010/main" val="18021850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32735-234A-49F0-80FD-BF38A1104F2F}"/>
              </a:ext>
            </a:extLst>
          </p:cNvPr>
          <p:cNvSpPr>
            <a:spLocks noGrp="1"/>
          </p:cNvSpPr>
          <p:nvPr>
            <p:ph type="title"/>
          </p:nvPr>
        </p:nvSpPr>
        <p:spPr/>
        <p:txBody>
          <a:bodyPr/>
          <a:lstStyle/>
          <a:p>
            <a:r>
              <a:rPr lang="en-US" dirty="0"/>
              <a:t>Reporting and investigation</a:t>
            </a:r>
          </a:p>
        </p:txBody>
      </p:sp>
      <p:sp>
        <p:nvSpPr>
          <p:cNvPr id="3" name="Content Placeholder 2">
            <a:extLst>
              <a:ext uri="{FF2B5EF4-FFF2-40B4-BE49-F238E27FC236}">
                <a16:creationId xmlns:a16="http://schemas.microsoft.com/office/drawing/2014/main" id="{8ED65957-6BE5-4EE8-ABDD-F4EE4BE9E714}"/>
              </a:ext>
            </a:extLst>
          </p:cNvPr>
          <p:cNvSpPr>
            <a:spLocks noGrp="1"/>
          </p:cNvSpPr>
          <p:nvPr>
            <p:ph idx="1"/>
          </p:nvPr>
        </p:nvSpPr>
        <p:spPr/>
        <p:txBody>
          <a:bodyPr/>
          <a:lstStyle/>
          <a:p>
            <a:r>
              <a:rPr lang="en-US" dirty="0"/>
              <a:t>Mechanism to report matters anonymously (i.e.: hotline)</a:t>
            </a:r>
          </a:p>
          <a:p>
            <a:r>
              <a:rPr lang="en-US" dirty="0"/>
              <a:t>Internal vs. external </a:t>
            </a:r>
          </a:p>
          <a:p>
            <a:r>
              <a:rPr lang="en-US" dirty="0"/>
              <a:t>Caller knows how to receive updates and information related to their matter</a:t>
            </a:r>
          </a:p>
          <a:p>
            <a:r>
              <a:rPr lang="en-US" dirty="0"/>
              <a:t>Electronic tracking of investigations and results</a:t>
            </a:r>
          </a:p>
          <a:p>
            <a:r>
              <a:rPr lang="en-US" dirty="0"/>
              <a:t>Reporting to leadership</a:t>
            </a:r>
          </a:p>
          <a:p>
            <a:r>
              <a:rPr lang="en-US" dirty="0"/>
              <a:t>Non-retaliation policy </a:t>
            </a:r>
          </a:p>
          <a:p>
            <a:r>
              <a:rPr lang="en-US" dirty="0"/>
              <a:t>Confidentiality and Anonymity</a:t>
            </a:r>
          </a:p>
          <a:p>
            <a:r>
              <a:rPr lang="en-US" dirty="0"/>
              <a:t>Use of exit interviews for identifying potential areas of concern or risk</a:t>
            </a:r>
          </a:p>
        </p:txBody>
      </p:sp>
    </p:spTree>
    <p:extLst>
      <p:ext uri="{BB962C8B-B14F-4D97-AF65-F5344CB8AC3E}">
        <p14:creationId xmlns:p14="http://schemas.microsoft.com/office/powerpoint/2010/main" val="22340447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854A4-4B9F-4C1D-852B-994722574CE3}"/>
              </a:ext>
            </a:extLst>
          </p:cNvPr>
          <p:cNvSpPr>
            <a:spLocks noGrp="1"/>
          </p:cNvSpPr>
          <p:nvPr>
            <p:ph type="title"/>
          </p:nvPr>
        </p:nvSpPr>
        <p:spPr/>
        <p:txBody>
          <a:bodyPr/>
          <a:lstStyle/>
          <a:p>
            <a:r>
              <a:rPr lang="en-US" dirty="0"/>
              <a:t>Reporting and Investigation </a:t>
            </a:r>
            <a:r>
              <a:rPr lang="en-US" sz="2400" dirty="0"/>
              <a:t>continued</a:t>
            </a:r>
          </a:p>
        </p:txBody>
      </p:sp>
      <p:sp>
        <p:nvSpPr>
          <p:cNvPr id="3" name="Content Placeholder 2">
            <a:extLst>
              <a:ext uri="{FF2B5EF4-FFF2-40B4-BE49-F238E27FC236}">
                <a16:creationId xmlns:a16="http://schemas.microsoft.com/office/drawing/2014/main" id="{709D155E-22C2-42A1-8631-DD4F1FA57782}"/>
              </a:ext>
            </a:extLst>
          </p:cNvPr>
          <p:cNvSpPr>
            <a:spLocks noGrp="1"/>
          </p:cNvSpPr>
          <p:nvPr>
            <p:ph idx="1"/>
          </p:nvPr>
        </p:nvSpPr>
        <p:spPr/>
        <p:txBody>
          <a:bodyPr/>
          <a:lstStyle/>
          <a:p>
            <a:r>
              <a:rPr lang="en-US" dirty="0"/>
              <a:t>Process for triaging investigations should be defined</a:t>
            </a:r>
          </a:p>
          <a:p>
            <a:r>
              <a:rPr lang="en-US" dirty="0"/>
              <a:t> Considerations for attorney client privilege should be given to high risk and/or sensitive matters </a:t>
            </a:r>
          </a:p>
          <a:p>
            <a:r>
              <a:rPr lang="en-US" dirty="0"/>
              <a:t> Team to conduct investigations should be defined (not the same for each investigation but always lead by a member of compliance)</a:t>
            </a:r>
          </a:p>
          <a:p>
            <a:r>
              <a:rPr lang="en-US" dirty="0"/>
              <a:t> Investigators should be trained in procedures related to interviews, objective methodologies and forensics, where applicable</a:t>
            </a:r>
          </a:p>
          <a:p>
            <a:r>
              <a:rPr lang="en-US" dirty="0"/>
              <a:t> Investigations are confidential (so are all compliance meetings)</a:t>
            </a:r>
          </a:p>
          <a:p>
            <a:r>
              <a:rPr lang="en-US" dirty="0"/>
              <a:t> Electronic tracking of investigations and results (restricted access)</a:t>
            </a:r>
          </a:p>
          <a:p>
            <a:r>
              <a:rPr lang="en-US" dirty="0"/>
              <a:t> Reporting to leadership (when is the right time and when is too soon)</a:t>
            </a:r>
          </a:p>
          <a:p>
            <a:endParaRPr lang="en-US" dirty="0"/>
          </a:p>
        </p:txBody>
      </p:sp>
    </p:spTree>
    <p:extLst>
      <p:ext uri="{BB962C8B-B14F-4D97-AF65-F5344CB8AC3E}">
        <p14:creationId xmlns:p14="http://schemas.microsoft.com/office/powerpoint/2010/main" val="29991398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8360E-01EE-6028-45AC-D7A56EDD4716}"/>
              </a:ext>
            </a:extLst>
          </p:cNvPr>
          <p:cNvSpPr>
            <a:spLocks noGrp="1"/>
          </p:cNvSpPr>
          <p:nvPr>
            <p:ph type="title"/>
          </p:nvPr>
        </p:nvSpPr>
        <p:spPr/>
        <p:txBody>
          <a:bodyPr/>
          <a:lstStyle/>
          <a:p>
            <a:r>
              <a:rPr lang="en-US" dirty="0"/>
              <a:t>Five Practical Tips for Creating a Culture of Compliance</a:t>
            </a:r>
          </a:p>
        </p:txBody>
      </p:sp>
      <p:sp>
        <p:nvSpPr>
          <p:cNvPr id="3" name="Content Placeholder 2">
            <a:extLst>
              <a:ext uri="{FF2B5EF4-FFF2-40B4-BE49-F238E27FC236}">
                <a16:creationId xmlns:a16="http://schemas.microsoft.com/office/drawing/2014/main" id="{7349DFCE-5D74-BC7D-1DB5-BCACA9755F50}"/>
              </a:ext>
            </a:extLst>
          </p:cNvPr>
          <p:cNvSpPr>
            <a:spLocks noGrp="1"/>
          </p:cNvSpPr>
          <p:nvPr>
            <p:ph idx="1"/>
          </p:nvPr>
        </p:nvSpPr>
        <p:spPr/>
        <p:txBody>
          <a:bodyPr/>
          <a:lstStyle/>
          <a:p>
            <a:r>
              <a:rPr lang="en-US" dirty="0"/>
              <a:t>1.Make compliance plans a priority now. </a:t>
            </a:r>
          </a:p>
          <a:p>
            <a:r>
              <a:rPr lang="en-US" dirty="0"/>
              <a:t>2. Know your fraud and abuse risk areas. </a:t>
            </a:r>
          </a:p>
          <a:p>
            <a:r>
              <a:rPr lang="en-US" dirty="0"/>
              <a:t>3. Manage your financial relationships. </a:t>
            </a:r>
          </a:p>
          <a:p>
            <a:r>
              <a:rPr lang="en-US" dirty="0"/>
              <a:t>4. Just because your competitor is doing something doesn’t mean you can or should. Call 1-800-HHS-TIPS to report suspect practices. </a:t>
            </a:r>
          </a:p>
          <a:p>
            <a:r>
              <a:rPr lang="en-US" dirty="0"/>
              <a:t>5. When in doubt, ask for help.</a:t>
            </a:r>
          </a:p>
        </p:txBody>
      </p:sp>
    </p:spTree>
    <p:extLst>
      <p:ext uri="{BB962C8B-B14F-4D97-AF65-F5344CB8AC3E}">
        <p14:creationId xmlns:p14="http://schemas.microsoft.com/office/powerpoint/2010/main" val="11091657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F3617-83FB-4A61-908D-4F2265F60EA7}"/>
              </a:ext>
            </a:extLst>
          </p:cNvPr>
          <p:cNvSpPr>
            <a:spLocks noGrp="1"/>
          </p:cNvSpPr>
          <p:nvPr>
            <p:ph type="title"/>
          </p:nvPr>
        </p:nvSpPr>
        <p:spPr/>
        <p:txBody>
          <a:bodyPr/>
          <a:lstStyle/>
          <a:p>
            <a:r>
              <a:rPr lang="en-US" dirty="0"/>
              <a:t>Sanctions and Enforcement</a:t>
            </a:r>
          </a:p>
        </p:txBody>
      </p:sp>
      <p:sp>
        <p:nvSpPr>
          <p:cNvPr id="3" name="Content Placeholder 2">
            <a:extLst>
              <a:ext uri="{FF2B5EF4-FFF2-40B4-BE49-F238E27FC236}">
                <a16:creationId xmlns:a16="http://schemas.microsoft.com/office/drawing/2014/main" id="{21C52DD9-AACA-43CE-9430-3891D8BFCD22}"/>
              </a:ext>
            </a:extLst>
          </p:cNvPr>
          <p:cNvSpPr>
            <a:spLocks noGrp="1"/>
          </p:cNvSpPr>
          <p:nvPr>
            <p:ph idx="1"/>
          </p:nvPr>
        </p:nvSpPr>
        <p:spPr/>
        <p:txBody>
          <a:bodyPr/>
          <a:lstStyle/>
          <a:p>
            <a:r>
              <a:rPr lang="en-US" dirty="0"/>
              <a:t>Sanctions for non-compliant behaviors</a:t>
            </a:r>
          </a:p>
          <a:p>
            <a:r>
              <a:rPr lang="en-US" dirty="0"/>
              <a:t>Fair and Consistent </a:t>
            </a:r>
          </a:p>
          <a:p>
            <a:r>
              <a:rPr lang="en-US" dirty="0"/>
              <a:t>OIG Sanctions</a:t>
            </a:r>
          </a:p>
          <a:p>
            <a:r>
              <a:rPr lang="en-US" dirty="0"/>
              <a:t>GSA Sanctions </a:t>
            </a:r>
          </a:p>
          <a:p>
            <a:r>
              <a:rPr lang="en-US" dirty="0"/>
              <a:t> Incentives</a:t>
            </a:r>
          </a:p>
        </p:txBody>
      </p:sp>
    </p:spTree>
    <p:extLst>
      <p:ext uri="{BB962C8B-B14F-4D97-AF65-F5344CB8AC3E}">
        <p14:creationId xmlns:p14="http://schemas.microsoft.com/office/powerpoint/2010/main" val="21041922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5B62F-62E2-457E-9C0D-D10231A4E2BE}"/>
              </a:ext>
            </a:extLst>
          </p:cNvPr>
          <p:cNvSpPr>
            <a:spLocks noGrp="1"/>
          </p:cNvSpPr>
          <p:nvPr>
            <p:ph type="title"/>
          </p:nvPr>
        </p:nvSpPr>
        <p:spPr/>
        <p:txBody>
          <a:bodyPr/>
          <a:lstStyle/>
          <a:p>
            <a:r>
              <a:rPr lang="en-US" dirty="0"/>
              <a:t>Attorney Client Privilege</a:t>
            </a:r>
          </a:p>
        </p:txBody>
      </p:sp>
      <p:sp>
        <p:nvSpPr>
          <p:cNvPr id="3" name="Content Placeholder 2">
            <a:extLst>
              <a:ext uri="{FF2B5EF4-FFF2-40B4-BE49-F238E27FC236}">
                <a16:creationId xmlns:a16="http://schemas.microsoft.com/office/drawing/2014/main" id="{3DF07352-84B3-478C-9FC1-4493E29BBED3}"/>
              </a:ext>
            </a:extLst>
          </p:cNvPr>
          <p:cNvSpPr>
            <a:spLocks noGrp="1"/>
          </p:cNvSpPr>
          <p:nvPr>
            <p:ph idx="1"/>
          </p:nvPr>
        </p:nvSpPr>
        <p:spPr/>
        <p:txBody>
          <a:bodyPr/>
          <a:lstStyle/>
          <a:p>
            <a:r>
              <a:rPr lang="en-US" dirty="0"/>
              <a:t>Protect process and initial data gathering </a:t>
            </a:r>
          </a:p>
          <a:p>
            <a:r>
              <a:rPr lang="en-US" dirty="0"/>
              <a:t>Provides for internal assessment before determining actions</a:t>
            </a:r>
          </a:p>
          <a:p>
            <a:r>
              <a:rPr lang="en-US" dirty="0"/>
              <a:t>When is it needed</a:t>
            </a:r>
          </a:p>
          <a:p>
            <a:r>
              <a:rPr lang="en-US" dirty="0"/>
              <a:t>What kind of law firm do you need</a:t>
            </a:r>
          </a:p>
          <a:p>
            <a:endParaRPr lang="en-US" dirty="0"/>
          </a:p>
          <a:p>
            <a:pPr marL="0" indent="0">
              <a:buNone/>
            </a:pPr>
            <a:endParaRPr lang="en-US" dirty="0"/>
          </a:p>
          <a:p>
            <a:pPr marL="0" indent="0">
              <a:buNone/>
            </a:pPr>
            <a:r>
              <a:rPr lang="en-US" dirty="0"/>
              <a:t>“Waiver of the privilege for the government acts as a waiver for all purposes”</a:t>
            </a:r>
          </a:p>
          <a:p>
            <a:endParaRPr lang="en-US" dirty="0"/>
          </a:p>
        </p:txBody>
      </p:sp>
    </p:spTree>
    <p:extLst>
      <p:ext uri="{BB962C8B-B14F-4D97-AF65-F5344CB8AC3E}">
        <p14:creationId xmlns:p14="http://schemas.microsoft.com/office/powerpoint/2010/main" val="22374139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40E6D-297F-6D6A-472D-91589938CEDF}"/>
              </a:ext>
            </a:extLst>
          </p:cNvPr>
          <p:cNvSpPr>
            <a:spLocks noGrp="1"/>
          </p:cNvSpPr>
          <p:nvPr>
            <p:ph type="title"/>
          </p:nvPr>
        </p:nvSpPr>
        <p:spPr/>
        <p:txBody>
          <a:bodyPr/>
          <a:lstStyle/>
          <a:p>
            <a:r>
              <a:rPr lang="en-US" dirty="0"/>
              <a:t>How Has Covid Changed Compliance</a:t>
            </a:r>
          </a:p>
        </p:txBody>
      </p:sp>
      <p:sp>
        <p:nvSpPr>
          <p:cNvPr id="3" name="Content Placeholder 2">
            <a:extLst>
              <a:ext uri="{FF2B5EF4-FFF2-40B4-BE49-F238E27FC236}">
                <a16:creationId xmlns:a16="http://schemas.microsoft.com/office/drawing/2014/main" id="{E3F36FFC-630A-A16A-5A41-D81B023853FC}"/>
              </a:ext>
            </a:extLst>
          </p:cNvPr>
          <p:cNvSpPr>
            <a:spLocks noGrp="1"/>
          </p:cNvSpPr>
          <p:nvPr>
            <p:ph idx="1"/>
          </p:nvPr>
        </p:nvSpPr>
        <p:spPr/>
        <p:txBody>
          <a:bodyPr/>
          <a:lstStyle/>
          <a:p>
            <a:r>
              <a:rPr lang="en-US" dirty="0"/>
              <a:t>How has Covid changed your practice</a:t>
            </a:r>
          </a:p>
          <a:p>
            <a:r>
              <a:rPr lang="en-US" dirty="0"/>
              <a:t>What services have you added to your practice</a:t>
            </a:r>
          </a:p>
          <a:p>
            <a:r>
              <a:rPr lang="en-US" dirty="0"/>
              <a:t>What new types of provider have you added to your practice</a:t>
            </a:r>
          </a:p>
          <a:p>
            <a:endParaRPr lang="en-US" dirty="0"/>
          </a:p>
        </p:txBody>
      </p:sp>
    </p:spTree>
    <p:extLst>
      <p:ext uri="{BB962C8B-B14F-4D97-AF65-F5344CB8AC3E}">
        <p14:creationId xmlns:p14="http://schemas.microsoft.com/office/powerpoint/2010/main" val="19723138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B4CC9-2396-42AC-BA26-BD503B394B19}"/>
              </a:ext>
            </a:extLst>
          </p:cNvPr>
          <p:cNvSpPr>
            <a:spLocks noGrp="1"/>
          </p:cNvSpPr>
          <p:nvPr>
            <p:ph type="title"/>
          </p:nvPr>
        </p:nvSpPr>
        <p:spPr/>
        <p:txBody>
          <a:bodyPr/>
          <a:lstStyle/>
          <a:p>
            <a:r>
              <a:rPr lang="en-US" dirty="0"/>
              <a:t>To be Successful…</a:t>
            </a:r>
          </a:p>
        </p:txBody>
      </p:sp>
      <p:sp>
        <p:nvSpPr>
          <p:cNvPr id="3" name="Content Placeholder 2">
            <a:extLst>
              <a:ext uri="{FF2B5EF4-FFF2-40B4-BE49-F238E27FC236}">
                <a16:creationId xmlns:a16="http://schemas.microsoft.com/office/drawing/2014/main" id="{8B5D000B-7B5D-4686-81A3-33950B31E410}"/>
              </a:ext>
            </a:extLst>
          </p:cNvPr>
          <p:cNvSpPr>
            <a:spLocks noGrp="1"/>
          </p:cNvSpPr>
          <p:nvPr>
            <p:ph idx="1"/>
          </p:nvPr>
        </p:nvSpPr>
        <p:spPr/>
        <p:txBody>
          <a:bodyPr/>
          <a:lstStyle/>
          <a:p>
            <a:r>
              <a:rPr lang="en-US" dirty="0"/>
              <a:t>Annual review of written program </a:t>
            </a:r>
          </a:p>
          <a:p>
            <a:r>
              <a:rPr lang="en-US" dirty="0"/>
              <a:t>Continual review of policies and procedures – Are policies being followed? – Revisions necessary? – Awareness – Who is responsible? </a:t>
            </a:r>
          </a:p>
          <a:p>
            <a:r>
              <a:rPr lang="en-US" dirty="0"/>
              <a:t> On-going risk assessment</a:t>
            </a:r>
          </a:p>
          <a:p>
            <a:r>
              <a:rPr lang="en-US" dirty="0"/>
              <a:t> Effectiveness assessment</a:t>
            </a:r>
          </a:p>
        </p:txBody>
      </p:sp>
    </p:spTree>
    <p:extLst>
      <p:ext uri="{BB962C8B-B14F-4D97-AF65-F5344CB8AC3E}">
        <p14:creationId xmlns:p14="http://schemas.microsoft.com/office/powerpoint/2010/main" val="26254868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2A2D-215E-41A9-96FA-78DFD1E52E6B}"/>
              </a:ext>
            </a:extLst>
          </p:cNvPr>
          <p:cNvSpPr>
            <a:spLocks noGrp="1"/>
          </p:cNvSpPr>
          <p:nvPr>
            <p:ph type="title"/>
          </p:nvPr>
        </p:nvSpPr>
        <p:spPr/>
        <p:txBody>
          <a:bodyPr/>
          <a:lstStyle/>
          <a:p>
            <a:r>
              <a:rPr lang="en-US" dirty="0"/>
              <a:t>Let’s Spell It Out</a:t>
            </a:r>
          </a:p>
        </p:txBody>
      </p:sp>
      <p:sp>
        <p:nvSpPr>
          <p:cNvPr id="3" name="Content Placeholder 2">
            <a:extLst>
              <a:ext uri="{FF2B5EF4-FFF2-40B4-BE49-F238E27FC236}">
                <a16:creationId xmlns:a16="http://schemas.microsoft.com/office/drawing/2014/main" id="{58F49D8B-53E3-4703-9553-1B1590B2A0CF}"/>
              </a:ext>
            </a:extLst>
          </p:cNvPr>
          <p:cNvSpPr>
            <a:spLocks noGrp="1"/>
          </p:cNvSpPr>
          <p:nvPr>
            <p:ph idx="1"/>
          </p:nvPr>
        </p:nvSpPr>
        <p:spPr/>
        <p:txBody>
          <a:bodyPr/>
          <a:lstStyle/>
          <a:p>
            <a:r>
              <a:rPr lang="en-US" dirty="0"/>
              <a:t>Your compliance plan is a written document that is your guideline to compliance.</a:t>
            </a:r>
          </a:p>
          <a:p>
            <a:r>
              <a:rPr lang="en-US" dirty="0"/>
              <a:t>Your compliance plan has what can be called annual items of consideration and they can be reviewed and changed based on target areas of audit and concerns or risks.  This is your “Annual Workplan”.</a:t>
            </a:r>
          </a:p>
          <a:p>
            <a:r>
              <a:rPr lang="en-US" dirty="0"/>
              <a:t>If you put a rule in place in your “official” compliance plan you need to be sure you follow it.</a:t>
            </a:r>
          </a:p>
          <a:p>
            <a:r>
              <a:rPr lang="en-US" dirty="0"/>
              <a:t>If you say to refer to your work plan for details then they are able to change as needed.</a:t>
            </a:r>
          </a:p>
        </p:txBody>
      </p:sp>
    </p:spTree>
    <p:extLst>
      <p:ext uri="{BB962C8B-B14F-4D97-AF65-F5344CB8AC3E}">
        <p14:creationId xmlns:p14="http://schemas.microsoft.com/office/powerpoint/2010/main" val="2944439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6C8FC-5354-4988-B5D1-F6ECBE248E45}"/>
              </a:ext>
            </a:extLst>
          </p:cNvPr>
          <p:cNvSpPr>
            <a:spLocks noGrp="1"/>
          </p:cNvSpPr>
          <p:nvPr>
            <p:ph type="title"/>
          </p:nvPr>
        </p:nvSpPr>
        <p:spPr/>
        <p:txBody>
          <a:bodyPr/>
          <a:lstStyle/>
          <a:p>
            <a:r>
              <a:rPr lang="en-US" dirty="0"/>
              <a:t>Slides and Information</a:t>
            </a:r>
          </a:p>
        </p:txBody>
      </p:sp>
      <p:sp>
        <p:nvSpPr>
          <p:cNvPr id="4" name="Content Placeholder 2">
            <a:extLst>
              <a:ext uri="{FF2B5EF4-FFF2-40B4-BE49-F238E27FC236}">
                <a16:creationId xmlns:a16="http://schemas.microsoft.com/office/drawing/2014/main" id="{3C0886AC-CCD8-4AD5-AFFB-1C0F839AA5B1}"/>
              </a:ext>
            </a:extLst>
          </p:cNvPr>
          <p:cNvSpPr>
            <a:spLocks noGrp="1"/>
          </p:cNvSpPr>
          <p:nvPr>
            <p:ph idx="1"/>
          </p:nvPr>
        </p:nvSpPr>
        <p:spPr>
          <a:xfrm>
            <a:off x="677863" y="2160588"/>
            <a:ext cx="8596312" cy="3881437"/>
          </a:xfrm>
        </p:spPr>
        <p:txBody>
          <a:bodyPr>
            <a:normAutofit lnSpcReduction="10000"/>
          </a:bodyPr>
          <a:lstStyle/>
          <a:p>
            <a:pPr marL="0" indent="0">
              <a:buNone/>
            </a:pPr>
            <a:r>
              <a:rPr lang="en-US" sz="2800" dirty="0"/>
              <a:t>Please be aware that not all the information presented in todays session is listed on the slides you are viewing.  These slides are a base for the presentation.  You will need to take notes on specific discussions in the session.  </a:t>
            </a:r>
          </a:p>
          <a:p>
            <a:pPr marL="0" indent="0">
              <a:buNone/>
            </a:pPr>
            <a:endParaRPr lang="en-US" sz="2800" dirty="0"/>
          </a:p>
          <a:p>
            <a:pPr marL="0" indent="0">
              <a:buNone/>
            </a:pPr>
            <a:r>
              <a:rPr lang="en-US" sz="2800" dirty="0"/>
              <a:t>Do not be afraid to ask questions and make comments.  This is an interactive education session  the reason I am here is to discuss your issues.</a:t>
            </a:r>
          </a:p>
          <a:p>
            <a:pPr marL="0" indent="0">
              <a:buNone/>
            </a:pPr>
            <a:endParaRPr lang="en-US" dirty="0"/>
          </a:p>
        </p:txBody>
      </p:sp>
    </p:spTree>
    <p:extLst>
      <p:ext uri="{BB962C8B-B14F-4D97-AF65-F5344CB8AC3E}">
        <p14:creationId xmlns:p14="http://schemas.microsoft.com/office/powerpoint/2010/main" val="35920171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21A3D-CB0B-981D-5AA9-BE866D8D6F92}"/>
              </a:ext>
            </a:extLst>
          </p:cNvPr>
          <p:cNvSpPr>
            <a:spLocks noGrp="1"/>
          </p:cNvSpPr>
          <p:nvPr>
            <p:ph type="title"/>
          </p:nvPr>
        </p:nvSpPr>
        <p:spPr/>
        <p:txBody>
          <a:bodyPr/>
          <a:lstStyle/>
          <a:p>
            <a:r>
              <a:rPr lang="en-US" dirty="0"/>
              <a:t>What is the difference between a compliance plan and a work plan</a:t>
            </a:r>
          </a:p>
        </p:txBody>
      </p:sp>
      <p:sp>
        <p:nvSpPr>
          <p:cNvPr id="3" name="Content Placeholder 2">
            <a:extLst>
              <a:ext uri="{FF2B5EF4-FFF2-40B4-BE49-F238E27FC236}">
                <a16:creationId xmlns:a16="http://schemas.microsoft.com/office/drawing/2014/main" id="{F82CD6DA-7989-593E-C871-8B5447728E59}"/>
              </a:ext>
            </a:extLst>
          </p:cNvPr>
          <p:cNvSpPr>
            <a:spLocks noGrp="1"/>
          </p:cNvSpPr>
          <p:nvPr>
            <p:ph idx="1"/>
          </p:nvPr>
        </p:nvSpPr>
        <p:spPr/>
        <p:txBody>
          <a:bodyPr/>
          <a:lstStyle/>
          <a:p>
            <a:r>
              <a:rPr lang="en-US" dirty="0"/>
              <a:t>Compliance plan is your practice or corporate resource document. Basis of how you create your education and work plan</a:t>
            </a:r>
          </a:p>
          <a:p>
            <a:r>
              <a:rPr lang="en-US" dirty="0"/>
              <a:t>Workplan is the annual document created to hope the flow of the audits and investigations of the practice.  It is annually updated and changed to meet the needs of the practice/corporation.</a:t>
            </a:r>
          </a:p>
        </p:txBody>
      </p:sp>
    </p:spTree>
    <p:extLst>
      <p:ext uri="{BB962C8B-B14F-4D97-AF65-F5344CB8AC3E}">
        <p14:creationId xmlns:p14="http://schemas.microsoft.com/office/powerpoint/2010/main" val="30157330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1D477-631F-1D52-6CF4-EAE7765B17BB}"/>
              </a:ext>
            </a:extLst>
          </p:cNvPr>
          <p:cNvSpPr>
            <a:spLocks noGrp="1"/>
          </p:cNvSpPr>
          <p:nvPr>
            <p:ph type="title"/>
          </p:nvPr>
        </p:nvSpPr>
        <p:spPr/>
        <p:txBody>
          <a:bodyPr/>
          <a:lstStyle/>
          <a:p>
            <a:r>
              <a:rPr lang="en-US" dirty="0"/>
              <a:t>Compliance Recommendations</a:t>
            </a:r>
          </a:p>
        </p:txBody>
      </p:sp>
      <p:sp>
        <p:nvSpPr>
          <p:cNvPr id="3" name="Content Placeholder 2">
            <a:extLst>
              <a:ext uri="{FF2B5EF4-FFF2-40B4-BE49-F238E27FC236}">
                <a16:creationId xmlns:a16="http://schemas.microsoft.com/office/drawing/2014/main" id="{6E239D12-36DD-4687-9CCC-06A622686F93}"/>
              </a:ext>
            </a:extLst>
          </p:cNvPr>
          <p:cNvSpPr>
            <a:spLocks noGrp="1"/>
          </p:cNvSpPr>
          <p:nvPr>
            <p:ph idx="1"/>
          </p:nvPr>
        </p:nvSpPr>
        <p:spPr/>
        <p:txBody>
          <a:bodyPr/>
          <a:lstStyle/>
          <a:p>
            <a:r>
              <a:rPr lang="en-US" dirty="0"/>
              <a:t>• Training an essential element</a:t>
            </a:r>
          </a:p>
          <a:p>
            <a:r>
              <a:rPr lang="en-US" dirty="0"/>
              <a:t> • Mandating means for anonymous reporting</a:t>
            </a:r>
          </a:p>
          <a:p>
            <a:r>
              <a:rPr lang="en-US" dirty="0"/>
              <a:t> • add, “specifically encourage prevention and deterrence of violations of the law as part of compliance programs” </a:t>
            </a:r>
          </a:p>
          <a:p>
            <a:r>
              <a:rPr lang="en-US" dirty="0"/>
              <a:t>• “ongoing risk assessments” </a:t>
            </a:r>
          </a:p>
          <a:p>
            <a:endParaRPr lang="en-US" dirty="0"/>
          </a:p>
        </p:txBody>
      </p:sp>
    </p:spTree>
    <p:extLst>
      <p:ext uri="{BB962C8B-B14F-4D97-AF65-F5344CB8AC3E}">
        <p14:creationId xmlns:p14="http://schemas.microsoft.com/office/powerpoint/2010/main" val="30543113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6EB21-5083-97AE-ADA6-D4501A6F3B78}"/>
              </a:ext>
            </a:extLst>
          </p:cNvPr>
          <p:cNvSpPr>
            <a:spLocks noGrp="1"/>
          </p:cNvSpPr>
          <p:nvPr>
            <p:ph type="title"/>
          </p:nvPr>
        </p:nvSpPr>
        <p:spPr/>
        <p:txBody>
          <a:bodyPr/>
          <a:lstStyle/>
          <a:p>
            <a:r>
              <a:rPr lang="en-US" dirty="0"/>
              <a:t>Evaluating for Success</a:t>
            </a:r>
          </a:p>
        </p:txBody>
      </p:sp>
      <p:sp>
        <p:nvSpPr>
          <p:cNvPr id="3" name="Content Placeholder 2">
            <a:extLst>
              <a:ext uri="{FF2B5EF4-FFF2-40B4-BE49-F238E27FC236}">
                <a16:creationId xmlns:a16="http://schemas.microsoft.com/office/drawing/2014/main" id="{19BC29E9-D019-B597-91DE-43F19037BFB8}"/>
              </a:ext>
            </a:extLst>
          </p:cNvPr>
          <p:cNvSpPr>
            <a:spLocks noGrp="1"/>
          </p:cNvSpPr>
          <p:nvPr>
            <p:ph idx="1"/>
          </p:nvPr>
        </p:nvSpPr>
        <p:spPr/>
        <p:txBody>
          <a:bodyPr/>
          <a:lstStyle/>
          <a:p>
            <a:r>
              <a:rPr lang="en-US" dirty="0"/>
              <a:t>• Annual review of written program </a:t>
            </a:r>
          </a:p>
          <a:p>
            <a:r>
              <a:rPr lang="en-US" dirty="0"/>
              <a:t>• Continual review of policies and procedures</a:t>
            </a:r>
          </a:p>
          <a:p>
            <a:pPr lvl="1"/>
            <a:r>
              <a:rPr lang="en-US" dirty="0"/>
              <a:t>–Are policies being followed?</a:t>
            </a:r>
          </a:p>
          <a:p>
            <a:pPr lvl="1"/>
            <a:r>
              <a:rPr lang="en-US" dirty="0"/>
              <a:t>–Revisions necessary?</a:t>
            </a:r>
          </a:p>
          <a:p>
            <a:pPr lvl="1"/>
            <a:r>
              <a:rPr lang="en-US" dirty="0"/>
              <a:t>–Awareness</a:t>
            </a:r>
          </a:p>
          <a:p>
            <a:pPr lvl="1"/>
            <a:r>
              <a:rPr lang="en-US" dirty="0"/>
              <a:t>–	Who is responsible? </a:t>
            </a:r>
          </a:p>
          <a:p>
            <a:r>
              <a:rPr lang="en-US" dirty="0"/>
              <a:t>• On-going risk assessment • Effectiveness assessment</a:t>
            </a:r>
          </a:p>
        </p:txBody>
      </p:sp>
    </p:spTree>
    <p:extLst>
      <p:ext uri="{BB962C8B-B14F-4D97-AF65-F5344CB8AC3E}">
        <p14:creationId xmlns:p14="http://schemas.microsoft.com/office/powerpoint/2010/main" val="4745674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328DB-DAC5-19E7-F252-1E6A6B9552A6}"/>
              </a:ext>
            </a:extLst>
          </p:cNvPr>
          <p:cNvSpPr>
            <a:spLocks noGrp="1"/>
          </p:cNvSpPr>
          <p:nvPr>
            <p:ph type="title"/>
          </p:nvPr>
        </p:nvSpPr>
        <p:spPr/>
        <p:txBody>
          <a:bodyPr/>
          <a:lstStyle/>
          <a:p>
            <a:r>
              <a:rPr lang="en-US" dirty="0"/>
              <a:t>Five Practical Tips for Creating A Culture of Compliance</a:t>
            </a:r>
          </a:p>
        </p:txBody>
      </p:sp>
      <p:sp>
        <p:nvSpPr>
          <p:cNvPr id="3" name="Content Placeholder 2">
            <a:extLst>
              <a:ext uri="{FF2B5EF4-FFF2-40B4-BE49-F238E27FC236}">
                <a16:creationId xmlns:a16="http://schemas.microsoft.com/office/drawing/2014/main" id="{973931AB-B7C2-042C-8550-29B507485D76}"/>
              </a:ext>
            </a:extLst>
          </p:cNvPr>
          <p:cNvSpPr>
            <a:spLocks noGrp="1"/>
          </p:cNvSpPr>
          <p:nvPr>
            <p:ph idx="1"/>
          </p:nvPr>
        </p:nvSpPr>
        <p:spPr/>
        <p:txBody>
          <a:bodyPr/>
          <a:lstStyle/>
          <a:p>
            <a:r>
              <a:rPr lang="en-US" dirty="0"/>
              <a:t>1. Make compliance plans a priority now.</a:t>
            </a:r>
          </a:p>
          <a:p>
            <a:r>
              <a:rPr lang="en-US" dirty="0"/>
              <a:t> 2. Know your fraud and abuse risk areas. </a:t>
            </a:r>
          </a:p>
          <a:p>
            <a:r>
              <a:rPr lang="en-US" dirty="0"/>
              <a:t>3. Manage your financial relationships. </a:t>
            </a:r>
          </a:p>
          <a:p>
            <a:r>
              <a:rPr lang="en-US" dirty="0"/>
              <a:t>4. Just because your competitor is doing something doesn’t mean you can or should. Call 1-800-HHS-TIPS to report suspect practices. </a:t>
            </a:r>
          </a:p>
          <a:p>
            <a:r>
              <a:rPr lang="en-US" dirty="0"/>
              <a:t>5. When in doubt, ask for help.</a:t>
            </a:r>
          </a:p>
        </p:txBody>
      </p:sp>
    </p:spTree>
    <p:extLst>
      <p:ext uri="{BB962C8B-B14F-4D97-AF65-F5344CB8AC3E}">
        <p14:creationId xmlns:p14="http://schemas.microsoft.com/office/powerpoint/2010/main" val="29014414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1832A-AD93-42DF-9BDC-571888A79D6E}"/>
              </a:ext>
            </a:extLst>
          </p:cNvPr>
          <p:cNvSpPr>
            <a:spLocks noGrp="1"/>
          </p:cNvSpPr>
          <p:nvPr>
            <p:ph type="title"/>
          </p:nvPr>
        </p:nvSpPr>
        <p:spPr/>
        <p:txBody>
          <a:bodyPr/>
          <a:lstStyle/>
          <a:p>
            <a:r>
              <a:rPr lang="en-US" dirty="0"/>
              <a:t>History of Audits…</a:t>
            </a:r>
          </a:p>
        </p:txBody>
      </p:sp>
      <p:sp>
        <p:nvSpPr>
          <p:cNvPr id="3" name="Content Placeholder 2">
            <a:extLst>
              <a:ext uri="{FF2B5EF4-FFF2-40B4-BE49-F238E27FC236}">
                <a16:creationId xmlns:a16="http://schemas.microsoft.com/office/drawing/2014/main" id="{DCF7FC8C-0D65-4FAB-9B7C-DD83864259D8}"/>
              </a:ext>
            </a:extLst>
          </p:cNvPr>
          <p:cNvSpPr>
            <a:spLocks noGrp="1"/>
          </p:cNvSpPr>
          <p:nvPr>
            <p:ph idx="1"/>
          </p:nvPr>
        </p:nvSpPr>
        <p:spPr/>
        <p:txBody>
          <a:bodyPr/>
          <a:lstStyle/>
          <a:p>
            <a:pPr marL="0" indent="0">
              <a:buNone/>
            </a:pPr>
            <a:r>
              <a:rPr lang="en-US" dirty="0"/>
              <a:t>One of first clinical audits was undertaken by </a:t>
            </a:r>
            <a:r>
              <a:rPr lang="en-US" dirty="0">
                <a:hlinkClick r:id="rId2" tooltip="Florence Nightingale"/>
              </a:rPr>
              <a:t>Florence Nightingale</a:t>
            </a:r>
            <a:r>
              <a:rPr lang="en-US" dirty="0"/>
              <a:t> during the </a:t>
            </a:r>
            <a:r>
              <a:rPr lang="en-US" dirty="0">
                <a:hlinkClick r:id="rId3" tooltip="Crimean War"/>
              </a:rPr>
              <a:t>Crimean War</a:t>
            </a:r>
            <a:r>
              <a:rPr lang="en-US" dirty="0"/>
              <a:t> of 1853-1855. On arrival at the medical barracks </a:t>
            </a:r>
            <a:r>
              <a:rPr lang="en-US" dirty="0">
                <a:hlinkClick r:id="rId4" tooltip="Hospital"/>
              </a:rPr>
              <a:t>hospital</a:t>
            </a:r>
            <a:r>
              <a:rPr lang="en-US" dirty="0"/>
              <a:t> in </a:t>
            </a:r>
            <a:r>
              <a:rPr lang="en-US" dirty="0">
                <a:hlinkClick r:id="rId5" tooltip="Üsküdar"/>
              </a:rPr>
              <a:t>Scutari</a:t>
            </a:r>
            <a:r>
              <a:rPr lang="en-US" dirty="0"/>
              <a:t> in 1854, Nightingale was appalled by the unsanitary conditions and high </a:t>
            </a:r>
            <a:r>
              <a:rPr lang="en-US" dirty="0">
                <a:hlinkClick r:id="rId6" tooltip="Mortality rate"/>
              </a:rPr>
              <a:t>mortality rates</a:t>
            </a:r>
            <a:r>
              <a:rPr lang="en-US" dirty="0"/>
              <a:t> among injured or ill soldiers. She and her team of 38 nurses applied strict sanitary routines and standards of </a:t>
            </a:r>
            <a:r>
              <a:rPr lang="en-US" dirty="0">
                <a:hlinkClick r:id="rId7" tooltip="Hygiene"/>
              </a:rPr>
              <a:t>hygiene</a:t>
            </a:r>
            <a:r>
              <a:rPr lang="en-US" dirty="0"/>
              <a:t> to the hospital and equipment; in addition, Nightingale had a talent for </a:t>
            </a:r>
            <a:r>
              <a:rPr lang="en-US" dirty="0">
                <a:hlinkClick r:id="rId8" tooltip="Mathematics"/>
              </a:rPr>
              <a:t>mathematics</a:t>
            </a:r>
            <a:r>
              <a:rPr lang="en-US" dirty="0"/>
              <a:t> and </a:t>
            </a:r>
            <a:r>
              <a:rPr lang="en-US" dirty="0">
                <a:hlinkClick r:id="rId9" tooltip="Statistics"/>
              </a:rPr>
              <a:t>statistics</a:t>
            </a:r>
            <a:r>
              <a:rPr lang="en-US" dirty="0"/>
              <a:t>, and she and her staff kept meticulous records of the mortality rates among the hospital </a:t>
            </a:r>
            <a:r>
              <a:rPr lang="en-US" dirty="0">
                <a:hlinkClick r:id="rId10" tooltip="Patient"/>
              </a:rPr>
              <a:t>patients</a:t>
            </a:r>
            <a:r>
              <a:rPr lang="en-US" dirty="0"/>
              <a:t>. Following these changes the </a:t>
            </a:r>
            <a:r>
              <a:rPr lang="en-US" dirty="0">
                <a:hlinkClick r:id="rId11" tooltip="Death"/>
              </a:rPr>
              <a:t>mortality</a:t>
            </a:r>
            <a:r>
              <a:rPr lang="en-US" dirty="0"/>
              <a:t> rates fell from 40% to 2%, and the results were instrumental in overcoming the resistance of the British doctors and officers to Nightingale's procedures. Her methodical approach, as well as the emphasis on uniformity and comparability of the results of health care, is recognized as one of the earliest programs of outcomes management.</a:t>
            </a:r>
          </a:p>
          <a:p>
            <a:pPr marL="0" indent="0">
              <a:buNone/>
            </a:pPr>
            <a:endParaRPr lang="en-US" dirty="0"/>
          </a:p>
        </p:txBody>
      </p:sp>
    </p:spTree>
    <p:extLst>
      <p:ext uri="{BB962C8B-B14F-4D97-AF65-F5344CB8AC3E}">
        <p14:creationId xmlns:p14="http://schemas.microsoft.com/office/powerpoint/2010/main" val="34831679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C684E-CE1A-421F-8F7C-CD72BFD7DB57}"/>
              </a:ext>
            </a:extLst>
          </p:cNvPr>
          <p:cNvSpPr>
            <a:spLocks noGrp="1"/>
          </p:cNvSpPr>
          <p:nvPr>
            <p:ph type="title"/>
          </p:nvPr>
        </p:nvSpPr>
        <p:spPr/>
        <p:txBody>
          <a:bodyPr/>
          <a:lstStyle/>
          <a:p>
            <a:r>
              <a:rPr lang="en-US" dirty="0"/>
              <a:t>Compliance today</a:t>
            </a:r>
          </a:p>
        </p:txBody>
      </p:sp>
      <p:sp>
        <p:nvSpPr>
          <p:cNvPr id="3" name="Content Placeholder 2">
            <a:extLst>
              <a:ext uri="{FF2B5EF4-FFF2-40B4-BE49-F238E27FC236}">
                <a16:creationId xmlns:a16="http://schemas.microsoft.com/office/drawing/2014/main" id="{CA92B768-CF61-4E46-96BC-CBA790C5E9E5}"/>
              </a:ext>
            </a:extLst>
          </p:cNvPr>
          <p:cNvSpPr>
            <a:spLocks noGrp="1"/>
          </p:cNvSpPr>
          <p:nvPr>
            <p:ph idx="1"/>
          </p:nvPr>
        </p:nvSpPr>
        <p:spPr/>
        <p:txBody>
          <a:bodyPr>
            <a:normAutofit/>
          </a:bodyPr>
          <a:lstStyle/>
          <a:p>
            <a:pPr marL="0" indent="0">
              <a:buNone/>
            </a:pPr>
            <a:r>
              <a:rPr lang="en-US" sz="3600" dirty="0"/>
              <a:t>Compliance has evolved to a continuous planned activity…</a:t>
            </a:r>
          </a:p>
          <a:p>
            <a:pPr marL="0" indent="0">
              <a:buNone/>
            </a:pPr>
            <a:endParaRPr lang="en-US" sz="3600" dirty="0"/>
          </a:p>
          <a:p>
            <a:pPr marL="0" indent="0">
              <a:buNone/>
            </a:pPr>
            <a:r>
              <a:rPr lang="en-US" sz="3600" dirty="0"/>
              <a:t>Compliance is an everyday part of your practice…</a:t>
            </a:r>
          </a:p>
        </p:txBody>
      </p:sp>
    </p:spTree>
    <p:extLst>
      <p:ext uri="{BB962C8B-B14F-4D97-AF65-F5344CB8AC3E}">
        <p14:creationId xmlns:p14="http://schemas.microsoft.com/office/powerpoint/2010/main" val="24658718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C99E6-EAC0-49D3-8663-72129D76309F}"/>
              </a:ext>
            </a:extLst>
          </p:cNvPr>
          <p:cNvSpPr>
            <a:spLocks noGrp="1"/>
          </p:cNvSpPr>
          <p:nvPr>
            <p:ph type="title"/>
          </p:nvPr>
        </p:nvSpPr>
        <p:spPr/>
        <p:txBody>
          <a:bodyPr/>
          <a:lstStyle/>
          <a:p>
            <a:r>
              <a:rPr lang="en-US" dirty="0"/>
              <a:t>Resources you should consider</a:t>
            </a:r>
          </a:p>
        </p:txBody>
      </p:sp>
      <p:sp>
        <p:nvSpPr>
          <p:cNvPr id="3" name="Content Placeholder 2">
            <a:extLst>
              <a:ext uri="{FF2B5EF4-FFF2-40B4-BE49-F238E27FC236}">
                <a16:creationId xmlns:a16="http://schemas.microsoft.com/office/drawing/2014/main" id="{E67A6B06-D5CF-4B6F-B356-2B0CECED9BB0}"/>
              </a:ext>
            </a:extLst>
          </p:cNvPr>
          <p:cNvSpPr>
            <a:spLocks noGrp="1"/>
          </p:cNvSpPr>
          <p:nvPr>
            <p:ph idx="1"/>
          </p:nvPr>
        </p:nvSpPr>
        <p:spPr/>
        <p:txBody>
          <a:bodyPr>
            <a:normAutofit/>
          </a:bodyPr>
          <a:lstStyle/>
          <a:p>
            <a:r>
              <a:rPr lang="en-US" dirty="0"/>
              <a:t>AAPC</a:t>
            </a:r>
          </a:p>
          <a:p>
            <a:r>
              <a:rPr lang="en-US" dirty="0"/>
              <a:t>OIG</a:t>
            </a:r>
          </a:p>
          <a:p>
            <a:r>
              <a:rPr lang="en-US" dirty="0"/>
              <a:t>CMS</a:t>
            </a:r>
          </a:p>
          <a:p>
            <a:r>
              <a:rPr lang="en-US" dirty="0"/>
              <a:t>MGMA</a:t>
            </a:r>
          </a:p>
          <a:p>
            <a:r>
              <a:rPr lang="en-US" dirty="0"/>
              <a:t>American Health Law Association</a:t>
            </a:r>
          </a:p>
          <a:p>
            <a:r>
              <a:rPr lang="en-US" dirty="0"/>
              <a:t>HCCA</a:t>
            </a:r>
          </a:p>
          <a:p>
            <a:r>
              <a:rPr lang="en-US" dirty="0"/>
              <a:t>National Institute of Health</a:t>
            </a:r>
          </a:p>
          <a:p>
            <a:r>
              <a:rPr lang="en-US" dirty="0"/>
              <a:t>Society of Corporate Compliance and Ethics</a:t>
            </a:r>
          </a:p>
          <a:p>
            <a:r>
              <a:rPr lang="en-US" dirty="0"/>
              <a:t>Your “Peeps”  </a:t>
            </a:r>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12964775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DA056-2AB3-45A9-AE06-5B48257557F3}"/>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D98C5311-A227-4E0B-84BE-CA9C71686CCC}"/>
              </a:ext>
            </a:extLst>
          </p:cNvPr>
          <p:cNvSpPr>
            <a:spLocks noGrp="1"/>
          </p:cNvSpPr>
          <p:nvPr>
            <p:ph idx="1"/>
          </p:nvPr>
        </p:nvSpPr>
        <p:spPr/>
        <p:txBody>
          <a:bodyPr/>
          <a:lstStyle/>
          <a:p>
            <a:r>
              <a:rPr lang="en-US" dirty="0">
                <a:hlinkClick r:id="rId2"/>
              </a:rPr>
              <a:t>www.cms.gov</a:t>
            </a:r>
            <a:endParaRPr lang="en-US" dirty="0"/>
          </a:p>
          <a:p>
            <a:r>
              <a:rPr lang="en-US" dirty="0">
                <a:hlinkClick r:id="rId3"/>
              </a:rPr>
              <a:t>www.hcca-info.org</a:t>
            </a:r>
            <a:endParaRPr lang="en-US" dirty="0"/>
          </a:p>
          <a:p>
            <a:r>
              <a:rPr lang="en-US" dirty="0">
                <a:hlinkClick r:id="rId4"/>
              </a:rPr>
              <a:t>www.healthicity.com</a:t>
            </a:r>
            <a:endParaRPr lang="en-US" dirty="0"/>
          </a:p>
          <a:p>
            <a:r>
              <a:rPr lang="en-US" dirty="0"/>
              <a:t>Health Care Fraud Prevention and Enforcement Action Team (HEAT) Office of</a:t>
            </a:r>
          </a:p>
          <a:p>
            <a:pPr marL="0" indent="0">
              <a:buNone/>
            </a:pPr>
            <a:r>
              <a:rPr lang="en-US" dirty="0"/>
              <a:t>	The Inspector General (OIG)</a:t>
            </a:r>
          </a:p>
          <a:p>
            <a:r>
              <a:rPr lang="en-US" dirty="0">
                <a:hlinkClick r:id="rId5"/>
              </a:rPr>
              <a:t>https://www.cms.gov/outreach-and-education/medicare-learning-network-mln/mlnproducts/providercompliance.html</a:t>
            </a:r>
            <a:endParaRPr lang="en-US" dirty="0"/>
          </a:p>
          <a:p>
            <a:r>
              <a:rPr lang="en-US" dirty="0"/>
              <a:t>University Physician Associates</a:t>
            </a:r>
          </a:p>
          <a:p>
            <a:r>
              <a:rPr lang="en-US" dirty="0">
                <a:hlinkClick r:id="rId6"/>
              </a:rPr>
              <a:t>https://oig.hhs.gov/authorities/docs/physician.pdf</a:t>
            </a:r>
            <a:endParaRPr lang="en-US" dirty="0"/>
          </a:p>
          <a:p>
            <a:r>
              <a:rPr lang="en-US" dirty="0">
                <a:hlinkClick r:id="rId7"/>
              </a:rPr>
              <a:t>https://oig.hhs.gov/compliance/compliance-resource-portal/</a:t>
            </a:r>
            <a:endParaRPr lang="en-US" dirty="0"/>
          </a:p>
          <a:p>
            <a:endParaRPr lang="en-US" dirty="0"/>
          </a:p>
          <a:p>
            <a:endParaRPr lang="en-US" dirty="0"/>
          </a:p>
          <a:p>
            <a:endParaRPr lang="en-US" dirty="0"/>
          </a:p>
          <a:p>
            <a:pPr marL="0" indent="0">
              <a:buNone/>
            </a:pPr>
            <a:endParaRPr lang="en-US" dirty="0"/>
          </a:p>
          <a:p>
            <a:pPr marL="0" indent="0">
              <a:buNone/>
            </a:pPr>
            <a:endParaRPr lang="en-US" dirty="0"/>
          </a:p>
          <a:p>
            <a:pPr marL="0" indent="0">
              <a:buNone/>
            </a:pPr>
            <a:endParaRPr lang="en-US" dirty="0"/>
          </a:p>
          <a:p>
            <a:endParaRPr lang="en-US" dirty="0"/>
          </a:p>
          <a:p>
            <a:endParaRPr lang="en-US" dirty="0"/>
          </a:p>
          <a:p>
            <a:endParaRPr lang="en-US" dirty="0"/>
          </a:p>
        </p:txBody>
      </p:sp>
    </p:spTree>
    <p:extLst>
      <p:ext uri="{BB962C8B-B14F-4D97-AF65-F5344CB8AC3E}">
        <p14:creationId xmlns:p14="http://schemas.microsoft.com/office/powerpoint/2010/main" val="36739661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50721-287B-9937-B085-A38B5F8377DC}"/>
              </a:ext>
            </a:extLst>
          </p:cNvPr>
          <p:cNvSpPr>
            <a:spLocks noGrp="1"/>
          </p:cNvSpPr>
          <p:nvPr>
            <p:ph type="title"/>
          </p:nvPr>
        </p:nvSpPr>
        <p:spPr/>
        <p:txBody>
          <a:bodyPr/>
          <a:lstStyle/>
          <a:p>
            <a:r>
              <a:rPr lang="en-US" dirty="0"/>
              <a:t>OIG</a:t>
            </a:r>
          </a:p>
        </p:txBody>
      </p:sp>
      <p:sp>
        <p:nvSpPr>
          <p:cNvPr id="3" name="Content Placeholder 2">
            <a:extLst>
              <a:ext uri="{FF2B5EF4-FFF2-40B4-BE49-F238E27FC236}">
                <a16:creationId xmlns:a16="http://schemas.microsoft.com/office/drawing/2014/main" id="{A74AF7B0-EF21-A143-839E-E6009A79ED5B}"/>
              </a:ext>
            </a:extLst>
          </p:cNvPr>
          <p:cNvSpPr>
            <a:spLocks noGrp="1"/>
          </p:cNvSpPr>
          <p:nvPr>
            <p:ph idx="1"/>
          </p:nvPr>
        </p:nvSpPr>
        <p:spPr/>
        <p:txBody>
          <a:bodyPr/>
          <a:lstStyle/>
          <a:p>
            <a:r>
              <a:rPr lang="en-US" sz="2400" dirty="0"/>
              <a:t>Below is the location of the most recent updates on compliance and the workplan.</a:t>
            </a:r>
          </a:p>
          <a:p>
            <a:endParaRPr lang="en-US" dirty="0"/>
          </a:p>
          <a:p>
            <a:endParaRPr lang="en-US" dirty="0"/>
          </a:p>
          <a:p>
            <a:endParaRPr lang="en-US" dirty="0"/>
          </a:p>
          <a:p>
            <a:pPr marL="0" indent="0">
              <a:buNone/>
            </a:pPr>
            <a:r>
              <a:rPr lang="en-US" dirty="0">
                <a:highlight>
                  <a:srgbClr val="FFFF00"/>
                </a:highlight>
              </a:rPr>
              <a:t>https://oig.hhs.gov/reports-and-publications/workplan/active-item-table.asp</a:t>
            </a:r>
          </a:p>
        </p:txBody>
      </p:sp>
    </p:spTree>
    <p:extLst>
      <p:ext uri="{BB962C8B-B14F-4D97-AF65-F5344CB8AC3E}">
        <p14:creationId xmlns:p14="http://schemas.microsoft.com/office/powerpoint/2010/main" val="4023744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BD80A9B-940D-4456-83EB-BBBEDAD28623}"/>
              </a:ext>
            </a:extLst>
          </p:cNvPr>
          <p:cNvSpPr txBox="1"/>
          <p:nvPr/>
        </p:nvSpPr>
        <p:spPr>
          <a:xfrm>
            <a:off x="3278172" y="2771384"/>
            <a:ext cx="6103854" cy="1869230"/>
          </a:xfrm>
          <a:prstGeom prst="rect">
            <a:avLst/>
          </a:prstGeom>
          <a:noFill/>
        </p:spPr>
        <p:txBody>
          <a:bodyPr wrap="square">
            <a:spAutoFit/>
          </a:bodyPr>
          <a:lstStyle/>
          <a:p>
            <a:pPr marL="0" marR="0">
              <a:lnSpc>
                <a:spcPct val="120000"/>
              </a:lnSpc>
              <a:spcAft>
                <a:spcPts val="1000"/>
              </a:spcAft>
              <a:buNone/>
            </a:pPr>
            <a:r>
              <a:rPr lang="en-US" sz="2400" dirty="0">
                <a:solidFill>
                  <a:srgbClr val="595959"/>
                </a:solidFill>
                <a:effectLst/>
                <a:latin typeface="Book Antiqua" panose="02040602050305030304" pitchFamily="18" charset="0"/>
                <a:ea typeface="Book Antiqua" panose="02040602050305030304" pitchFamily="18" charset="0"/>
                <a:cs typeface="Times New Roman" panose="02020603050405020304" pitchFamily="18" charset="0"/>
              </a:rPr>
              <a:t>Remember…</a:t>
            </a:r>
          </a:p>
          <a:p>
            <a:pPr marL="0" marR="0">
              <a:lnSpc>
                <a:spcPct val="120000"/>
              </a:lnSpc>
              <a:spcAft>
                <a:spcPts val="1000"/>
              </a:spcAft>
              <a:buNone/>
            </a:pPr>
            <a:r>
              <a:rPr lang="en-US" sz="4800" dirty="0">
                <a:solidFill>
                  <a:srgbClr val="595959"/>
                </a:solidFill>
                <a:effectLst/>
                <a:latin typeface="Book Antiqua" panose="02040602050305030304" pitchFamily="18" charset="0"/>
                <a:ea typeface="Book Antiqua" panose="02040602050305030304" pitchFamily="18" charset="0"/>
                <a:cs typeface="Times New Roman" panose="02020603050405020304" pitchFamily="18" charset="0"/>
              </a:rPr>
              <a:t>We live by our ethics</a:t>
            </a:r>
          </a:p>
          <a:p>
            <a:pPr marL="0" marR="0">
              <a:lnSpc>
                <a:spcPct val="120000"/>
              </a:lnSpc>
              <a:spcAft>
                <a:spcPts val="1000"/>
              </a:spcAft>
            </a:pPr>
            <a:r>
              <a:rPr lang="en-US" sz="1100" dirty="0">
                <a:solidFill>
                  <a:srgbClr val="595959"/>
                </a:solidFill>
                <a:effectLst/>
                <a:latin typeface="Book Antiqua" panose="02040602050305030304" pitchFamily="18" charset="0"/>
                <a:ea typeface="Book Antiqua" panose="02040602050305030304" pitchFamily="18" charset="0"/>
                <a:cs typeface="Times New Roman" panose="02020603050405020304" pitchFamily="18" charset="0"/>
              </a:rPr>
              <a:t> </a:t>
            </a:r>
          </a:p>
        </p:txBody>
      </p:sp>
    </p:spTree>
    <p:extLst>
      <p:ext uri="{BB962C8B-B14F-4D97-AF65-F5344CB8AC3E}">
        <p14:creationId xmlns:p14="http://schemas.microsoft.com/office/powerpoint/2010/main" val="20373820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461ED-3F2C-45D8-AB12-673D83F511A5}"/>
              </a:ext>
            </a:extLst>
          </p:cNvPr>
          <p:cNvSpPr>
            <a:spLocks noGrp="1"/>
          </p:cNvSpPr>
          <p:nvPr>
            <p:ph type="title"/>
          </p:nvPr>
        </p:nvSpPr>
        <p:spPr/>
        <p:txBody>
          <a:bodyPr/>
          <a:lstStyle/>
          <a:p>
            <a:r>
              <a:rPr lang="en-US" dirty="0"/>
              <a:t>Personal Mission Statement</a:t>
            </a:r>
          </a:p>
        </p:txBody>
      </p:sp>
      <p:sp>
        <p:nvSpPr>
          <p:cNvPr id="3" name="Content Placeholder 2">
            <a:extLst>
              <a:ext uri="{FF2B5EF4-FFF2-40B4-BE49-F238E27FC236}">
                <a16:creationId xmlns:a16="http://schemas.microsoft.com/office/drawing/2014/main" id="{98B452AB-C09E-4B9C-AE57-07116EDE681A}"/>
              </a:ext>
            </a:extLst>
          </p:cNvPr>
          <p:cNvSpPr>
            <a:spLocks noGrp="1"/>
          </p:cNvSpPr>
          <p:nvPr>
            <p:ph idx="1"/>
          </p:nvPr>
        </p:nvSpPr>
        <p:spPr/>
        <p:txBody>
          <a:bodyPr/>
          <a:lstStyle/>
          <a:p>
            <a:r>
              <a:rPr lang="en-US" sz="2800" dirty="0"/>
              <a:t>Learn</a:t>
            </a:r>
          </a:p>
          <a:p>
            <a:endParaRPr lang="en-US" dirty="0"/>
          </a:p>
          <a:p>
            <a:r>
              <a:rPr lang="en-US" sz="2800" dirty="0"/>
              <a:t>Teach</a:t>
            </a:r>
          </a:p>
          <a:p>
            <a:endParaRPr lang="en-US" dirty="0"/>
          </a:p>
          <a:p>
            <a:r>
              <a:rPr lang="en-US" sz="2800" dirty="0"/>
              <a:t>Grow</a:t>
            </a:r>
          </a:p>
          <a:p>
            <a:endParaRPr lang="en-US" dirty="0"/>
          </a:p>
          <a:p>
            <a:pPr marL="0" indent="0">
              <a:buNone/>
            </a:pPr>
            <a:r>
              <a:rPr lang="en-US" dirty="0"/>
              <a:t>I will learn as much as I can so I can teach what I know so others can grow…</a:t>
            </a:r>
          </a:p>
        </p:txBody>
      </p:sp>
    </p:spTree>
    <p:extLst>
      <p:ext uri="{BB962C8B-B14F-4D97-AF65-F5344CB8AC3E}">
        <p14:creationId xmlns:p14="http://schemas.microsoft.com/office/powerpoint/2010/main" val="401496611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B26E3-E272-4C59-A301-641208961EA6}"/>
              </a:ext>
            </a:extLst>
          </p:cNvPr>
          <p:cNvSpPr>
            <a:spLocks noGrp="1"/>
          </p:cNvSpPr>
          <p:nvPr>
            <p:ph type="title"/>
          </p:nvPr>
        </p:nvSpPr>
        <p:spPr/>
        <p:txBody>
          <a:bodyPr/>
          <a:lstStyle/>
          <a:p>
            <a:r>
              <a:rPr lang="en-US" dirty="0"/>
              <a:t>Contact Information</a:t>
            </a:r>
          </a:p>
        </p:txBody>
      </p:sp>
      <p:sp>
        <p:nvSpPr>
          <p:cNvPr id="3" name="Text Placeholder 2">
            <a:extLst>
              <a:ext uri="{FF2B5EF4-FFF2-40B4-BE49-F238E27FC236}">
                <a16:creationId xmlns:a16="http://schemas.microsoft.com/office/drawing/2014/main" id="{FF0447BD-85C6-4C06-9FB5-5BC808826703}"/>
              </a:ext>
            </a:extLst>
          </p:cNvPr>
          <p:cNvSpPr>
            <a:spLocks noGrp="1"/>
          </p:cNvSpPr>
          <p:nvPr>
            <p:ph type="body" idx="1"/>
          </p:nvPr>
        </p:nvSpPr>
        <p:spPr/>
        <p:txBody>
          <a:bodyPr/>
          <a:lstStyle/>
          <a:p>
            <a:r>
              <a:rPr lang="en-US" dirty="0"/>
              <a:t>Sarah Reed, BSE, CPC, CPC-I</a:t>
            </a:r>
          </a:p>
          <a:p>
            <a:r>
              <a:rPr lang="en-US" dirty="0">
                <a:hlinkClick r:id="rId2"/>
              </a:rPr>
              <a:t>sarahcpc@outlook.com</a:t>
            </a:r>
            <a:endParaRPr lang="en-US" dirty="0"/>
          </a:p>
          <a:p>
            <a:r>
              <a:rPr lang="en-US" dirty="0"/>
              <a:t>816.805.4430</a:t>
            </a:r>
          </a:p>
          <a:p>
            <a:endParaRPr lang="en-US" dirty="0"/>
          </a:p>
        </p:txBody>
      </p:sp>
    </p:spTree>
    <p:extLst>
      <p:ext uri="{BB962C8B-B14F-4D97-AF65-F5344CB8AC3E}">
        <p14:creationId xmlns:p14="http://schemas.microsoft.com/office/powerpoint/2010/main" val="464911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E4B9EB5-21B0-4BFE-849F-306560EDE224}"/>
              </a:ext>
            </a:extLst>
          </p:cNvPr>
          <p:cNvSpPr/>
          <p:nvPr/>
        </p:nvSpPr>
        <p:spPr>
          <a:xfrm>
            <a:off x="1139687" y="1766314"/>
            <a:ext cx="8256104" cy="4247317"/>
          </a:xfrm>
          <a:prstGeom prst="rect">
            <a:avLst/>
          </a:prstGeom>
        </p:spPr>
        <p:txBody>
          <a:bodyPr wrap="square">
            <a:spAutoFit/>
          </a:bodyPr>
          <a:lstStyle/>
          <a:p>
            <a:r>
              <a:rPr lang="en-US" sz="3600" dirty="0">
                <a:solidFill>
                  <a:srgbClr val="272727"/>
                </a:solidFill>
                <a:latin typeface="Arial" panose="020B0604020202020204" pitchFamily="34" charset="0"/>
              </a:rPr>
              <a:t>With the passage of the Patient Protection and Affordable Care Act of 2010, physicians who treat Medicare and Medicaid beneficiaries will be required to establish a compliance program.</a:t>
            </a:r>
          </a:p>
          <a:p>
            <a:endParaRPr lang="en-US" sz="3600" dirty="0">
              <a:solidFill>
                <a:srgbClr val="272727"/>
              </a:solidFill>
              <a:latin typeface="Arial" panose="020B0604020202020204" pitchFamily="34" charset="0"/>
            </a:endParaRPr>
          </a:p>
          <a:p>
            <a:r>
              <a:rPr lang="en-US" dirty="0"/>
              <a:t>https://oig.hhs.gov/compliance/physician-education/05compliance.asp</a:t>
            </a:r>
          </a:p>
        </p:txBody>
      </p:sp>
    </p:spTree>
    <p:extLst>
      <p:ext uri="{BB962C8B-B14F-4D97-AF65-F5344CB8AC3E}">
        <p14:creationId xmlns:p14="http://schemas.microsoft.com/office/powerpoint/2010/main" val="815469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A0BC3E4-B512-452D-B58B-5AEB30CE212E}"/>
              </a:ext>
            </a:extLst>
          </p:cNvPr>
          <p:cNvSpPr>
            <a:spLocks noGrp="1"/>
          </p:cNvSpPr>
          <p:nvPr>
            <p:ph type="title"/>
          </p:nvPr>
        </p:nvSpPr>
        <p:spPr/>
        <p:txBody>
          <a:bodyPr/>
          <a:lstStyle/>
          <a:p>
            <a:r>
              <a:rPr lang="en-US" dirty="0"/>
              <a:t>The most asked question in Compliance discussions…</a:t>
            </a:r>
          </a:p>
        </p:txBody>
      </p:sp>
      <p:sp>
        <p:nvSpPr>
          <p:cNvPr id="5" name="Content Placeholder 4">
            <a:extLst>
              <a:ext uri="{FF2B5EF4-FFF2-40B4-BE49-F238E27FC236}">
                <a16:creationId xmlns:a16="http://schemas.microsoft.com/office/drawing/2014/main" id="{432297A4-9D96-4D10-8DF9-224A5CC142CB}"/>
              </a:ext>
            </a:extLst>
          </p:cNvPr>
          <p:cNvSpPr>
            <a:spLocks noGrp="1"/>
          </p:cNvSpPr>
          <p:nvPr>
            <p:ph idx="1"/>
          </p:nvPr>
        </p:nvSpPr>
        <p:spPr/>
        <p:txBody>
          <a:bodyPr/>
          <a:lstStyle/>
          <a:p>
            <a:r>
              <a:rPr lang="en-US" dirty="0"/>
              <a:t>Does this mean that only Medicare and Medicaid patients should be part of our compliance plan?</a:t>
            </a:r>
          </a:p>
          <a:p>
            <a:endParaRPr lang="en-US" dirty="0"/>
          </a:p>
          <a:p>
            <a:endParaRPr lang="en-US" dirty="0"/>
          </a:p>
          <a:p>
            <a:r>
              <a:rPr lang="en-US" sz="3600" dirty="0"/>
              <a:t>NO!  </a:t>
            </a:r>
            <a:r>
              <a:rPr lang="en-US" dirty="0"/>
              <a:t>Compliance is for your entire practice.</a:t>
            </a:r>
          </a:p>
        </p:txBody>
      </p:sp>
    </p:spTree>
    <p:extLst>
      <p:ext uri="{BB962C8B-B14F-4D97-AF65-F5344CB8AC3E}">
        <p14:creationId xmlns:p14="http://schemas.microsoft.com/office/powerpoint/2010/main" val="40089610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B1146-DAC9-4F33-F734-A6FF8D52AC56}"/>
              </a:ext>
            </a:extLst>
          </p:cNvPr>
          <p:cNvSpPr>
            <a:spLocks noGrp="1"/>
          </p:cNvSpPr>
          <p:nvPr>
            <p:ph type="title"/>
          </p:nvPr>
        </p:nvSpPr>
        <p:spPr/>
        <p:txBody>
          <a:bodyPr/>
          <a:lstStyle/>
          <a:p>
            <a:r>
              <a:rPr lang="en-US" dirty="0"/>
              <a:t>How Comprehensive Should a Compliance Program Be</a:t>
            </a:r>
          </a:p>
        </p:txBody>
      </p:sp>
      <p:sp>
        <p:nvSpPr>
          <p:cNvPr id="3" name="Content Placeholder 2">
            <a:extLst>
              <a:ext uri="{FF2B5EF4-FFF2-40B4-BE49-F238E27FC236}">
                <a16:creationId xmlns:a16="http://schemas.microsoft.com/office/drawing/2014/main" id="{634845E1-2C9C-23B3-7BE0-1A2F9A6931EE}"/>
              </a:ext>
            </a:extLst>
          </p:cNvPr>
          <p:cNvSpPr>
            <a:spLocks noGrp="1"/>
          </p:cNvSpPr>
          <p:nvPr>
            <p:ph idx="1"/>
          </p:nvPr>
        </p:nvSpPr>
        <p:spPr/>
        <p:txBody>
          <a:bodyPr>
            <a:normAutofit fontScale="62500" lnSpcReduction="20000"/>
          </a:bodyPr>
          <a:lstStyle/>
          <a:p>
            <a:r>
              <a:rPr lang="en-US" dirty="0"/>
              <a:t>• Medicare Billing Compliance</a:t>
            </a:r>
          </a:p>
          <a:p>
            <a:r>
              <a:rPr lang="en-US" dirty="0"/>
              <a:t> • Medicaid </a:t>
            </a:r>
          </a:p>
          <a:p>
            <a:r>
              <a:rPr lang="en-US" dirty="0"/>
              <a:t>• Third Party Payors </a:t>
            </a:r>
          </a:p>
          <a:p>
            <a:r>
              <a:rPr lang="en-US" dirty="0"/>
              <a:t>• Employment/Labor Law </a:t>
            </a:r>
          </a:p>
          <a:p>
            <a:r>
              <a:rPr lang="en-US" dirty="0"/>
              <a:t>• Therapy Centers </a:t>
            </a:r>
          </a:p>
          <a:p>
            <a:r>
              <a:rPr lang="en-US" dirty="0"/>
              <a:t>• Safety </a:t>
            </a:r>
          </a:p>
          <a:p>
            <a:r>
              <a:rPr lang="en-US" dirty="0"/>
              <a:t>• EMTALA (Emergency Medical Treatment &amp; Active Labor Act) </a:t>
            </a:r>
          </a:p>
          <a:p>
            <a:r>
              <a:rPr lang="en-US" dirty="0"/>
              <a:t>• HIPAA Privacy &amp; Security </a:t>
            </a:r>
          </a:p>
          <a:p>
            <a:r>
              <a:rPr lang="en-US" dirty="0"/>
              <a:t>• Research </a:t>
            </a:r>
          </a:p>
          <a:p>
            <a:r>
              <a:rPr lang="en-US" dirty="0"/>
              <a:t>• Stark</a:t>
            </a:r>
          </a:p>
          <a:p>
            <a:r>
              <a:rPr lang="en-US" dirty="0"/>
              <a:t> • Anti-kickback</a:t>
            </a:r>
          </a:p>
          <a:p>
            <a:r>
              <a:rPr lang="en-US" dirty="0"/>
              <a:t>• Quality</a:t>
            </a:r>
          </a:p>
          <a:p>
            <a:r>
              <a:rPr lang="en-US" dirty="0"/>
              <a:t> • Accreditation</a:t>
            </a:r>
          </a:p>
          <a:p>
            <a:r>
              <a:rPr lang="en-US" dirty="0"/>
              <a:t> • Other Federal &amp;/or State Law</a:t>
            </a:r>
          </a:p>
        </p:txBody>
      </p:sp>
    </p:spTree>
    <p:extLst>
      <p:ext uri="{BB962C8B-B14F-4D97-AF65-F5344CB8AC3E}">
        <p14:creationId xmlns:p14="http://schemas.microsoft.com/office/powerpoint/2010/main" val="59726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F2058E1-2D27-4F6B-B53C-FF287AD7FB77}"/>
              </a:ext>
            </a:extLst>
          </p:cNvPr>
          <p:cNvSpPr>
            <a:spLocks noGrp="1"/>
          </p:cNvSpPr>
          <p:nvPr>
            <p:ph type="title"/>
          </p:nvPr>
        </p:nvSpPr>
        <p:spPr/>
        <p:txBody>
          <a:bodyPr/>
          <a:lstStyle/>
          <a:p>
            <a:r>
              <a:rPr lang="en-US" dirty="0"/>
              <a:t>The Big “C”</a:t>
            </a:r>
          </a:p>
        </p:txBody>
      </p:sp>
      <p:sp>
        <p:nvSpPr>
          <p:cNvPr id="7" name="Content Placeholder 6">
            <a:extLst>
              <a:ext uri="{FF2B5EF4-FFF2-40B4-BE49-F238E27FC236}">
                <a16:creationId xmlns:a16="http://schemas.microsoft.com/office/drawing/2014/main" id="{5E74725F-B91A-4A82-BBED-F178D3C9B838}"/>
              </a:ext>
            </a:extLst>
          </p:cNvPr>
          <p:cNvSpPr>
            <a:spLocks noGrp="1"/>
          </p:cNvSpPr>
          <p:nvPr>
            <p:ph idx="1"/>
          </p:nvPr>
        </p:nvSpPr>
        <p:spPr/>
        <p:txBody>
          <a:bodyPr/>
          <a:lstStyle/>
          <a:p>
            <a:r>
              <a:rPr lang="en-US" sz="2400" dirty="0"/>
              <a:t>So who needs a compliance plan?????????</a:t>
            </a:r>
          </a:p>
          <a:p>
            <a:endParaRPr lang="en-US" sz="2400" dirty="0"/>
          </a:p>
          <a:p>
            <a:r>
              <a:rPr lang="en-US" sz="2400" dirty="0"/>
              <a:t>Everyone!!!!!!!</a:t>
            </a:r>
          </a:p>
          <a:p>
            <a:endParaRPr lang="en-US" dirty="0"/>
          </a:p>
          <a:p>
            <a:r>
              <a:rPr lang="en-US" sz="2400" dirty="0"/>
              <a:t>Many of the details depend on the size and type of your practice so let’s dive in…..</a:t>
            </a:r>
          </a:p>
        </p:txBody>
      </p:sp>
    </p:spTree>
    <p:extLst>
      <p:ext uri="{BB962C8B-B14F-4D97-AF65-F5344CB8AC3E}">
        <p14:creationId xmlns:p14="http://schemas.microsoft.com/office/powerpoint/2010/main" val="1051753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7449-13C2-3476-AADE-7B061239652A}"/>
              </a:ext>
            </a:extLst>
          </p:cNvPr>
          <p:cNvSpPr>
            <a:spLocks noGrp="1"/>
          </p:cNvSpPr>
          <p:nvPr>
            <p:ph type="title"/>
          </p:nvPr>
        </p:nvSpPr>
        <p:spPr/>
        <p:txBody>
          <a:bodyPr/>
          <a:lstStyle/>
          <a:p>
            <a:r>
              <a:rPr lang="en-US" dirty="0"/>
              <a:t>OIG Guidance on Compliance</a:t>
            </a:r>
          </a:p>
        </p:txBody>
      </p:sp>
      <p:sp>
        <p:nvSpPr>
          <p:cNvPr id="3" name="Content Placeholder 2">
            <a:extLst>
              <a:ext uri="{FF2B5EF4-FFF2-40B4-BE49-F238E27FC236}">
                <a16:creationId xmlns:a16="http://schemas.microsoft.com/office/drawing/2014/main" id="{F4F41AFA-61C7-D82F-6E5C-7A76EF5C7FB1}"/>
              </a:ext>
            </a:extLst>
          </p:cNvPr>
          <p:cNvSpPr>
            <a:spLocks noGrp="1"/>
          </p:cNvSpPr>
          <p:nvPr>
            <p:ph idx="1"/>
          </p:nvPr>
        </p:nvSpPr>
        <p:spPr/>
        <p:txBody>
          <a:bodyPr>
            <a:normAutofit fontScale="85000" lnSpcReduction="20000"/>
          </a:bodyPr>
          <a:lstStyle/>
          <a:p>
            <a:pPr marL="457200" lvl="1" indent="0">
              <a:buNone/>
            </a:pPr>
            <a:r>
              <a:rPr lang="en-US" dirty="0"/>
              <a:t>• Hospital </a:t>
            </a:r>
          </a:p>
          <a:p>
            <a:r>
              <a:rPr lang="en-US" dirty="0"/>
              <a:t>• Laboratory</a:t>
            </a:r>
          </a:p>
          <a:p>
            <a:r>
              <a:rPr lang="en-US" dirty="0"/>
              <a:t> • Home Health</a:t>
            </a:r>
          </a:p>
          <a:p>
            <a:r>
              <a:rPr lang="en-US" dirty="0"/>
              <a:t> • Third Party Billing</a:t>
            </a:r>
          </a:p>
          <a:p>
            <a:r>
              <a:rPr lang="en-US" dirty="0"/>
              <a:t> • DME</a:t>
            </a:r>
          </a:p>
          <a:p>
            <a:r>
              <a:rPr lang="en-US" dirty="0"/>
              <a:t> • Hospice</a:t>
            </a:r>
          </a:p>
          <a:p>
            <a:r>
              <a:rPr lang="en-US" dirty="0"/>
              <a:t> • Medicare + Choice</a:t>
            </a:r>
          </a:p>
          <a:p>
            <a:r>
              <a:rPr lang="en-US" dirty="0"/>
              <a:t> • Nursing Facilities</a:t>
            </a:r>
          </a:p>
          <a:p>
            <a:r>
              <a:rPr lang="en-US" dirty="0"/>
              <a:t> • Ambulance</a:t>
            </a:r>
          </a:p>
          <a:p>
            <a:r>
              <a:rPr lang="en-US" dirty="0"/>
              <a:t> • Pharma</a:t>
            </a:r>
          </a:p>
          <a:p>
            <a:r>
              <a:rPr lang="en-US" dirty="0"/>
              <a:t> • Hospital Supplemental</a:t>
            </a:r>
          </a:p>
          <a:p>
            <a:r>
              <a:rPr lang="en-US" dirty="0"/>
              <a:t>Voluntary Disclosure</a:t>
            </a:r>
          </a:p>
          <a:p>
            <a:endParaRPr lang="en-US" dirty="0"/>
          </a:p>
        </p:txBody>
      </p:sp>
    </p:spTree>
    <p:extLst>
      <p:ext uri="{BB962C8B-B14F-4D97-AF65-F5344CB8AC3E}">
        <p14:creationId xmlns:p14="http://schemas.microsoft.com/office/powerpoint/2010/main" val="14154786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272</TotalTime>
  <Words>2142</Words>
  <Application>Microsoft Office PowerPoint</Application>
  <PresentationFormat>Widescreen</PresentationFormat>
  <Paragraphs>259</Paragraphs>
  <Slides>40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40</vt:i4>
      </vt:variant>
    </vt:vector>
  </HeadingPairs>
  <TitlesOfParts>
    <vt:vector size="46" baseType="lpstr">
      <vt:lpstr>Arial</vt:lpstr>
      <vt:lpstr>Book Antiqua</vt:lpstr>
      <vt:lpstr>Calibri</vt:lpstr>
      <vt:lpstr>Trebuchet MS</vt:lpstr>
      <vt:lpstr>Wingdings 3</vt:lpstr>
      <vt:lpstr>Facet</vt:lpstr>
      <vt:lpstr>  Is Your Compliance Program Healthy </vt:lpstr>
      <vt:lpstr>PowerPoint Presentation</vt:lpstr>
      <vt:lpstr>Slides and Information</vt:lpstr>
      <vt:lpstr>Personal Mission Statement</vt:lpstr>
      <vt:lpstr>PowerPoint Presentation</vt:lpstr>
      <vt:lpstr>The most asked question in Compliance discussions…</vt:lpstr>
      <vt:lpstr>How Comprehensive Should a Compliance Program Be</vt:lpstr>
      <vt:lpstr>The Big “C”</vt:lpstr>
      <vt:lpstr>OIG Guidance on Compliance</vt:lpstr>
      <vt:lpstr>Why are Compliance Programs Important? </vt:lpstr>
      <vt:lpstr>Compliance</vt:lpstr>
      <vt:lpstr>Compliance Program</vt:lpstr>
      <vt:lpstr>Why do you need a Compliance Plan</vt:lpstr>
      <vt:lpstr>What the OIG Considers a Solid Basis for Compliance….</vt:lpstr>
      <vt:lpstr>CMS Philosophy on a Compliance Plan</vt:lpstr>
      <vt:lpstr>Seven Elements of a Compliance Plan According to CMS Guidelines… </vt:lpstr>
      <vt:lpstr>Standards and Procedures</vt:lpstr>
      <vt:lpstr>Policies and Procedures</vt:lpstr>
      <vt:lpstr>Oversight</vt:lpstr>
      <vt:lpstr>Education and Training </vt:lpstr>
      <vt:lpstr>Audit and Monitoring </vt:lpstr>
      <vt:lpstr>Reporting and investigation</vt:lpstr>
      <vt:lpstr>Reporting and Investigation continued</vt:lpstr>
      <vt:lpstr>Five Practical Tips for Creating a Culture of Compliance</vt:lpstr>
      <vt:lpstr>Sanctions and Enforcement</vt:lpstr>
      <vt:lpstr>Attorney Client Privilege</vt:lpstr>
      <vt:lpstr>How Has Covid Changed Compliance</vt:lpstr>
      <vt:lpstr>To be Successful…</vt:lpstr>
      <vt:lpstr>Let’s Spell It Out</vt:lpstr>
      <vt:lpstr>What is the difference between a compliance plan and a work plan</vt:lpstr>
      <vt:lpstr>Compliance Recommendations</vt:lpstr>
      <vt:lpstr>Evaluating for Success</vt:lpstr>
      <vt:lpstr>Five Practical Tips for Creating A Culture of Compliance</vt:lpstr>
      <vt:lpstr>History of Audits…</vt:lpstr>
      <vt:lpstr>Compliance today</vt:lpstr>
      <vt:lpstr>Resources you should consider</vt:lpstr>
      <vt:lpstr>Resources</vt:lpstr>
      <vt:lpstr>OIG</vt:lpstr>
      <vt:lpstr>PowerPoint Presentation</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Nuts and Bolts of a Compliance Plan or where am I and where should I be</dc:title>
  <dc:creator>Sarah Reed</dc:creator>
  <cp:lastModifiedBy>Sarah Reed</cp:lastModifiedBy>
  <cp:revision>19</cp:revision>
  <dcterms:created xsi:type="dcterms:W3CDTF">2019-03-13T16:05:12Z</dcterms:created>
  <dcterms:modified xsi:type="dcterms:W3CDTF">2025-07-08T21:06:35Z</dcterms:modified>
</cp:coreProperties>
</file>