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26"/>
  </p:notesMasterIdLst>
  <p:handoutMasterIdLst>
    <p:handoutMasterId r:id="rId27"/>
  </p:handoutMasterIdLst>
  <p:sldIdLst>
    <p:sldId id="256" r:id="rId3"/>
    <p:sldId id="268" r:id="rId4"/>
    <p:sldId id="270" r:id="rId5"/>
    <p:sldId id="266" r:id="rId6"/>
    <p:sldId id="273" r:id="rId7"/>
    <p:sldId id="297" r:id="rId8"/>
    <p:sldId id="281" r:id="rId9"/>
    <p:sldId id="283" r:id="rId10"/>
    <p:sldId id="263" r:id="rId11"/>
    <p:sldId id="264" r:id="rId12"/>
    <p:sldId id="277" r:id="rId13"/>
    <p:sldId id="284" r:id="rId14"/>
    <p:sldId id="285" r:id="rId15"/>
    <p:sldId id="286" r:id="rId16"/>
    <p:sldId id="259" r:id="rId17"/>
    <p:sldId id="294" r:id="rId18"/>
    <p:sldId id="289" r:id="rId19"/>
    <p:sldId id="290" r:id="rId20"/>
    <p:sldId id="291" r:id="rId21"/>
    <p:sldId id="293" r:id="rId22"/>
    <p:sldId id="298" r:id="rId23"/>
    <p:sldId id="287" r:id="rId24"/>
    <p:sldId id="28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3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6784C9-C352-4A3A-AB4F-E73B7EFE7116}" type="doc">
      <dgm:prSet loTypeId="urn:microsoft.com/office/officeart/2005/8/layout/rings+Icon" loCatId="relationship" qsTypeId="urn:microsoft.com/office/officeart/2005/8/quickstyle/simple4" qsCatId="simple" csTypeId="urn:microsoft.com/office/officeart/2005/8/colors/accent2_2" csCatId="accent2" phldr="1"/>
      <dgm:spPr/>
    </dgm:pt>
    <dgm:pt modelId="{EC38E271-73CD-4D7B-A66B-861CA7488EC7}">
      <dgm:prSet phldrT="[Text]"/>
      <dgm:spPr/>
      <dgm:t>
        <a:bodyPr/>
        <a:lstStyle/>
        <a:p>
          <a:r>
            <a:rPr lang="en-US" dirty="0" smtClean="0"/>
            <a:t>Do Your Homework</a:t>
          </a:r>
          <a:endParaRPr lang="en-US" dirty="0"/>
        </a:p>
      </dgm:t>
    </dgm:pt>
    <dgm:pt modelId="{0EA99F19-5B2F-4C1C-9650-BC734B55276C}" type="parTrans" cxnId="{6635741C-801F-47A2-A3AF-03D68A077957}">
      <dgm:prSet/>
      <dgm:spPr/>
      <dgm:t>
        <a:bodyPr/>
        <a:lstStyle/>
        <a:p>
          <a:endParaRPr lang="en-US"/>
        </a:p>
      </dgm:t>
    </dgm:pt>
    <dgm:pt modelId="{E4286A04-4462-4767-ADE1-E306C144DD1F}" type="sibTrans" cxnId="{6635741C-801F-47A2-A3AF-03D68A077957}">
      <dgm:prSet/>
      <dgm:spPr/>
      <dgm:t>
        <a:bodyPr/>
        <a:lstStyle/>
        <a:p>
          <a:endParaRPr lang="en-US"/>
        </a:p>
      </dgm:t>
    </dgm:pt>
    <dgm:pt modelId="{56C32169-1400-436F-A8EC-619B9C7E6936}">
      <dgm:prSet phldrT="[Text]"/>
      <dgm:spPr/>
      <dgm:t>
        <a:bodyPr/>
        <a:lstStyle/>
        <a:p>
          <a:r>
            <a:rPr lang="en-US" dirty="0" smtClean="0"/>
            <a:t>Dress For Success</a:t>
          </a:r>
          <a:endParaRPr lang="en-US" dirty="0"/>
        </a:p>
      </dgm:t>
    </dgm:pt>
    <dgm:pt modelId="{206CD43D-A52D-4932-884E-340EA7F3FF6B}" type="parTrans" cxnId="{DFCD2E9B-B722-40E1-AA2E-87695AFE660E}">
      <dgm:prSet/>
      <dgm:spPr/>
      <dgm:t>
        <a:bodyPr/>
        <a:lstStyle/>
        <a:p>
          <a:endParaRPr lang="en-US"/>
        </a:p>
      </dgm:t>
    </dgm:pt>
    <dgm:pt modelId="{C0CE6C8E-CD32-48F9-8A54-7675A2CF02D0}" type="sibTrans" cxnId="{DFCD2E9B-B722-40E1-AA2E-87695AFE660E}">
      <dgm:prSet/>
      <dgm:spPr/>
      <dgm:t>
        <a:bodyPr/>
        <a:lstStyle/>
        <a:p>
          <a:endParaRPr lang="en-US"/>
        </a:p>
      </dgm:t>
    </dgm:pt>
    <dgm:pt modelId="{459EC89A-47B8-4868-BBE9-9476FBD4735E}">
      <dgm:prSet phldrT="[Text]"/>
      <dgm:spPr/>
      <dgm:t>
        <a:bodyPr/>
        <a:lstStyle/>
        <a:p>
          <a:r>
            <a:rPr lang="en-US" dirty="0" smtClean="0"/>
            <a:t>Use Great Grammar</a:t>
          </a:r>
          <a:endParaRPr lang="en-US" dirty="0"/>
        </a:p>
      </dgm:t>
    </dgm:pt>
    <dgm:pt modelId="{3B7A3293-3A0C-4891-99E7-141D50C0301C}" type="parTrans" cxnId="{C70F4E87-7751-4AB2-A73D-197D003AD2F4}">
      <dgm:prSet/>
      <dgm:spPr/>
      <dgm:t>
        <a:bodyPr/>
        <a:lstStyle/>
        <a:p>
          <a:endParaRPr lang="en-US"/>
        </a:p>
      </dgm:t>
    </dgm:pt>
    <dgm:pt modelId="{D3368E72-87E7-49A6-B731-AD2AC3EA2532}" type="sibTrans" cxnId="{C70F4E87-7751-4AB2-A73D-197D003AD2F4}">
      <dgm:prSet/>
      <dgm:spPr/>
      <dgm:t>
        <a:bodyPr/>
        <a:lstStyle/>
        <a:p>
          <a:endParaRPr lang="en-US"/>
        </a:p>
      </dgm:t>
    </dgm:pt>
    <dgm:pt modelId="{6EDA52E5-A2A7-435F-9246-0D388ED0D00A}" type="pres">
      <dgm:prSet presAssocID="{466784C9-C352-4A3A-AB4F-E73B7EFE7116}" presName="Name0" presStyleCnt="0">
        <dgm:presLayoutVars>
          <dgm:chMax val="7"/>
          <dgm:dir/>
          <dgm:resizeHandles val="exact"/>
        </dgm:presLayoutVars>
      </dgm:prSet>
      <dgm:spPr/>
    </dgm:pt>
    <dgm:pt modelId="{073C0186-C529-47F6-9A3F-AC54F3EC1A71}" type="pres">
      <dgm:prSet presAssocID="{466784C9-C352-4A3A-AB4F-E73B7EFE7116}" presName="ellipse1" presStyleLbl="vennNode1" presStyleIdx="0" presStyleCnt="3" custLinFactNeighborX="9017" custLinFactNeighborY="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614A2-1392-4E77-BDA0-2BEA4D89C2F7}" type="pres">
      <dgm:prSet presAssocID="{466784C9-C352-4A3A-AB4F-E73B7EFE7116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1501D-F97C-4215-9373-9F01E07C91FE}" type="pres">
      <dgm:prSet presAssocID="{466784C9-C352-4A3A-AB4F-E73B7EFE7116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608FEA-395A-446E-AE17-CB6CF05A8788}" type="presOf" srcId="{EC38E271-73CD-4D7B-A66B-861CA7488EC7}" destId="{073C0186-C529-47F6-9A3F-AC54F3EC1A71}" srcOrd="0" destOrd="0" presId="urn:microsoft.com/office/officeart/2005/8/layout/rings+Icon"/>
    <dgm:cxn modelId="{6635741C-801F-47A2-A3AF-03D68A077957}" srcId="{466784C9-C352-4A3A-AB4F-E73B7EFE7116}" destId="{EC38E271-73CD-4D7B-A66B-861CA7488EC7}" srcOrd="0" destOrd="0" parTransId="{0EA99F19-5B2F-4C1C-9650-BC734B55276C}" sibTransId="{E4286A04-4462-4767-ADE1-E306C144DD1F}"/>
    <dgm:cxn modelId="{F5AC7BFA-D3B8-4821-9948-783EC7196B29}" type="presOf" srcId="{56C32169-1400-436F-A8EC-619B9C7E6936}" destId="{B34614A2-1392-4E77-BDA0-2BEA4D89C2F7}" srcOrd="0" destOrd="0" presId="urn:microsoft.com/office/officeart/2005/8/layout/rings+Icon"/>
    <dgm:cxn modelId="{C70F4E87-7751-4AB2-A73D-197D003AD2F4}" srcId="{466784C9-C352-4A3A-AB4F-E73B7EFE7116}" destId="{459EC89A-47B8-4868-BBE9-9476FBD4735E}" srcOrd="2" destOrd="0" parTransId="{3B7A3293-3A0C-4891-99E7-141D50C0301C}" sibTransId="{D3368E72-87E7-49A6-B731-AD2AC3EA2532}"/>
    <dgm:cxn modelId="{CDDBB908-DA88-4E73-98AC-B93F027CF084}" type="presOf" srcId="{459EC89A-47B8-4868-BBE9-9476FBD4735E}" destId="{2D81501D-F97C-4215-9373-9F01E07C91FE}" srcOrd="0" destOrd="0" presId="urn:microsoft.com/office/officeart/2005/8/layout/rings+Icon"/>
    <dgm:cxn modelId="{29AA74D2-84E1-48EC-8E00-BBF044D53BCE}" type="presOf" srcId="{466784C9-C352-4A3A-AB4F-E73B7EFE7116}" destId="{6EDA52E5-A2A7-435F-9246-0D388ED0D00A}" srcOrd="0" destOrd="0" presId="urn:microsoft.com/office/officeart/2005/8/layout/rings+Icon"/>
    <dgm:cxn modelId="{DFCD2E9B-B722-40E1-AA2E-87695AFE660E}" srcId="{466784C9-C352-4A3A-AB4F-E73B7EFE7116}" destId="{56C32169-1400-436F-A8EC-619B9C7E6936}" srcOrd="1" destOrd="0" parTransId="{206CD43D-A52D-4932-884E-340EA7F3FF6B}" sibTransId="{C0CE6C8E-CD32-48F9-8A54-7675A2CF02D0}"/>
    <dgm:cxn modelId="{DBE26B54-7079-4FFC-87E1-3554F7051E35}" type="presParOf" srcId="{6EDA52E5-A2A7-435F-9246-0D388ED0D00A}" destId="{073C0186-C529-47F6-9A3F-AC54F3EC1A71}" srcOrd="0" destOrd="0" presId="urn:microsoft.com/office/officeart/2005/8/layout/rings+Icon"/>
    <dgm:cxn modelId="{D6408F6A-19A4-403D-A1B1-2FB7672E934D}" type="presParOf" srcId="{6EDA52E5-A2A7-435F-9246-0D388ED0D00A}" destId="{B34614A2-1392-4E77-BDA0-2BEA4D89C2F7}" srcOrd="1" destOrd="0" presId="urn:microsoft.com/office/officeart/2005/8/layout/rings+Icon"/>
    <dgm:cxn modelId="{E3EED042-9059-4857-A024-B8C959786EE0}" type="presParOf" srcId="{6EDA52E5-A2A7-435F-9246-0D388ED0D00A}" destId="{2D81501D-F97C-4215-9373-9F01E07C91FE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6784C9-C352-4A3A-AB4F-E73B7EFE7116}" type="doc">
      <dgm:prSet loTypeId="urn:microsoft.com/office/officeart/2005/8/layout/rings+Icon" loCatId="relationship" qsTypeId="urn:microsoft.com/office/officeart/2005/8/quickstyle/simple4" qsCatId="simple" csTypeId="urn:microsoft.com/office/officeart/2005/8/colors/accent2_2" csCatId="accent2" phldr="1"/>
      <dgm:spPr/>
    </dgm:pt>
    <dgm:pt modelId="{EC38E271-73CD-4D7B-A66B-861CA7488EC7}">
      <dgm:prSet phldrT="[Text]"/>
      <dgm:spPr/>
      <dgm:t>
        <a:bodyPr/>
        <a:lstStyle/>
        <a:p>
          <a:r>
            <a:rPr lang="en-US" dirty="0" smtClean="0"/>
            <a:t>Do It – Afraid!</a:t>
          </a:r>
          <a:endParaRPr lang="en-US" dirty="0"/>
        </a:p>
      </dgm:t>
    </dgm:pt>
    <dgm:pt modelId="{0EA99F19-5B2F-4C1C-9650-BC734B55276C}" type="parTrans" cxnId="{6635741C-801F-47A2-A3AF-03D68A077957}">
      <dgm:prSet/>
      <dgm:spPr/>
      <dgm:t>
        <a:bodyPr/>
        <a:lstStyle/>
        <a:p>
          <a:endParaRPr lang="en-US"/>
        </a:p>
      </dgm:t>
    </dgm:pt>
    <dgm:pt modelId="{E4286A04-4462-4767-ADE1-E306C144DD1F}" type="sibTrans" cxnId="{6635741C-801F-47A2-A3AF-03D68A077957}">
      <dgm:prSet/>
      <dgm:spPr/>
      <dgm:t>
        <a:bodyPr/>
        <a:lstStyle/>
        <a:p>
          <a:endParaRPr lang="en-US"/>
        </a:p>
      </dgm:t>
    </dgm:pt>
    <dgm:pt modelId="{56C32169-1400-436F-A8EC-619B9C7E6936}">
      <dgm:prSet phldrT="[Text]"/>
      <dgm:spPr/>
      <dgm:t>
        <a:bodyPr/>
        <a:lstStyle/>
        <a:p>
          <a:r>
            <a:rPr lang="en-US" dirty="0" smtClean="0"/>
            <a:t>Check Your Body Language</a:t>
          </a:r>
          <a:endParaRPr lang="en-US" dirty="0"/>
        </a:p>
      </dgm:t>
    </dgm:pt>
    <dgm:pt modelId="{206CD43D-A52D-4932-884E-340EA7F3FF6B}" type="parTrans" cxnId="{DFCD2E9B-B722-40E1-AA2E-87695AFE660E}">
      <dgm:prSet/>
      <dgm:spPr/>
      <dgm:t>
        <a:bodyPr/>
        <a:lstStyle/>
        <a:p>
          <a:endParaRPr lang="en-US"/>
        </a:p>
      </dgm:t>
    </dgm:pt>
    <dgm:pt modelId="{C0CE6C8E-CD32-48F9-8A54-7675A2CF02D0}" type="sibTrans" cxnId="{DFCD2E9B-B722-40E1-AA2E-87695AFE660E}">
      <dgm:prSet/>
      <dgm:spPr/>
      <dgm:t>
        <a:bodyPr/>
        <a:lstStyle/>
        <a:p>
          <a:endParaRPr lang="en-US"/>
        </a:p>
      </dgm:t>
    </dgm:pt>
    <dgm:pt modelId="{459EC89A-47B8-4868-BBE9-9476FBD4735E}">
      <dgm:prSet phldrT="[Text]"/>
      <dgm:spPr/>
      <dgm:t>
        <a:bodyPr/>
        <a:lstStyle/>
        <a:p>
          <a:r>
            <a:rPr lang="en-US" dirty="0" smtClean="0"/>
            <a:t>You’re Selling Something! – You!</a:t>
          </a:r>
          <a:endParaRPr lang="en-US" dirty="0"/>
        </a:p>
      </dgm:t>
    </dgm:pt>
    <dgm:pt modelId="{3B7A3293-3A0C-4891-99E7-141D50C0301C}" type="parTrans" cxnId="{C70F4E87-7751-4AB2-A73D-197D003AD2F4}">
      <dgm:prSet/>
      <dgm:spPr/>
      <dgm:t>
        <a:bodyPr/>
        <a:lstStyle/>
        <a:p>
          <a:endParaRPr lang="en-US"/>
        </a:p>
      </dgm:t>
    </dgm:pt>
    <dgm:pt modelId="{D3368E72-87E7-49A6-B731-AD2AC3EA2532}" type="sibTrans" cxnId="{C70F4E87-7751-4AB2-A73D-197D003AD2F4}">
      <dgm:prSet/>
      <dgm:spPr/>
      <dgm:t>
        <a:bodyPr/>
        <a:lstStyle/>
        <a:p>
          <a:endParaRPr lang="en-US"/>
        </a:p>
      </dgm:t>
    </dgm:pt>
    <dgm:pt modelId="{6EDA52E5-A2A7-435F-9246-0D388ED0D00A}" type="pres">
      <dgm:prSet presAssocID="{466784C9-C352-4A3A-AB4F-E73B7EFE7116}" presName="Name0" presStyleCnt="0">
        <dgm:presLayoutVars>
          <dgm:chMax val="7"/>
          <dgm:dir/>
          <dgm:resizeHandles val="exact"/>
        </dgm:presLayoutVars>
      </dgm:prSet>
      <dgm:spPr/>
    </dgm:pt>
    <dgm:pt modelId="{073C0186-C529-47F6-9A3F-AC54F3EC1A71}" type="pres">
      <dgm:prSet presAssocID="{466784C9-C352-4A3A-AB4F-E73B7EFE7116}" presName="ellipse1" presStyleLbl="vennNode1" presStyleIdx="0" presStyleCnt="3" custLinFactNeighborX="9017" custLinFactNeighborY="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614A2-1392-4E77-BDA0-2BEA4D89C2F7}" type="pres">
      <dgm:prSet presAssocID="{466784C9-C352-4A3A-AB4F-E73B7EFE7116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1501D-F97C-4215-9373-9F01E07C91FE}" type="pres">
      <dgm:prSet presAssocID="{466784C9-C352-4A3A-AB4F-E73B7EFE7116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608FEA-395A-446E-AE17-CB6CF05A8788}" type="presOf" srcId="{EC38E271-73CD-4D7B-A66B-861CA7488EC7}" destId="{073C0186-C529-47F6-9A3F-AC54F3EC1A71}" srcOrd="0" destOrd="0" presId="urn:microsoft.com/office/officeart/2005/8/layout/rings+Icon"/>
    <dgm:cxn modelId="{6635741C-801F-47A2-A3AF-03D68A077957}" srcId="{466784C9-C352-4A3A-AB4F-E73B7EFE7116}" destId="{EC38E271-73CD-4D7B-A66B-861CA7488EC7}" srcOrd="0" destOrd="0" parTransId="{0EA99F19-5B2F-4C1C-9650-BC734B55276C}" sibTransId="{E4286A04-4462-4767-ADE1-E306C144DD1F}"/>
    <dgm:cxn modelId="{F5AC7BFA-D3B8-4821-9948-783EC7196B29}" type="presOf" srcId="{56C32169-1400-436F-A8EC-619B9C7E6936}" destId="{B34614A2-1392-4E77-BDA0-2BEA4D89C2F7}" srcOrd="0" destOrd="0" presId="urn:microsoft.com/office/officeart/2005/8/layout/rings+Icon"/>
    <dgm:cxn modelId="{C70F4E87-7751-4AB2-A73D-197D003AD2F4}" srcId="{466784C9-C352-4A3A-AB4F-E73B7EFE7116}" destId="{459EC89A-47B8-4868-BBE9-9476FBD4735E}" srcOrd="2" destOrd="0" parTransId="{3B7A3293-3A0C-4891-99E7-141D50C0301C}" sibTransId="{D3368E72-87E7-49A6-B731-AD2AC3EA2532}"/>
    <dgm:cxn modelId="{CDDBB908-DA88-4E73-98AC-B93F027CF084}" type="presOf" srcId="{459EC89A-47B8-4868-BBE9-9476FBD4735E}" destId="{2D81501D-F97C-4215-9373-9F01E07C91FE}" srcOrd="0" destOrd="0" presId="urn:microsoft.com/office/officeart/2005/8/layout/rings+Icon"/>
    <dgm:cxn modelId="{29AA74D2-84E1-48EC-8E00-BBF044D53BCE}" type="presOf" srcId="{466784C9-C352-4A3A-AB4F-E73B7EFE7116}" destId="{6EDA52E5-A2A7-435F-9246-0D388ED0D00A}" srcOrd="0" destOrd="0" presId="urn:microsoft.com/office/officeart/2005/8/layout/rings+Icon"/>
    <dgm:cxn modelId="{DFCD2E9B-B722-40E1-AA2E-87695AFE660E}" srcId="{466784C9-C352-4A3A-AB4F-E73B7EFE7116}" destId="{56C32169-1400-436F-A8EC-619B9C7E6936}" srcOrd="1" destOrd="0" parTransId="{206CD43D-A52D-4932-884E-340EA7F3FF6B}" sibTransId="{C0CE6C8E-CD32-48F9-8A54-7675A2CF02D0}"/>
    <dgm:cxn modelId="{DBE26B54-7079-4FFC-87E1-3554F7051E35}" type="presParOf" srcId="{6EDA52E5-A2A7-435F-9246-0D388ED0D00A}" destId="{073C0186-C529-47F6-9A3F-AC54F3EC1A71}" srcOrd="0" destOrd="0" presId="urn:microsoft.com/office/officeart/2005/8/layout/rings+Icon"/>
    <dgm:cxn modelId="{D6408F6A-19A4-403D-A1B1-2FB7672E934D}" type="presParOf" srcId="{6EDA52E5-A2A7-435F-9246-0D388ED0D00A}" destId="{B34614A2-1392-4E77-BDA0-2BEA4D89C2F7}" srcOrd="1" destOrd="0" presId="urn:microsoft.com/office/officeart/2005/8/layout/rings+Icon"/>
    <dgm:cxn modelId="{E3EED042-9059-4857-A024-B8C959786EE0}" type="presParOf" srcId="{6EDA52E5-A2A7-435F-9246-0D388ED0D00A}" destId="{2D81501D-F97C-4215-9373-9F01E07C91FE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6784C9-C352-4A3A-AB4F-E73B7EFE7116}" type="doc">
      <dgm:prSet loTypeId="urn:microsoft.com/office/officeart/2005/8/layout/rings+Icon" loCatId="relationship" qsTypeId="urn:microsoft.com/office/officeart/2005/8/quickstyle/simple4" qsCatId="simple" csTypeId="urn:microsoft.com/office/officeart/2005/8/colors/accent2_2" csCatId="accent2" phldr="1"/>
      <dgm:spPr/>
    </dgm:pt>
    <dgm:pt modelId="{EC38E271-73CD-4D7B-A66B-861CA7488EC7}">
      <dgm:prSet phldrT="[Text]"/>
      <dgm:spPr/>
      <dgm:t>
        <a:bodyPr/>
        <a:lstStyle/>
        <a:p>
          <a:r>
            <a:rPr lang="en-US" dirty="0" smtClean="0"/>
            <a:t>Write A Thank You Note</a:t>
          </a:r>
          <a:endParaRPr lang="en-US" dirty="0"/>
        </a:p>
      </dgm:t>
    </dgm:pt>
    <dgm:pt modelId="{0EA99F19-5B2F-4C1C-9650-BC734B55276C}" type="parTrans" cxnId="{6635741C-801F-47A2-A3AF-03D68A077957}">
      <dgm:prSet/>
      <dgm:spPr/>
      <dgm:t>
        <a:bodyPr/>
        <a:lstStyle/>
        <a:p>
          <a:endParaRPr lang="en-US"/>
        </a:p>
      </dgm:t>
    </dgm:pt>
    <dgm:pt modelId="{E4286A04-4462-4767-ADE1-E306C144DD1F}" type="sibTrans" cxnId="{6635741C-801F-47A2-A3AF-03D68A077957}">
      <dgm:prSet/>
      <dgm:spPr/>
      <dgm:t>
        <a:bodyPr/>
        <a:lstStyle/>
        <a:p>
          <a:endParaRPr lang="en-US"/>
        </a:p>
      </dgm:t>
    </dgm:pt>
    <dgm:pt modelId="{56C32169-1400-436F-A8EC-619B9C7E6936}">
      <dgm:prSet phldrT="[Text]"/>
      <dgm:spPr/>
      <dgm:t>
        <a:bodyPr/>
        <a:lstStyle/>
        <a:p>
          <a:r>
            <a:rPr lang="en-US" dirty="0" smtClean="0"/>
            <a:t>Use Great Grammar</a:t>
          </a:r>
          <a:endParaRPr lang="en-US" dirty="0"/>
        </a:p>
      </dgm:t>
    </dgm:pt>
    <dgm:pt modelId="{206CD43D-A52D-4932-884E-340EA7F3FF6B}" type="parTrans" cxnId="{DFCD2E9B-B722-40E1-AA2E-87695AFE660E}">
      <dgm:prSet/>
      <dgm:spPr/>
      <dgm:t>
        <a:bodyPr/>
        <a:lstStyle/>
        <a:p>
          <a:endParaRPr lang="en-US"/>
        </a:p>
      </dgm:t>
    </dgm:pt>
    <dgm:pt modelId="{C0CE6C8E-CD32-48F9-8A54-7675A2CF02D0}" type="sibTrans" cxnId="{DFCD2E9B-B722-40E1-AA2E-87695AFE660E}">
      <dgm:prSet/>
      <dgm:spPr/>
      <dgm:t>
        <a:bodyPr/>
        <a:lstStyle/>
        <a:p>
          <a:endParaRPr lang="en-US"/>
        </a:p>
      </dgm:t>
    </dgm:pt>
    <dgm:pt modelId="{459EC89A-47B8-4868-BBE9-9476FBD4735E}">
      <dgm:prSet phldrT="[Text]"/>
      <dgm:spPr/>
      <dgm:t>
        <a:bodyPr/>
        <a:lstStyle/>
        <a:p>
          <a:r>
            <a:rPr lang="en-US" dirty="0" smtClean="0"/>
            <a:t>Ask For Follow Up</a:t>
          </a:r>
          <a:endParaRPr lang="en-US" dirty="0"/>
        </a:p>
      </dgm:t>
    </dgm:pt>
    <dgm:pt modelId="{3B7A3293-3A0C-4891-99E7-141D50C0301C}" type="parTrans" cxnId="{C70F4E87-7751-4AB2-A73D-197D003AD2F4}">
      <dgm:prSet/>
      <dgm:spPr/>
      <dgm:t>
        <a:bodyPr/>
        <a:lstStyle/>
        <a:p>
          <a:endParaRPr lang="en-US"/>
        </a:p>
      </dgm:t>
    </dgm:pt>
    <dgm:pt modelId="{D3368E72-87E7-49A6-B731-AD2AC3EA2532}" type="sibTrans" cxnId="{C70F4E87-7751-4AB2-A73D-197D003AD2F4}">
      <dgm:prSet/>
      <dgm:spPr/>
      <dgm:t>
        <a:bodyPr/>
        <a:lstStyle/>
        <a:p>
          <a:endParaRPr lang="en-US"/>
        </a:p>
      </dgm:t>
    </dgm:pt>
    <dgm:pt modelId="{6EDA52E5-A2A7-435F-9246-0D388ED0D00A}" type="pres">
      <dgm:prSet presAssocID="{466784C9-C352-4A3A-AB4F-E73B7EFE7116}" presName="Name0" presStyleCnt="0">
        <dgm:presLayoutVars>
          <dgm:chMax val="7"/>
          <dgm:dir/>
          <dgm:resizeHandles val="exact"/>
        </dgm:presLayoutVars>
      </dgm:prSet>
      <dgm:spPr/>
    </dgm:pt>
    <dgm:pt modelId="{073C0186-C529-47F6-9A3F-AC54F3EC1A71}" type="pres">
      <dgm:prSet presAssocID="{466784C9-C352-4A3A-AB4F-E73B7EFE7116}" presName="ellipse1" presStyleLbl="vennNode1" presStyleIdx="0" presStyleCnt="3" custLinFactNeighborX="9017" custLinFactNeighborY="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614A2-1392-4E77-BDA0-2BEA4D89C2F7}" type="pres">
      <dgm:prSet presAssocID="{466784C9-C352-4A3A-AB4F-E73B7EFE7116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1501D-F97C-4215-9373-9F01E07C91FE}" type="pres">
      <dgm:prSet presAssocID="{466784C9-C352-4A3A-AB4F-E73B7EFE7116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35741C-801F-47A2-A3AF-03D68A077957}" srcId="{466784C9-C352-4A3A-AB4F-E73B7EFE7116}" destId="{EC38E271-73CD-4D7B-A66B-861CA7488EC7}" srcOrd="0" destOrd="0" parTransId="{0EA99F19-5B2F-4C1C-9650-BC734B55276C}" sibTransId="{E4286A04-4462-4767-ADE1-E306C144DD1F}"/>
    <dgm:cxn modelId="{C34FF816-8F71-4288-A2C6-14D89742D79E}" type="presOf" srcId="{466784C9-C352-4A3A-AB4F-E73B7EFE7116}" destId="{6EDA52E5-A2A7-435F-9246-0D388ED0D00A}" srcOrd="0" destOrd="0" presId="urn:microsoft.com/office/officeart/2005/8/layout/rings+Icon"/>
    <dgm:cxn modelId="{A7CB8191-2542-4AFF-B0B1-10849E181C80}" type="presOf" srcId="{56C32169-1400-436F-A8EC-619B9C7E6936}" destId="{B34614A2-1392-4E77-BDA0-2BEA4D89C2F7}" srcOrd="0" destOrd="0" presId="urn:microsoft.com/office/officeart/2005/8/layout/rings+Icon"/>
    <dgm:cxn modelId="{07DFAFBA-CF46-4AD8-8FE6-9ABD634DAE90}" type="presOf" srcId="{459EC89A-47B8-4868-BBE9-9476FBD4735E}" destId="{2D81501D-F97C-4215-9373-9F01E07C91FE}" srcOrd="0" destOrd="0" presId="urn:microsoft.com/office/officeart/2005/8/layout/rings+Icon"/>
    <dgm:cxn modelId="{C70F4E87-7751-4AB2-A73D-197D003AD2F4}" srcId="{466784C9-C352-4A3A-AB4F-E73B7EFE7116}" destId="{459EC89A-47B8-4868-BBE9-9476FBD4735E}" srcOrd="2" destOrd="0" parTransId="{3B7A3293-3A0C-4891-99E7-141D50C0301C}" sibTransId="{D3368E72-87E7-49A6-B731-AD2AC3EA2532}"/>
    <dgm:cxn modelId="{DFCD2E9B-B722-40E1-AA2E-87695AFE660E}" srcId="{466784C9-C352-4A3A-AB4F-E73B7EFE7116}" destId="{56C32169-1400-436F-A8EC-619B9C7E6936}" srcOrd="1" destOrd="0" parTransId="{206CD43D-A52D-4932-884E-340EA7F3FF6B}" sibTransId="{C0CE6C8E-CD32-48F9-8A54-7675A2CF02D0}"/>
    <dgm:cxn modelId="{87C712B9-F9BD-4303-81D0-03ABCAEAC920}" type="presOf" srcId="{EC38E271-73CD-4D7B-A66B-861CA7488EC7}" destId="{073C0186-C529-47F6-9A3F-AC54F3EC1A71}" srcOrd="0" destOrd="0" presId="urn:microsoft.com/office/officeart/2005/8/layout/rings+Icon"/>
    <dgm:cxn modelId="{4E9C3F9A-BA69-4AF0-8B66-0B595743E670}" type="presParOf" srcId="{6EDA52E5-A2A7-435F-9246-0D388ED0D00A}" destId="{073C0186-C529-47F6-9A3F-AC54F3EC1A71}" srcOrd="0" destOrd="0" presId="urn:microsoft.com/office/officeart/2005/8/layout/rings+Icon"/>
    <dgm:cxn modelId="{E47F6D4D-E2DE-45A5-978E-8929CEBA0D63}" type="presParOf" srcId="{6EDA52E5-A2A7-435F-9246-0D388ED0D00A}" destId="{B34614A2-1392-4E77-BDA0-2BEA4D89C2F7}" srcOrd="1" destOrd="0" presId="urn:microsoft.com/office/officeart/2005/8/layout/rings+Icon"/>
    <dgm:cxn modelId="{5F2117E7-EB01-4D03-A067-65FF4D35D773}" type="presParOf" srcId="{6EDA52E5-A2A7-435F-9246-0D388ED0D00A}" destId="{2D81501D-F97C-4215-9373-9F01E07C91FE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C0186-C529-47F6-9A3F-AC54F3EC1A71}">
      <dsp:nvSpPr>
        <dsp:cNvPr id="0" name=""/>
        <dsp:cNvSpPr/>
      </dsp:nvSpPr>
      <dsp:spPr>
        <a:xfrm>
          <a:off x="203201" y="209804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Do Your Homework</a:t>
          </a:r>
          <a:endParaRPr lang="en-US" sz="2200" kern="1200" dirty="0"/>
        </a:p>
      </dsp:txBody>
      <dsp:txXfrm>
        <a:off x="533224" y="539822"/>
        <a:ext cx="1593492" cy="1593470"/>
      </dsp:txXfrm>
    </dsp:sp>
    <dsp:sp modelId="{B34614A2-1392-4E77-BDA0-2BEA4D89C2F7}">
      <dsp:nvSpPr>
        <dsp:cNvPr id="0" name=""/>
        <dsp:cNvSpPr/>
      </dsp:nvSpPr>
      <dsp:spPr>
        <a:xfrm>
          <a:off x="1159916" y="1695844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Dress For Success</a:t>
          </a:r>
          <a:endParaRPr lang="en-US" sz="2200" kern="1200" dirty="0"/>
        </a:p>
      </dsp:txBody>
      <dsp:txXfrm>
        <a:off x="1489939" y="2025862"/>
        <a:ext cx="1593492" cy="1593470"/>
      </dsp:txXfrm>
    </dsp:sp>
    <dsp:sp modelId="{2D81501D-F97C-4215-9373-9F01E07C91FE}">
      <dsp:nvSpPr>
        <dsp:cNvPr id="0" name=""/>
        <dsp:cNvSpPr/>
      </dsp:nvSpPr>
      <dsp:spPr>
        <a:xfrm>
          <a:off x="2318461" y="192880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Use Great Grammar</a:t>
          </a:r>
          <a:endParaRPr lang="en-US" sz="2200" kern="1200" dirty="0"/>
        </a:p>
      </dsp:txBody>
      <dsp:txXfrm>
        <a:off x="2648484" y="522898"/>
        <a:ext cx="1593492" cy="1593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C0186-C529-47F6-9A3F-AC54F3EC1A71}">
      <dsp:nvSpPr>
        <dsp:cNvPr id="0" name=""/>
        <dsp:cNvSpPr/>
      </dsp:nvSpPr>
      <dsp:spPr>
        <a:xfrm>
          <a:off x="203201" y="209804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Do It – Afraid!</a:t>
          </a:r>
          <a:endParaRPr lang="en-US" sz="2100" kern="1200" dirty="0"/>
        </a:p>
      </dsp:txBody>
      <dsp:txXfrm>
        <a:off x="533224" y="539822"/>
        <a:ext cx="1593492" cy="1593470"/>
      </dsp:txXfrm>
    </dsp:sp>
    <dsp:sp modelId="{B34614A2-1392-4E77-BDA0-2BEA4D89C2F7}">
      <dsp:nvSpPr>
        <dsp:cNvPr id="0" name=""/>
        <dsp:cNvSpPr/>
      </dsp:nvSpPr>
      <dsp:spPr>
        <a:xfrm>
          <a:off x="1159916" y="1695844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Check Your Body Language</a:t>
          </a:r>
          <a:endParaRPr lang="en-US" sz="2100" kern="1200" dirty="0"/>
        </a:p>
      </dsp:txBody>
      <dsp:txXfrm>
        <a:off x="1489939" y="2025862"/>
        <a:ext cx="1593492" cy="1593470"/>
      </dsp:txXfrm>
    </dsp:sp>
    <dsp:sp modelId="{2D81501D-F97C-4215-9373-9F01E07C91FE}">
      <dsp:nvSpPr>
        <dsp:cNvPr id="0" name=""/>
        <dsp:cNvSpPr/>
      </dsp:nvSpPr>
      <dsp:spPr>
        <a:xfrm>
          <a:off x="2318461" y="192880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You’re Selling Something! – You!</a:t>
          </a:r>
          <a:endParaRPr lang="en-US" sz="2100" kern="1200" dirty="0"/>
        </a:p>
      </dsp:txBody>
      <dsp:txXfrm>
        <a:off x="2648484" y="522898"/>
        <a:ext cx="1593492" cy="15934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C0186-C529-47F6-9A3F-AC54F3EC1A71}">
      <dsp:nvSpPr>
        <dsp:cNvPr id="0" name=""/>
        <dsp:cNvSpPr/>
      </dsp:nvSpPr>
      <dsp:spPr>
        <a:xfrm>
          <a:off x="203201" y="209804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Write A Thank You Note</a:t>
          </a:r>
          <a:endParaRPr lang="en-US" sz="2500" kern="1200" dirty="0"/>
        </a:p>
      </dsp:txBody>
      <dsp:txXfrm>
        <a:off x="533224" y="539822"/>
        <a:ext cx="1593492" cy="1593470"/>
      </dsp:txXfrm>
    </dsp:sp>
    <dsp:sp modelId="{B34614A2-1392-4E77-BDA0-2BEA4D89C2F7}">
      <dsp:nvSpPr>
        <dsp:cNvPr id="0" name=""/>
        <dsp:cNvSpPr/>
      </dsp:nvSpPr>
      <dsp:spPr>
        <a:xfrm>
          <a:off x="1159916" y="1695844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Use Great Grammar</a:t>
          </a:r>
          <a:endParaRPr lang="en-US" sz="2500" kern="1200" dirty="0"/>
        </a:p>
      </dsp:txBody>
      <dsp:txXfrm>
        <a:off x="1489939" y="2025862"/>
        <a:ext cx="1593492" cy="1593470"/>
      </dsp:txXfrm>
    </dsp:sp>
    <dsp:sp modelId="{2D81501D-F97C-4215-9373-9F01E07C91FE}">
      <dsp:nvSpPr>
        <dsp:cNvPr id="0" name=""/>
        <dsp:cNvSpPr/>
      </dsp:nvSpPr>
      <dsp:spPr>
        <a:xfrm>
          <a:off x="2318461" y="192880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Ask For Follow Up</a:t>
          </a:r>
          <a:endParaRPr lang="en-US" sz="2500" kern="1200" dirty="0"/>
        </a:p>
      </dsp:txBody>
      <dsp:txXfrm>
        <a:off x="2648484" y="522898"/>
        <a:ext cx="1593492" cy="1593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pPr/>
              <a:t>6/14/2025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pPr/>
              <a:t>6/14/2025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pPr/>
              <a:t>6/14/2025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pPr/>
              <a:t>6/14/2025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pPr/>
              <a:t>6/14/2025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pPr/>
              <a:t>6/14/2025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pPr/>
              <a:t>6/14/2025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pPr/>
              <a:t>6/14/2025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pPr/>
              <a:t>6/14/2025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pPr/>
              <a:t>6/14/2025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pPr/>
              <a:t>6/14/2025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pPr/>
              <a:t>6/14/2025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/>
              <a:pPr/>
              <a:t>6/14/2025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76" y="1371600"/>
            <a:ext cx="11823588" cy="2667000"/>
          </a:xfrm>
        </p:spPr>
        <p:txBody>
          <a:bodyPr/>
          <a:lstStyle/>
          <a:p>
            <a:r>
              <a:rPr lang="en-US" dirty="0" smtClean="0"/>
              <a:t>Welcome To </a:t>
            </a:r>
            <a:br>
              <a:rPr lang="en-US" dirty="0" smtClean="0"/>
            </a:br>
            <a:r>
              <a:rPr lang="en-US" dirty="0" smtClean="0"/>
              <a:t>AAPC of </a:t>
            </a:r>
            <a:r>
              <a:rPr lang="en-US" dirty="0" smtClean="0"/>
              <a:t>Kansas City’s</a:t>
            </a:r>
            <a:br>
              <a:rPr lang="en-US" dirty="0" smtClean="0"/>
            </a:br>
            <a:r>
              <a:rPr lang="en-US" dirty="0" smtClean="0"/>
              <a:t>“Career Night”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Tuesday – </a:t>
            </a: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June 17</a:t>
            </a:r>
            <a:r>
              <a:rPr lang="en-US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, 2025</a:t>
            </a:r>
            <a:endParaRPr lang="en-US" dirty="0" smtClean="0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NKC Health</a:t>
            </a:r>
            <a:endParaRPr lang="en-US" dirty="0" smtClean="0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2800 Clay Edwards Drive</a:t>
            </a:r>
            <a:br>
              <a:rPr lang="en-US" dirty="0">
                <a:solidFill>
                  <a:srgbClr val="7030A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Kansas City, MO </a:t>
            </a:r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64116</a:t>
            </a:r>
            <a:endParaRPr lang="en-US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Professional Resume	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3"/>
            <a:ext cx="3377133" cy="1785647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Get </a:t>
            </a: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It Right, Update It and </a:t>
            </a: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Keep </a:t>
            </a: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It </a:t>
            </a:r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Updated</a:t>
            </a:r>
            <a:endParaRPr lang="en-US" sz="1800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2051" name="Picture 3" descr="C:\Users\sstevens\AppData\Local\Microsoft\Windows\Temporary Internet Files\Content.IE5\OFAZ5WAT\cat-resum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630" y="465827"/>
            <a:ext cx="6832121" cy="48739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241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4934" y="93133"/>
            <a:ext cx="10325946" cy="821267"/>
          </a:xfrm>
        </p:spPr>
        <p:txBody>
          <a:bodyPr/>
          <a:lstStyle/>
          <a:p>
            <a:r>
              <a:rPr lang="en-US" dirty="0" smtClean="0"/>
              <a:t>How To Develop a Professional Resume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64067" y="1219200"/>
            <a:ext cx="5549053" cy="44958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9900"/>
                </a:solidFill>
                <a:latin typeface="Calibri" pitchFamily="34" charset="0"/>
              </a:rPr>
              <a:t>Construct a Professional Resume With Another Set of Professional Eyes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9900"/>
                </a:solidFill>
                <a:latin typeface="Calibri" pitchFamily="34" charset="0"/>
              </a:rPr>
              <a:t>Begin with an Objective or Goal – Simply Stated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9900"/>
                </a:solidFill>
                <a:latin typeface="Calibri" pitchFamily="34" charset="0"/>
              </a:rPr>
              <a:t>Your Experience is Best Displayed Using Action Verbs and Important Accomplishments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9900"/>
                </a:solidFill>
                <a:latin typeface="Calibri" pitchFamily="34" charset="0"/>
              </a:rPr>
              <a:t>As a Professional – You need PROFESSIONAL REFERENCES THAT CAN BE CHECKED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9900"/>
                </a:solidFill>
                <a:latin typeface="Calibri" pitchFamily="34" charset="0"/>
              </a:rPr>
              <a:t>Cover Letter IS important</a:t>
            </a:r>
          </a:p>
          <a:p>
            <a:endParaRPr lang="en-US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278879" y="1143000"/>
            <a:ext cx="5345853" cy="45720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You Almost Always “Downgrade” Yourself – Don’t Let That Come Across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Most Employers Spend Less than 2 Minutes Reviewing Your Resume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If it is Unorganized, Messy, has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ypos, Funky Fonts and Backgrounds – You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re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oomed!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Get Rid of your Cutie pie or Sexy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mail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</a:rPr>
              <a:t>A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ddress – It Screams “I’m Not a Professional”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Remember your VM &amp; Facebook Presence – Professional?</a:t>
            </a:r>
          </a:p>
          <a:p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03" y="0"/>
            <a:ext cx="2958860" cy="63835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OK</a:t>
            </a:r>
            <a:r>
              <a:rPr lang="en-US" dirty="0" smtClean="0"/>
              <a:t>!</a:t>
            </a:r>
            <a:endParaRPr lang="en-US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807621"/>
              </p:ext>
            </p:extLst>
          </p:nvPr>
        </p:nvGraphicFramePr>
        <p:xfrm>
          <a:off x="3624415" y="0"/>
          <a:ext cx="6003985" cy="652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3" imgW="6854825" imgH="9009298" progId="Word.Document.12">
                  <p:embed/>
                </p:oleObj>
              </mc:Choice>
              <mc:Fallback>
                <p:oleObj name="Document" r:id="rId3" imgW="6854825" imgH="9009298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415" y="0"/>
                        <a:ext cx="6003985" cy="6521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eft Arrow 2"/>
          <p:cNvSpPr/>
          <p:nvPr/>
        </p:nvSpPr>
        <p:spPr>
          <a:xfrm>
            <a:off x="8238066" y="0"/>
            <a:ext cx="978408" cy="304800"/>
          </a:xfrm>
          <a:prstGeom prst="leftArrow">
            <a:avLst/>
          </a:prstGeom>
          <a:solidFill>
            <a:srgbClr val="FF000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Arrow 3"/>
          <p:cNvSpPr/>
          <p:nvPr/>
        </p:nvSpPr>
        <p:spPr>
          <a:xfrm>
            <a:off x="7962191" y="262805"/>
            <a:ext cx="978408" cy="34090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9628400" y="1127003"/>
            <a:ext cx="978408" cy="34090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9809176" y="2594909"/>
            <a:ext cx="978408" cy="34090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9468500" y="3260785"/>
            <a:ext cx="978408" cy="34090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7962191" y="5261291"/>
            <a:ext cx="978408" cy="34090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5399672" y="6280957"/>
            <a:ext cx="978408" cy="340903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81819" cy="1026543"/>
          </a:xfrm>
        </p:spPr>
        <p:txBody>
          <a:bodyPr>
            <a:noAutofit/>
          </a:bodyPr>
          <a:lstStyle/>
          <a:p>
            <a:r>
              <a:rPr lang="en-US" sz="2800" dirty="0" smtClean="0"/>
              <a:t>OK  to 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00B050"/>
                </a:solidFill>
              </a:rPr>
              <a:t>Great</a:t>
            </a:r>
            <a:r>
              <a:rPr lang="en-US" sz="2800" dirty="0" smtClean="0"/>
              <a:t>!</a:t>
            </a:r>
            <a:endParaRPr lang="en-US" sz="28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90876"/>
              </p:ext>
            </p:extLst>
          </p:nvPr>
        </p:nvGraphicFramePr>
        <p:xfrm>
          <a:off x="1375913" y="189780"/>
          <a:ext cx="4899804" cy="6478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Document" r:id="rId3" imgW="6854825" imgH="9115650" progId="Word.Document.12">
                  <p:embed/>
                </p:oleObj>
              </mc:Choice>
              <mc:Fallback>
                <p:oleObj name="Document" r:id="rId3" imgW="6854825" imgH="9115650" progId="Word.Document.12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5913" y="189780"/>
                        <a:ext cx="4899804" cy="6478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673138"/>
              </p:ext>
            </p:extLst>
          </p:nvPr>
        </p:nvGraphicFramePr>
        <p:xfrm>
          <a:off x="6275717" y="189779"/>
          <a:ext cx="5391510" cy="647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Document" r:id="rId5" imgW="6872357" imgH="9015782" progId="Word.Document.12">
                  <p:embed/>
                </p:oleObj>
              </mc:Choice>
              <mc:Fallback>
                <p:oleObj name="Document" r:id="rId5" imgW="6872357" imgH="9015782" progId="Word.Document.12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5717" y="189779"/>
                        <a:ext cx="5391510" cy="647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eft Arrow 2"/>
          <p:cNvSpPr/>
          <p:nvPr/>
        </p:nvSpPr>
        <p:spPr>
          <a:xfrm>
            <a:off x="4901938" y="189780"/>
            <a:ext cx="631596" cy="216817"/>
          </a:xfrm>
          <a:prstGeom prst="lef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flipV="1">
            <a:off x="5054338" y="546755"/>
            <a:ext cx="631596" cy="207389"/>
          </a:xfrm>
          <a:prstGeom prst="lef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397505" y="5476265"/>
            <a:ext cx="978408" cy="273377"/>
          </a:xfrm>
          <a:prstGeom prst="righ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 rot="523353">
            <a:off x="3844799" y="4659183"/>
            <a:ext cx="631596" cy="298539"/>
          </a:xfrm>
          <a:prstGeom prst="lef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11230592" y="2232866"/>
            <a:ext cx="278046" cy="688158"/>
          </a:xfrm>
          <a:prstGeom prst="up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971472" y="238498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 rot="2209253">
            <a:off x="1434797" y="672517"/>
            <a:ext cx="978408" cy="273377"/>
          </a:xfrm>
          <a:prstGeom prst="righ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30999" y="2264004"/>
            <a:ext cx="978408" cy="312941"/>
          </a:xfrm>
          <a:prstGeom prst="righ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9550904">
            <a:off x="6193603" y="1300495"/>
            <a:ext cx="978408" cy="273377"/>
          </a:xfrm>
          <a:prstGeom prst="righ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4" grpId="0" animBg="1"/>
      <p:bldP spid="9" grpId="0" animBg="1"/>
      <p:bldP spid="5" grpId="1" animBg="1"/>
      <p:bldP spid="15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8408" y="198408"/>
            <a:ext cx="2139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Professional Cover Letter</a:t>
            </a:r>
            <a:endParaRPr lang="en-US" dirty="0">
              <a:solidFill>
                <a:srgbClr val="009900"/>
              </a:solidFill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812638"/>
              </p:ext>
            </p:extLst>
          </p:nvPr>
        </p:nvGraphicFramePr>
        <p:xfrm>
          <a:off x="2761673" y="92365"/>
          <a:ext cx="6945745" cy="6765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Document" r:id="rId3" imgW="5956042" imgH="8588927" progId="Word.Document.12">
                  <p:embed/>
                </p:oleObj>
              </mc:Choice>
              <mc:Fallback>
                <p:oleObj name="Document" r:id="rId3" imgW="5956042" imgH="8588927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673" y="92365"/>
                        <a:ext cx="6945745" cy="67656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810091"/>
          </a:xfrm>
        </p:spPr>
        <p:txBody>
          <a:bodyPr/>
          <a:lstStyle/>
          <a:p>
            <a:r>
              <a:rPr lang="en-US" dirty="0" smtClean="0"/>
              <a:t>The Interview – Makes it or Breaks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399" y="1572768"/>
            <a:ext cx="6380163" cy="41422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Did You Scour the Prospective Employer’s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W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ebsite?  Can You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C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omment on Some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U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pcoming or Just Recently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H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eld Event or Change?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Wear a Suit, Nylons, and Dress Shoes – Bring a Portfolio with Several Copies of Your Resume and References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u="sng" dirty="0" smtClean="0">
                <a:solidFill>
                  <a:srgbClr val="009900"/>
                </a:solidFill>
                <a:latin typeface="Calibri" pitchFamily="34" charset="0"/>
              </a:rPr>
              <a:t>Turn Your Cell Phone Off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 – Don’t Even Have It In Your Hands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Don’t Trash Former Employers or Co-Workers (even if they deserve it) – Practice Your Presentation – Recommend Role Play – Grammar!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</p:txBody>
      </p:sp>
      <p:graphicFrame>
        <p:nvGraphicFramePr>
          <p:cNvPr id="7" name="Content Placeholder 6" descr="Interconnected Ring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0563077"/>
              </p:ext>
            </p:extLst>
          </p:nvPr>
        </p:nvGraphicFramePr>
        <p:xfrm>
          <a:off x="6913563" y="1437302"/>
          <a:ext cx="4572000" cy="414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10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810091"/>
          </a:xfrm>
        </p:spPr>
        <p:txBody>
          <a:bodyPr/>
          <a:lstStyle/>
          <a:p>
            <a:r>
              <a:rPr lang="en-US" dirty="0" smtClean="0"/>
              <a:t>The Interview – Makes it or Breaks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399" y="1524000"/>
            <a:ext cx="6380163" cy="441756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Interviews Can Be Intimidating – The More You Practice – The More You Do It – The Easier It Becomes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You Are Essentially a Salesman – Think of the Best Salesman You’ve Ever Come Across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Remember the Goldilocks Body Language Rule:  “Not Too Relaxed – Not Too Rigid” – Just Right!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Remember the Goldilocks Makeup and Jewelry Rule: “Not Too Much – Not too Little” – Just Right!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If You Have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M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ore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H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ardware in/on Your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ace and Mouth 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han My Tacked Up Horse Does 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. . . . .</a:t>
            </a:r>
            <a:endParaRPr lang="en-US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graphicFrame>
        <p:nvGraphicFramePr>
          <p:cNvPr id="7" name="Content Placeholder 6" descr="Interconnected Ring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07319131"/>
              </p:ext>
            </p:extLst>
          </p:nvPr>
        </p:nvGraphicFramePr>
        <p:xfrm>
          <a:off x="6913563" y="1437302"/>
          <a:ext cx="4572000" cy="414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77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50333" y="1225484"/>
            <a:ext cx="5362787" cy="34879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Question: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01925" y="1574276"/>
            <a:ext cx="5836408" cy="487365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You only have just received your CPC?  Do you have enough experience to handle this position?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Tell me about a situation in your current/previous position where you were able to solve a dispute between yourself and a co-worker.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Tell me how you’ve professionally interacted with physicians/providers in your current/previous positions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You notice a physician/provider has not been completing notes in a timely fashion – how would you handle/address this situation?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Calibri" pitchFamily="34" charset="0"/>
              </a:rPr>
              <a:t>A</a:t>
            </a: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 co-worker gives you her password and asks you to time in for her on Friday – her child has been ill and she’s having car trouble – she’ll only be about 45 min late.   What would you do in this situation?</a:t>
            </a:r>
            <a:endParaRPr lang="en-US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536266" y="1225484"/>
            <a:ext cx="4314613" cy="34879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9900"/>
                </a:solidFill>
              </a:rPr>
              <a:t>Real Life Answer: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278879" y="1574276"/>
            <a:ext cx="5616788" cy="48736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“I was told that you would consider a CPC-A”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“I told my supervisor”</a:t>
            </a:r>
          </a:p>
          <a:p>
            <a:pPr>
              <a:buNone/>
            </a:pPr>
            <a:endParaRPr lang="en-US" dirty="0" smtClean="0">
              <a:solidFill>
                <a:srgbClr val="7030A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“I always act professionally”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7030A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“I’d probably tell him he needs to catch up”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7030A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“I probably wouldn’t do it”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1120" y="103694"/>
            <a:ext cx="9509759" cy="10180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 Prospective Employers May Ask and the </a:t>
            </a:r>
            <a:r>
              <a:rPr lang="en-US" dirty="0" smtClean="0"/>
              <a:t>Less </a:t>
            </a:r>
            <a:r>
              <a:rPr lang="en-US" dirty="0" smtClean="0"/>
              <a:t>Than Optimal Answers I’ve Received: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50333" y="508958"/>
            <a:ext cx="5362787" cy="491706"/>
          </a:xfrm>
        </p:spPr>
        <p:txBody>
          <a:bodyPr/>
          <a:lstStyle/>
          <a:p>
            <a:r>
              <a:rPr lang="en-US" dirty="0" smtClean="0">
                <a:solidFill>
                  <a:srgbClr val="009900"/>
                </a:solidFill>
              </a:rPr>
              <a:t>Question: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536266" y="508959"/>
            <a:ext cx="4314613" cy="392742"/>
          </a:xfrm>
        </p:spPr>
        <p:txBody>
          <a:bodyPr/>
          <a:lstStyle/>
          <a:p>
            <a:r>
              <a:rPr lang="en-US" dirty="0" smtClean="0">
                <a:solidFill>
                  <a:srgbClr val="009900"/>
                </a:solidFill>
              </a:rPr>
              <a:t>Real Life Answer: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335279" y="990600"/>
            <a:ext cx="5616788" cy="478790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If I were to meet your previous boss and ask her about you – what would she say?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If a previous co-worker were to give me a personal reference about you – what would they say?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Tell me about a project for which you were responsible or the lead and how you successfully completed that project.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Describe your personal work ethic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Our department is really behind on claims entry – about two months. This is a newly added position because we are so busy.  Are you willing to work overtime to help with this backlog?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A physician/provider is upset that his patients have been triple booked today and comes to you to find out why.  How would you respond to this?</a:t>
            </a:r>
            <a:endParaRPr lang="en-US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1120" y="0"/>
            <a:ext cx="9509759" cy="6038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Less Than Optimal Answers I’ve Received:</a:t>
            </a:r>
            <a:endParaRPr lang="en-US" dirty="0"/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6278879" y="889000"/>
            <a:ext cx="5616788" cy="4826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“I think she’d say I did pretty good work”</a:t>
            </a: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“I don’t know”</a:t>
            </a: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“I always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get my work done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”</a:t>
            </a: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“I have good ethics” “I don’t know what you mean?”</a:t>
            </a: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n-US" noProof="0" dirty="0" smtClean="0">
                <a:solidFill>
                  <a:srgbClr val="FF0000"/>
                </a:solidFill>
                <a:latin typeface="Calibri" pitchFamily="34" charset="0"/>
              </a:rPr>
              <a:t>“I just got married and we need together time after work”</a:t>
            </a:r>
          </a:p>
          <a:p>
            <a:pPr marL="45720" marR="0" lvl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US" noProof="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274320" marR="0" lvl="0" indent="-22860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“I’d ask the front desk lady to talk to the doctor”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810091"/>
          </a:xfrm>
        </p:spPr>
        <p:txBody>
          <a:bodyPr/>
          <a:lstStyle/>
          <a:p>
            <a:r>
              <a:rPr lang="en-US" dirty="0" smtClean="0"/>
              <a:t>The Post Interview – Can Seal the Deal!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399" y="1572768"/>
            <a:ext cx="6380163" cy="41422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A handwritten or typed letter is best – a followup email along with the physical note covers all the bases!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Thank the interviewer for his/her time.  Make sure you get names and titles correct.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Reference your interview in a positive way – mention something nice about the office, the staff, the location, etc.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u="sng" dirty="0" smtClean="0">
                <a:solidFill>
                  <a:srgbClr val="009900"/>
                </a:solidFill>
                <a:latin typeface="Calibri" pitchFamily="34" charset="0"/>
              </a:rPr>
              <a:t>Reinforce your confidence that you can benefit XYZ Practice/Company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Politely ask for a followup conversation and indicate your flexibility to meet again or converse over the phone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</p:txBody>
      </p:sp>
      <p:graphicFrame>
        <p:nvGraphicFramePr>
          <p:cNvPr id="7" name="Content Placeholder 6" descr="Interconnected Ring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0563077"/>
              </p:ext>
            </p:extLst>
          </p:nvPr>
        </p:nvGraphicFramePr>
        <p:xfrm>
          <a:off x="6913563" y="1437302"/>
          <a:ext cx="4572000" cy="4142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10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024" y="1309047"/>
            <a:ext cx="11340444" cy="2667000"/>
          </a:xfrm>
        </p:spPr>
        <p:txBody>
          <a:bodyPr/>
          <a:lstStyle/>
          <a:p>
            <a:r>
              <a:rPr lang="en-US" dirty="0" smtClean="0"/>
              <a:t>Resume Basics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200" dirty="0"/>
              <a:t>Syd </a:t>
            </a:r>
            <a:r>
              <a:rPr lang="en-US" sz="3200" dirty="0" smtClean="0"/>
              <a:t>Stevens </a:t>
            </a:r>
            <a:r>
              <a:rPr lang="en-US" sz="3200" dirty="0"/>
              <a:t>CPC, CIMC, AAPC </a:t>
            </a:r>
            <a:r>
              <a:rPr lang="en-US" sz="3200" i="1" dirty="0"/>
              <a:t>Fellow-Emeritus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ADVICE From the Employer’s Perspective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58272" y="1461447"/>
            <a:ext cx="9602789" cy="2667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7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897147" y="974786"/>
            <a:ext cx="5015973" cy="664234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1487" y="1647645"/>
            <a:ext cx="5231633" cy="40673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Give an appropriate, professional notice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Finish your projects or transition them appropriately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Thank your current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b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osses</a:t>
            </a:r>
            <a:endParaRPr lang="en-US" i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Give your best efforts – up to the last day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Leave a checklist or “manual” for the next person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Leave your office/work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a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rea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c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lean and neat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Offer to help train a replacement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Offer to render assistance after you’ve left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6278880" y="1009292"/>
            <a:ext cx="4572000" cy="67286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42000" y="1544128"/>
            <a:ext cx="6032500" cy="42915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Flip Up and Flame Out</a:t>
            </a:r>
            <a:endParaRPr lang="en-US" i="1" dirty="0" smtClean="0"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Leave unfinished work/projects – be honest as to where you are with your current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Talk trash about the place and </a:t>
            </a:r>
            <a:r>
              <a:rPr lang="en-US" dirty="0" err="1" smtClean="0">
                <a:latin typeface="Calibri" pitchFamily="34" charset="0"/>
              </a:rPr>
              <a:t>rabblerouse</a:t>
            </a:r>
            <a:r>
              <a:rPr lang="en-US" dirty="0" smtClean="0">
                <a:latin typeface="Calibri" pitchFamily="34" charset="0"/>
              </a:rPr>
              <a:t> – grit it out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You’re still being paid – do a good job – </a:t>
            </a:r>
            <a:r>
              <a:rPr lang="en-US" b="1" u="sng" dirty="0" smtClean="0">
                <a:latin typeface="Calibri" pitchFamily="34" charset="0"/>
              </a:rPr>
              <a:t>you’re representing a credential as well as yourself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Be selfish – remember when you were new?  Help the next guy – what goes around/comes around!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Refuse to help – it says so much about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Burn bridges – life has a funny way of backtracking!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41120" y="190500"/>
            <a:ext cx="9509759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Congratulations!  You Got The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</a:t>
            </a:r>
            <a:r>
              <a:rPr lang="en-US" dirty="0" smtClean="0"/>
              <a:t>!  Now – A Word to the Wise. . . . . . . . .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57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897147" y="974786"/>
            <a:ext cx="5015973" cy="664234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1487" y="1647645"/>
            <a:ext cx="5231633" cy="406735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Thank your boss and teammates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Finish your projects or transition them appropriately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Ask your new teammates for advice</a:t>
            </a:r>
            <a:endParaRPr lang="en-US" i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Ask for a job description – help create 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Leave a checklist or “manual” for the next person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Leave your office/work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a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rea </a:t>
            </a:r>
            <a:r>
              <a:rPr lang="en-US" dirty="0">
                <a:solidFill>
                  <a:srgbClr val="009900"/>
                </a:solidFill>
                <a:latin typeface="Calibri" pitchFamily="34" charset="0"/>
              </a:rPr>
              <a:t>c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lean and neat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Offer to help train your replacement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Offer to render assistance anytime – show your leadership skills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6278880" y="1009292"/>
            <a:ext cx="4572000" cy="67286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42000" y="1544128"/>
            <a:ext cx="6032500" cy="429152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Act like a </a:t>
            </a:r>
            <a:endParaRPr lang="en-US" i="1" dirty="0" smtClean="0"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Leave unfinished work/projects for your successor – that may be his/her promotion too – be honest as to where you are with your current work and be helpful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Be a know-it-all and lord it over your former teammates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Act like you are “extra-special” because of your credential – let your natural abilities shine through and folks will recognize the skills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Be selfish – remember when you were new to your recent position?   Help the next guy that fills your previous shoes  - remember - what goes around/comes around!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Tell your former teammates your new salary – it says so much about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Burn bridges – life has a funny way of backtracking!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41120" y="190500"/>
            <a:ext cx="9509759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Congratulations!  You Got The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Promotion</a:t>
            </a:r>
            <a:r>
              <a:rPr lang="en-US" dirty="0" smtClean="0"/>
              <a:t>!  Now – A Word to the Wise. . . . . . . . . . . 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0657" y="695561"/>
            <a:ext cx="957102" cy="125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65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Q&amp;A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Member Participation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517585"/>
            <a:ext cx="9602789" cy="2165230"/>
          </a:xfrm>
        </p:spPr>
        <p:txBody>
          <a:bodyPr/>
          <a:lstStyle/>
          <a:p>
            <a:r>
              <a:rPr lang="en-US" dirty="0" smtClean="0"/>
              <a:t>Thank You All So Much!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85072" y="3140015"/>
            <a:ext cx="49256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Syd Stevens, CPC, CIMC, AAPC </a:t>
            </a:r>
            <a:r>
              <a:rPr lang="en-US" i="1" dirty="0" smtClean="0">
                <a:latin typeface="Calibri" pitchFamily="34" charset="0"/>
              </a:rPr>
              <a:t>Fellow Emeritus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913 </a:t>
            </a:r>
            <a:r>
              <a:rPr lang="en-US" dirty="0" smtClean="0">
                <a:latin typeface="Calibri" pitchFamily="34" charset="0"/>
              </a:rPr>
              <a:t>579-5588 cell</a:t>
            </a:r>
          </a:p>
          <a:p>
            <a:pPr algn="ctr"/>
            <a:r>
              <a:rPr lang="en-US" dirty="0" smtClean="0">
                <a:latin typeface="Calibri" pitchFamily="34" charset="0"/>
              </a:rPr>
              <a:t>syd31317@gmail.com</a:t>
            </a:r>
            <a:endParaRPr lang="en-US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33" y="265177"/>
            <a:ext cx="11618575" cy="806242"/>
          </a:xfrm>
        </p:spPr>
        <p:txBody>
          <a:bodyPr>
            <a:normAutofit/>
          </a:bodyPr>
          <a:lstStyle/>
          <a:p>
            <a:r>
              <a:rPr lang="en-US" sz="3400" dirty="0" smtClean="0"/>
              <a:t>Common </a:t>
            </a:r>
            <a:r>
              <a:rPr lang="en-US" sz="3400" u="sng" dirty="0" smtClean="0"/>
              <a:t>Oversights</a:t>
            </a:r>
            <a:r>
              <a:rPr lang="en-US" sz="3400" dirty="0" smtClean="0"/>
              <a:t> When Constructing Your Resume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9273"/>
            <a:ext cx="12098866" cy="4849860"/>
          </a:xfrm>
        </p:spPr>
        <p:txBody>
          <a:bodyPr>
            <a:norm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Calibri" pitchFamily="34" charset="0"/>
              </a:rPr>
              <a:t>Claiming credit for all you know and have done!  Credentials!!!</a:t>
            </a:r>
            <a:endParaRPr lang="en-US" sz="2300" dirty="0" smtClean="0">
              <a:latin typeface="Calibri" pitchFamily="34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Calibri" pitchFamily="34" charset="0"/>
              </a:rPr>
              <a:t>Conveying leadership/management skills – even if you did not have the title of “manager”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Calibri" pitchFamily="34" charset="0"/>
              </a:rPr>
              <a:t>Internal and “subtle” promotions and increase in responsibilities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Calibri" pitchFamily="34" charset="0"/>
              </a:rPr>
              <a:t>Involvement in major projects; moves, installations of new software, practice sales/mergers, new management, new carriers, implementation of new regulations from Government/State entities, i.e., new credentialing/re-validations, new providers – and the list goes on!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Calibri" pitchFamily="34" charset="0"/>
              </a:rPr>
              <a:t>Assessing “pre-coding” experience and effectively translating that experience/skill sets to your new coding career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sz="2300" dirty="0" smtClean="0">
                <a:latin typeface="Calibri" pitchFamily="34" charset="0"/>
              </a:rPr>
              <a:t>Neglecting to include special honors, certifications, commendations, nominations, offices held, and community service recognitions</a:t>
            </a:r>
            <a:endParaRPr lang="en-US" sz="2300" dirty="0" smtClean="0">
              <a:latin typeface="Calibri" pitchFamily="34" charset="0"/>
            </a:endParaRPr>
          </a:p>
          <a:p>
            <a:pPr marL="45720" lvl="0" indent="0">
              <a:buNone/>
            </a:pPr>
            <a:endParaRPr lang="en-US" sz="2300" dirty="0" smtClean="0">
              <a:latin typeface="Calibri" pitchFamily="34" charset="0"/>
            </a:endParaRPr>
          </a:p>
          <a:p>
            <a:pPr marL="45720" lvl="0" indent="0">
              <a:buNone/>
            </a:pPr>
            <a:endParaRPr lang="en-US" sz="23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201" y="152400"/>
            <a:ext cx="5205412" cy="1456267"/>
          </a:xfrm>
        </p:spPr>
        <p:txBody>
          <a:bodyPr>
            <a:normAutofit/>
          </a:bodyPr>
          <a:lstStyle/>
          <a:p>
            <a:r>
              <a:rPr lang="en-US" dirty="0" smtClean="0"/>
              <a:t>The Most Damaging Thing YOU Can Do . . . . 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9200" y="2179782"/>
            <a:ext cx="5715000" cy="307801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YOU not being your first and best “cheerleader”</a:t>
            </a:r>
            <a:endParaRPr lang="en-US" sz="20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YOU not believing you can do more, handle more, be more, make more!</a:t>
            </a:r>
            <a:endParaRPr lang="en-US" sz="20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YOU refusing to acknowledge your experience and tenacity in order to achieve CPC status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YOU allowing unfortunate and unfair experiences to color your outlook on YOU!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YOU letting fear of failure determine your future</a:t>
            </a:r>
          </a:p>
          <a:p>
            <a:endParaRPr lang="en-US" sz="2000" dirty="0" smtClean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7" name="Picture Placeholder 6" descr="Closeup of flower, starfish and shells on white sa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413" y="685800"/>
            <a:ext cx="5140854" cy="4572000"/>
          </a:xfrm>
        </p:spPr>
      </p:pic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067" y="685800"/>
            <a:ext cx="4790546" cy="14200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Getting What You Want and Where You Want is Hard Work!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7133" y="2235200"/>
            <a:ext cx="5376334" cy="30226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It Afraid!</a:t>
            </a:r>
            <a:endParaRPr lang="en-US" sz="2400" dirty="0" smtClean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Seek Out Resources!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Beg, Buy, Borrow or Steal Some Elbow Grease!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Develop Your Network</a:t>
            </a:r>
            <a:r>
              <a:rPr lang="en-US" sz="24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Get Involved!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A Mentor!</a:t>
            </a:r>
            <a:endParaRPr lang="en-US" sz="24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Placeholder 6" descr="Closeup of flower, starfish and shells on white sa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413" y="685800"/>
            <a:ext cx="5530320" cy="4572000"/>
          </a:xfrm>
        </p:spPr>
      </p:pic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9468" y="265176"/>
            <a:ext cx="10461412" cy="1088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Let’s Talk About a New/Different Position or Promotion: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7800" y="1572768"/>
            <a:ext cx="11887200" cy="4969348"/>
          </a:xfrm>
        </p:spPr>
        <p:txBody>
          <a:bodyPr>
            <a:norm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Are you boxed in where you are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Is there a corporate structure that allows for growth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Is there an opportunity for an “in-house” promotion -  Different title – Different responsibilities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Are you “settling” or settled?  (Good drive time, great benefits, vacation time, parking, nice co-workers)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Are you “out there” – do people know you, see you, want you, need you – Network Advantage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Are you the first one in/last one out of the office and/or meetings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Do you routinely “think outside the box”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Does your physician/boss depend upon you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Are you a problem solver or </a:t>
            </a:r>
            <a:r>
              <a:rPr lang="en-US" i="1" dirty="0" smtClean="0">
                <a:latin typeface="Calibri" pitchFamily="34" charset="0"/>
              </a:rPr>
              <a:t>maker</a:t>
            </a:r>
            <a:endParaRPr lang="en-US" i="1" dirty="0" smtClean="0"/>
          </a:p>
          <a:p>
            <a:pPr lvl="0"/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1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You Thought Of These Places Where Coding Opportunities Exist?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5299364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Physician Offices – Private and Corporately Owned</a:t>
            </a:r>
          </a:p>
          <a:p>
            <a:r>
              <a:rPr lang="en-US" dirty="0" smtClean="0">
                <a:latin typeface="Calibri" pitchFamily="34" charset="0"/>
              </a:rPr>
              <a:t>Hospitals</a:t>
            </a:r>
          </a:p>
          <a:p>
            <a:r>
              <a:rPr lang="en-US" dirty="0" smtClean="0">
                <a:latin typeface="Calibri" pitchFamily="34" charset="0"/>
              </a:rPr>
              <a:t>Independent Physical Therapy Facilities</a:t>
            </a:r>
          </a:p>
          <a:p>
            <a:r>
              <a:rPr lang="en-US" dirty="0" smtClean="0">
                <a:latin typeface="Calibri" pitchFamily="34" charset="0"/>
              </a:rPr>
              <a:t>Ambulatory Surgical Centers</a:t>
            </a:r>
          </a:p>
          <a:p>
            <a:r>
              <a:rPr lang="en-US" dirty="0" smtClean="0">
                <a:latin typeface="Calibri" pitchFamily="34" charset="0"/>
              </a:rPr>
              <a:t>Home Health Agencies</a:t>
            </a:r>
          </a:p>
          <a:p>
            <a:r>
              <a:rPr lang="en-US" dirty="0" smtClean="0">
                <a:latin typeface="Calibri" pitchFamily="34" charset="0"/>
              </a:rPr>
              <a:t>Medical Equipment – DME Businesses</a:t>
            </a:r>
          </a:p>
          <a:p>
            <a:r>
              <a:rPr lang="en-US" dirty="0" smtClean="0">
                <a:latin typeface="Calibri" pitchFamily="34" charset="0"/>
              </a:rPr>
              <a:t>Hospice Companies</a:t>
            </a:r>
          </a:p>
          <a:p>
            <a:r>
              <a:rPr lang="en-US" dirty="0" smtClean="0">
                <a:latin typeface="Calibri" pitchFamily="34" charset="0"/>
              </a:rPr>
              <a:t>Billing Companies</a:t>
            </a:r>
          </a:p>
          <a:p>
            <a:r>
              <a:rPr lang="en-US" dirty="0" smtClean="0">
                <a:latin typeface="Calibri" pitchFamily="34" charset="0"/>
              </a:rPr>
              <a:t>Insurance </a:t>
            </a:r>
            <a:r>
              <a:rPr lang="en-US" dirty="0" smtClean="0">
                <a:latin typeface="Calibri" pitchFamily="34" charset="0"/>
              </a:rPr>
              <a:t>Companies</a:t>
            </a:r>
          </a:p>
          <a:p>
            <a:r>
              <a:rPr lang="en-US" dirty="0" smtClean="0">
                <a:latin typeface="Calibri" pitchFamily="34" charset="0"/>
              </a:rPr>
              <a:t>Government/State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Here’s where your networking becomes a real advantage!</a:t>
            </a:r>
            <a:endParaRPr lang="en-US" sz="20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1200" y="265176"/>
            <a:ext cx="10139679" cy="4375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Entry Level Positions and Opportunities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74133" y="770467"/>
            <a:ext cx="5438987" cy="49445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Physician Offices – Private and Corporately Owned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Hospitals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Independent Physical Therapy Facilities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Ambulatory Surgical Centers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Home Health Agencies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Medical Equipment – DME Businesses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Hospice Companies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Billing Companies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Insurance Companies/Specialty Audit </a:t>
            </a:r>
            <a:r>
              <a:rPr lang="en-US" dirty="0" err="1" smtClean="0">
                <a:solidFill>
                  <a:srgbClr val="0000FF"/>
                </a:solidFill>
                <a:latin typeface="Calibri" pitchFamily="34" charset="0"/>
              </a:rPr>
              <a:t>Co’s</a:t>
            </a:r>
            <a:endParaRPr lang="en-US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278880" y="948267"/>
            <a:ext cx="4572000" cy="47667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Front Desk Assistant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Medical Records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Office Assistant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Data Entry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Accounts Receivable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Accounts Payable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Customer Service Agents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  <a:latin typeface="Calibri" pitchFamily="34" charset="0"/>
              </a:rPr>
              <a:t>Externs</a:t>
            </a:r>
            <a:endParaRPr lang="en-US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897147" y="974786"/>
            <a:ext cx="5015973" cy="664234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endParaRPr 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1487" y="1647645"/>
            <a:ext cx="5231633" cy="40673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Develop a Positive Attitude &amp; Outlook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Get Involved With Your Local Chapter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Attend </a:t>
            </a:r>
            <a:r>
              <a:rPr lang="en-US" i="1" dirty="0" smtClean="0">
                <a:solidFill>
                  <a:srgbClr val="009900"/>
                </a:solidFill>
                <a:latin typeface="Calibri" pitchFamily="34" charset="0"/>
              </a:rPr>
              <a:t>Everything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Volunteer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Network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Get on List Serves and </a:t>
            </a: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Blogs</a:t>
            </a:r>
            <a:endParaRPr lang="en-US" dirty="0" smtClean="0">
              <a:solidFill>
                <a:srgbClr val="009900"/>
              </a:solidFill>
              <a:latin typeface="Calibri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Get a Mentor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9900"/>
                </a:solidFill>
                <a:latin typeface="Calibri" pitchFamily="34" charset="0"/>
              </a:rPr>
              <a:t>Ask to Extern</a:t>
            </a:r>
            <a:endParaRPr lang="en-US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6278880" y="1009292"/>
            <a:ext cx="4572000" cy="67286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278880" y="1544128"/>
            <a:ext cx="4978592" cy="429152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Listen to Negative </a:t>
            </a:r>
            <a:r>
              <a:rPr lang="en-US" dirty="0">
                <a:latin typeface="Calibri" pitchFamily="34" charset="0"/>
              </a:rPr>
              <a:t>P</a:t>
            </a:r>
            <a:r>
              <a:rPr lang="en-US" dirty="0" smtClean="0">
                <a:latin typeface="Calibri" pitchFamily="34" charset="0"/>
              </a:rPr>
              <a:t>eople – </a:t>
            </a:r>
            <a:r>
              <a:rPr lang="en-US" i="1" dirty="0">
                <a:latin typeface="Calibri" pitchFamily="34" charset="0"/>
              </a:rPr>
              <a:t>G</a:t>
            </a:r>
            <a:r>
              <a:rPr lang="en-US" i="1" dirty="0" smtClean="0">
                <a:latin typeface="Calibri" pitchFamily="34" charset="0"/>
              </a:rPr>
              <a:t>et Away </a:t>
            </a:r>
            <a:r>
              <a:rPr lang="en-US" i="1" dirty="0">
                <a:latin typeface="Calibri" pitchFamily="34" charset="0"/>
              </a:rPr>
              <a:t>f</a:t>
            </a:r>
            <a:r>
              <a:rPr lang="en-US" i="1" dirty="0" smtClean="0">
                <a:latin typeface="Calibri" pitchFamily="34" charset="0"/>
              </a:rPr>
              <a:t>rom </a:t>
            </a:r>
            <a:r>
              <a:rPr lang="en-US" i="1" dirty="0">
                <a:latin typeface="Calibri" pitchFamily="34" charset="0"/>
              </a:rPr>
              <a:t>T</a:t>
            </a:r>
            <a:r>
              <a:rPr lang="en-US" i="1" dirty="0" smtClean="0">
                <a:latin typeface="Calibri" pitchFamily="34" charset="0"/>
              </a:rPr>
              <a:t>hem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Be Afraid to Run For Chapter Office or Serve on a Committee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Not Attend Insurance, Medicare, etc., Meetings </a:t>
            </a:r>
            <a:r>
              <a:rPr lang="en-US" dirty="0">
                <a:latin typeface="Calibri" pitchFamily="34" charset="0"/>
              </a:rPr>
              <a:t>O</a:t>
            </a:r>
            <a:r>
              <a:rPr lang="en-US" dirty="0" smtClean="0">
                <a:latin typeface="Calibri" pitchFamily="34" charset="0"/>
              </a:rPr>
              <a:t>utside of the AAPC – Valuable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dirty="0" smtClean="0">
                <a:latin typeface="Calibri" pitchFamily="34" charset="0"/>
              </a:rPr>
              <a:t>uture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n-US" dirty="0" smtClean="0">
                <a:latin typeface="Calibri" pitchFamily="34" charset="0"/>
              </a:rPr>
              <a:t>ontacts Are Out There!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Sit by Yourself and Fail to Introduce Yourself to Others – Don’t Be Afraid to Approach Leaders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Think You Can Do It By Yourself – You Can </a:t>
            </a:r>
            <a:r>
              <a:rPr lang="en-US" i="1" dirty="0" smtClean="0">
                <a:latin typeface="Calibri" pitchFamily="34" charset="0"/>
              </a:rPr>
              <a:t>Always</a:t>
            </a:r>
            <a:r>
              <a:rPr lang="en-US" dirty="0" smtClean="0">
                <a:latin typeface="Calibri" pitchFamily="34" charset="0"/>
              </a:rPr>
              <a:t> Use Assistance &amp; Advice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alibri" pitchFamily="34" charset="0"/>
              </a:rPr>
              <a:t>Be Afraid to Extern Yourself Outside Your Comfort Zone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41120" y="0"/>
            <a:ext cx="9509759" cy="100929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To Prepare For Getting That Coding Job or Promotion!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35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build="p"/>
      <p:bldP spid="12" grpId="0" build="p"/>
    </p:bldLst>
  </p:timing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7E3C02-E47E-4702-8BC9-1082997D9C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0</TotalTime>
  <Words>1914</Words>
  <Application>Microsoft Office PowerPoint</Application>
  <PresentationFormat>Widescreen</PresentationFormat>
  <Paragraphs>202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Courier New</vt:lpstr>
      <vt:lpstr>Georgia</vt:lpstr>
      <vt:lpstr>Wingdings</vt:lpstr>
      <vt:lpstr>Ocean 16x9</vt:lpstr>
      <vt:lpstr>Document</vt:lpstr>
      <vt:lpstr>Welcome To  AAPC of Kansas City’s “Career Night”</vt:lpstr>
      <vt:lpstr>Resume Basics  Syd Stevens CPC, CIMC, AAPC Fellow-Emeritus</vt:lpstr>
      <vt:lpstr>Common Oversights When Constructing Your Resume</vt:lpstr>
      <vt:lpstr>The Most Damaging Thing YOU Can Do . . . . .</vt:lpstr>
      <vt:lpstr> Getting What You Want and Where You Want is Hard Work!</vt:lpstr>
      <vt:lpstr>Let’s Talk About a New/Different Position or Promotion:</vt:lpstr>
      <vt:lpstr>Have You Thought Of These Places Where Coding Opportunities Exist?</vt:lpstr>
      <vt:lpstr>Entry Level Positions and Opportunities</vt:lpstr>
      <vt:lpstr>How To Prepare For Getting That Coding Job or Promotion!</vt:lpstr>
      <vt:lpstr>Your Professional Resume </vt:lpstr>
      <vt:lpstr>How To Develop a Professional Resume</vt:lpstr>
      <vt:lpstr>OK!</vt:lpstr>
      <vt:lpstr>OK  to  Great!</vt:lpstr>
      <vt:lpstr>PowerPoint Presentation</vt:lpstr>
      <vt:lpstr>The Interview – Makes it or Breaks It!</vt:lpstr>
      <vt:lpstr>The Interview – Makes it or Breaks It!</vt:lpstr>
      <vt:lpstr>Questions Prospective Employers May Ask and the Less Than Optimal Answers I’ve Received:</vt:lpstr>
      <vt:lpstr>Less Than Optimal Answers I’ve Received:</vt:lpstr>
      <vt:lpstr>The Post Interview – Can Seal the Deal!</vt:lpstr>
      <vt:lpstr>Congratulations!  You Got The Job!  Now – A Word to the Wise. . . . . . . . . . . .</vt:lpstr>
      <vt:lpstr>Congratulations!  You Got The Promotion!  Now – A Word to the Wise. . . . . . . . . . . .</vt:lpstr>
      <vt:lpstr>Q&amp;A Time!</vt:lpstr>
      <vt:lpstr>Thank You All So Much!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2017-06-17T18:25:14Z</dcterms:created>
  <dcterms:modified xsi:type="dcterms:W3CDTF">2025-06-14T19:25:17Z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