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5"/>
  </p:sldMasterIdLst>
  <p:notesMasterIdLst>
    <p:notesMasterId r:id="rId89"/>
  </p:notesMasterIdLst>
  <p:handoutMasterIdLst>
    <p:handoutMasterId r:id="rId90"/>
  </p:handoutMasterIdLst>
  <p:sldIdLst>
    <p:sldId id="280" r:id="rId6"/>
    <p:sldId id="2147480565" r:id="rId7"/>
    <p:sldId id="270" r:id="rId8"/>
    <p:sldId id="1506" r:id="rId9"/>
    <p:sldId id="2147480544" r:id="rId10"/>
    <p:sldId id="2147480568" r:id="rId11"/>
    <p:sldId id="2147480593" r:id="rId12"/>
    <p:sldId id="2147480581" r:id="rId13"/>
    <p:sldId id="2147480573" r:id="rId14"/>
    <p:sldId id="2147480582" r:id="rId15"/>
    <p:sldId id="2147480592" r:id="rId16"/>
    <p:sldId id="2147480574" r:id="rId17"/>
    <p:sldId id="2147480571" r:id="rId18"/>
    <p:sldId id="2147480653" r:id="rId19"/>
    <p:sldId id="2147480575" r:id="rId20"/>
    <p:sldId id="2147480576" r:id="rId21"/>
    <p:sldId id="2147480578" r:id="rId22"/>
    <p:sldId id="2147480588" r:id="rId23"/>
    <p:sldId id="2147480591" r:id="rId24"/>
    <p:sldId id="2147480589" r:id="rId25"/>
    <p:sldId id="2147480590" r:id="rId26"/>
    <p:sldId id="2147480666" r:id="rId27"/>
    <p:sldId id="2147480545" r:id="rId28"/>
    <p:sldId id="2147480599" r:id="rId29"/>
    <p:sldId id="2147480595" r:id="rId30"/>
    <p:sldId id="2147480611" r:id="rId31"/>
    <p:sldId id="2147480664" r:id="rId32"/>
    <p:sldId id="2147480610" r:id="rId33"/>
    <p:sldId id="2147480627" r:id="rId34"/>
    <p:sldId id="2147480601" r:id="rId35"/>
    <p:sldId id="2147480600" r:id="rId36"/>
    <p:sldId id="2147480602" r:id="rId37"/>
    <p:sldId id="2147480603" r:id="rId38"/>
    <p:sldId id="2147480604" r:id="rId39"/>
    <p:sldId id="2147480605" r:id="rId40"/>
    <p:sldId id="2147480606" r:id="rId41"/>
    <p:sldId id="2147480607" r:id="rId42"/>
    <p:sldId id="2147480625" r:id="rId43"/>
    <p:sldId id="2147480639" r:id="rId44"/>
    <p:sldId id="2147480640" r:id="rId45"/>
    <p:sldId id="2147480644" r:id="rId46"/>
    <p:sldId id="2147480641" r:id="rId47"/>
    <p:sldId id="2147480645" r:id="rId48"/>
    <p:sldId id="2147480642" r:id="rId49"/>
    <p:sldId id="2147480646" r:id="rId50"/>
    <p:sldId id="2147480648" r:id="rId51"/>
    <p:sldId id="2147480643" r:id="rId52"/>
    <p:sldId id="2147480647" r:id="rId53"/>
    <p:sldId id="2147480635" r:id="rId54"/>
    <p:sldId id="2147480637" r:id="rId55"/>
    <p:sldId id="2147480636" r:id="rId56"/>
    <p:sldId id="2147480638" r:id="rId57"/>
    <p:sldId id="2147480631" r:id="rId58"/>
    <p:sldId id="2147480626" r:id="rId59"/>
    <p:sldId id="2147480628" r:id="rId60"/>
    <p:sldId id="2147480629" r:id="rId61"/>
    <p:sldId id="2147480546" r:id="rId62"/>
    <p:sldId id="2147480549" r:id="rId63"/>
    <p:sldId id="2147480616" r:id="rId64"/>
    <p:sldId id="2147480617" r:id="rId65"/>
    <p:sldId id="2147480615" r:id="rId66"/>
    <p:sldId id="2147480614" r:id="rId67"/>
    <p:sldId id="2147480650" r:id="rId68"/>
    <p:sldId id="2147480652" r:id="rId69"/>
    <p:sldId id="2147480651" r:id="rId70"/>
    <p:sldId id="2147480620" r:id="rId71"/>
    <p:sldId id="2147480621" r:id="rId72"/>
    <p:sldId id="2147480623" r:id="rId73"/>
    <p:sldId id="2147480618" r:id="rId74"/>
    <p:sldId id="2147480613" r:id="rId75"/>
    <p:sldId id="2147480619" r:id="rId76"/>
    <p:sldId id="2147480547" r:id="rId77"/>
    <p:sldId id="2147480570" r:id="rId78"/>
    <p:sldId id="2147480660" r:id="rId79"/>
    <p:sldId id="2147480658" r:id="rId80"/>
    <p:sldId id="2147480661" r:id="rId81"/>
    <p:sldId id="2147480622" r:id="rId82"/>
    <p:sldId id="2147480662" r:id="rId83"/>
    <p:sldId id="2147480663" r:id="rId84"/>
    <p:sldId id="2147480563" r:id="rId85"/>
    <p:sldId id="2147480552" r:id="rId86"/>
    <p:sldId id="2147480665" r:id="rId87"/>
    <p:sldId id="2147480556"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93117-5931-5432-91C6-1AAA266DF328}" name="Ryan, Thom" initials="" userId="S::0006890@wpsic.com::b97adbfa-36e0-4d63-bdfd-a3dd3e8f49ef" providerId="AD"/>
  <p188:author id="{80F02B80-78C5-FE20-8BA1-953BC5A04281}" name="Muchow, Mary" initials="" userId="S::0001821@wpsic.com::ad5a3013-e973-4a2b-8db2-c5b2d9cfa8df" providerId="AD"/>
  <p188:author id="{403A7CCD-2ACE-C8DE-30F0-7C9694D8BE84}" name="Berra, Ellen" initials="" userId="S::0000908@wpsic.com::d413798a-0857-495f-a90a-ceb88407c4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46533" autoAdjust="0"/>
  </p:normalViewPr>
  <p:slideViewPr>
    <p:cSldViewPr snapToGrid="0" snapToObjects="1">
      <p:cViewPr varScale="1">
        <p:scale>
          <a:sx n="53" d="100"/>
          <a:sy n="53" d="100"/>
        </p:scale>
        <p:origin x="2034" y="66"/>
      </p:cViewPr>
      <p:guideLst/>
    </p:cSldViewPr>
  </p:slideViewPr>
  <p:outlineViewPr>
    <p:cViewPr>
      <p:scale>
        <a:sx n="33" d="100"/>
        <a:sy n="33" d="100"/>
      </p:scale>
      <p:origin x="0" y="-51702"/>
    </p:cViewPr>
  </p:outlineViewPr>
  <p:notesTextViewPr>
    <p:cViewPr>
      <p:scale>
        <a:sx n="75" d="100"/>
        <a:sy n="75" d="100"/>
      </p:scale>
      <p:origin x="0" y="0"/>
    </p:cViewPr>
  </p:notesTextViewPr>
  <p:sorterViewPr>
    <p:cViewPr>
      <p:scale>
        <a:sx n="100" d="100"/>
        <a:sy n="100" d="100"/>
      </p:scale>
      <p:origin x="0" y="-9012"/>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handoutMaster" Target="handoutMasters/handoutMaster1.xml"/><Relationship Id="rId95"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B9575-E933-4CC1-B546-4CE904DD211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CAD44EF-67C5-4051-BFCF-2B83A7F3EC56}">
      <dgm:prSet custT="1"/>
      <dgm:spPr/>
      <dgm:t>
        <a:bodyPr/>
        <a:lstStyle/>
        <a:p>
          <a:r>
            <a:rPr lang="en-US" sz="2800" dirty="0"/>
            <a:t>Find link on Live Events web page</a:t>
          </a:r>
        </a:p>
      </dgm:t>
    </dgm:pt>
    <dgm:pt modelId="{BCD46D4B-9E80-4B53-8FF5-82DC5368E59F}" type="parTrans" cxnId="{9314DCEB-3D55-45C0-94FD-F640F8E52262}">
      <dgm:prSet/>
      <dgm:spPr/>
      <dgm:t>
        <a:bodyPr/>
        <a:lstStyle/>
        <a:p>
          <a:endParaRPr lang="en-US"/>
        </a:p>
      </dgm:t>
    </dgm:pt>
    <dgm:pt modelId="{D979E3D2-BBF3-45DF-AF30-1E6BF38EFBB2}" type="sibTrans" cxnId="{9314DCEB-3D55-45C0-94FD-F640F8E52262}">
      <dgm:prSet/>
      <dgm:spPr/>
      <dgm:t>
        <a:bodyPr/>
        <a:lstStyle/>
        <a:p>
          <a:endParaRPr lang="en-US"/>
        </a:p>
      </dgm:t>
    </dgm:pt>
    <dgm:pt modelId="{DDFF9884-5A63-415E-9C45-79F98532CF45}">
      <dgm:prSet custT="1"/>
      <dgm:spPr/>
      <dgm:t>
        <a:bodyPr/>
        <a:lstStyle/>
        <a:p>
          <a:r>
            <a:rPr lang="en-US" sz="2800" dirty="0"/>
            <a:t>Stay up to date by viewing this document, updated quarterly</a:t>
          </a:r>
        </a:p>
      </dgm:t>
    </dgm:pt>
    <dgm:pt modelId="{A473D094-B8E7-4CB1-981E-2A1652DAF986}" type="parTrans" cxnId="{5CCA6641-10F7-4FB9-85C9-D513BC813381}">
      <dgm:prSet/>
      <dgm:spPr/>
      <dgm:t>
        <a:bodyPr/>
        <a:lstStyle/>
        <a:p>
          <a:endParaRPr lang="en-US"/>
        </a:p>
      </dgm:t>
    </dgm:pt>
    <dgm:pt modelId="{9A40C6AA-AE65-469A-A5B2-A209B533764D}" type="sibTrans" cxnId="{5CCA6641-10F7-4FB9-85C9-D513BC813381}">
      <dgm:prSet/>
      <dgm:spPr/>
      <dgm:t>
        <a:bodyPr/>
        <a:lstStyle/>
        <a:p>
          <a:endParaRPr lang="en-US"/>
        </a:p>
      </dgm:t>
    </dgm:pt>
    <dgm:pt modelId="{E2B20E02-3D98-4335-A384-90454E95AFEC}" type="pres">
      <dgm:prSet presAssocID="{3FCB9575-E933-4CC1-B546-4CE904DD211F}" presName="hierChild1" presStyleCnt="0">
        <dgm:presLayoutVars>
          <dgm:chPref val="1"/>
          <dgm:dir/>
          <dgm:animOne val="branch"/>
          <dgm:animLvl val="lvl"/>
          <dgm:resizeHandles/>
        </dgm:presLayoutVars>
      </dgm:prSet>
      <dgm:spPr/>
    </dgm:pt>
    <dgm:pt modelId="{2184C378-A288-4BD3-8AC0-81298BE03175}" type="pres">
      <dgm:prSet presAssocID="{FCAD44EF-67C5-4051-BFCF-2B83A7F3EC56}" presName="hierRoot1" presStyleCnt="0"/>
      <dgm:spPr/>
    </dgm:pt>
    <dgm:pt modelId="{FDE31F8F-B4DB-4475-9166-E8DD15AFDAAA}" type="pres">
      <dgm:prSet presAssocID="{FCAD44EF-67C5-4051-BFCF-2B83A7F3EC56}" presName="composite" presStyleCnt="0"/>
      <dgm:spPr/>
    </dgm:pt>
    <dgm:pt modelId="{2264DEB2-B7B9-422D-A6F3-E0A8E5061FE0}" type="pres">
      <dgm:prSet presAssocID="{FCAD44EF-67C5-4051-BFCF-2B83A7F3EC56}" presName="background" presStyleLbl="node0" presStyleIdx="0" presStyleCnt="2"/>
      <dgm:spPr/>
    </dgm:pt>
    <dgm:pt modelId="{8E7FC5D5-046C-44CD-932A-F0712860C45E}" type="pres">
      <dgm:prSet presAssocID="{FCAD44EF-67C5-4051-BFCF-2B83A7F3EC56}" presName="text" presStyleLbl="fgAcc0" presStyleIdx="0" presStyleCnt="2">
        <dgm:presLayoutVars>
          <dgm:chPref val="3"/>
        </dgm:presLayoutVars>
      </dgm:prSet>
      <dgm:spPr/>
    </dgm:pt>
    <dgm:pt modelId="{CADEFB9B-3685-413B-BAD9-80FEDD104F60}" type="pres">
      <dgm:prSet presAssocID="{FCAD44EF-67C5-4051-BFCF-2B83A7F3EC56}" presName="hierChild2" presStyleCnt="0"/>
      <dgm:spPr/>
    </dgm:pt>
    <dgm:pt modelId="{A576D66A-5D44-4BAE-8443-6A980F52DB7A}" type="pres">
      <dgm:prSet presAssocID="{DDFF9884-5A63-415E-9C45-79F98532CF45}" presName="hierRoot1" presStyleCnt="0"/>
      <dgm:spPr/>
    </dgm:pt>
    <dgm:pt modelId="{A4E3FCAA-0814-4F01-A0DA-2BC409D7018B}" type="pres">
      <dgm:prSet presAssocID="{DDFF9884-5A63-415E-9C45-79F98532CF45}" presName="composite" presStyleCnt="0"/>
      <dgm:spPr/>
    </dgm:pt>
    <dgm:pt modelId="{7F29F25A-41FF-469F-8F15-8A6C4908639F}" type="pres">
      <dgm:prSet presAssocID="{DDFF9884-5A63-415E-9C45-79F98532CF45}" presName="background" presStyleLbl="node0" presStyleIdx="1" presStyleCnt="2"/>
      <dgm:spPr/>
    </dgm:pt>
    <dgm:pt modelId="{2D0A3347-585E-493A-BC09-20B3F44AE2F4}" type="pres">
      <dgm:prSet presAssocID="{DDFF9884-5A63-415E-9C45-79F98532CF45}" presName="text" presStyleLbl="fgAcc0" presStyleIdx="1" presStyleCnt="2">
        <dgm:presLayoutVars>
          <dgm:chPref val="3"/>
        </dgm:presLayoutVars>
      </dgm:prSet>
      <dgm:spPr/>
    </dgm:pt>
    <dgm:pt modelId="{48D8CCDC-3F09-46A8-A11C-78D7DE54AD6C}" type="pres">
      <dgm:prSet presAssocID="{DDFF9884-5A63-415E-9C45-79F98532CF45}" presName="hierChild2" presStyleCnt="0"/>
      <dgm:spPr/>
    </dgm:pt>
  </dgm:ptLst>
  <dgm:cxnLst>
    <dgm:cxn modelId="{5CCA6641-10F7-4FB9-85C9-D513BC813381}" srcId="{3FCB9575-E933-4CC1-B546-4CE904DD211F}" destId="{DDFF9884-5A63-415E-9C45-79F98532CF45}" srcOrd="1" destOrd="0" parTransId="{A473D094-B8E7-4CB1-981E-2A1652DAF986}" sibTransId="{9A40C6AA-AE65-469A-A5B2-A209B533764D}"/>
    <dgm:cxn modelId="{DE257A50-6A5E-49AA-A0A8-856E0BF27F9A}" type="presOf" srcId="{3FCB9575-E933-4CC1-B546-4CE904DD211F}" destId="{E2B20E02-3D98-4335-A384-90454E95AFEC}" srcOrd="0" destOrd="0" presId="urn:microsoft.com/office/officeart/2005/8/layout/hierarchy1"/>
    <dgm:cxn modelId="{84D8719E-E311-4397-970C-C940E07C3613}" type="presOf" srcId="{FCAD44EF-67C5-4051-BFCF-2B83A7F3EC56}" destId="{8E7FC5D5-046C-44CD-932A-F0712860C45E}" srcOrd="0" destOrd="0" presId="urn:microsoft.com/office/officeart/2005/8/layout/hierarchy1"/>
    <dgm:cxn modelId="{9314DCEB-3D55-45C0-94FD-F640F8E52262}" srcId="{3FCB9575-E933-4CC1-B546-4CE904DD211F}" destId="{FCAD44EF-67C5-4051-BFCF-2B83A7F3EC56}" srcOrd="0" destOrd="0" parTransId="{BCD46D4B-9E80-4B53-8FF5-82DC5368E59F}" sibTransId="{D979E3D2-BBF3-45DF-AF30-1E6BF38EFBB2}"/>
    <dgm:cxn modelId="{1D7249ED-96E2-4F68-BE07-C80A1CA832BF}" type="presOf" srcId="{DDFF9884-5A63-415E-9C45-79F98532CF45}" destId="{2D0A3347-585E-493A-BC09-20B3F44AE2F4}" srcOrd="0" destOrd="0" presId="urn:microsoft.com/office/officeart/2005/8/layout/hierarchy1"/>
    <dgm:cxn modelId="{3FD1B3F2-942A-4460-97BF-905491CE59D9}" type="presParOf" srcId="{E2B20E02-3D98-4335-A384-90454E95AFEC}" destId="{2184C378-A288-4BD3-8AC0-81298BE03175}" srcOrd="0" destOrd="0" presId="urn:microsoft.com/office/officeart/2005/8/layout/hierarchy1"/>
    <dgm:cxn modelId="{D55C480D-D5D8-4393-8B52-474D8D42EC32}" type="presParOf" srcId="{2184C378-A288-4BD3-8AC0-81298BE03175}" destId="{FDE31F8F-B4DB-4475-9166-E8DD15AFDAAA}" srcOrd="0" destOrd="0" presId="urn:microsoft.com/office/officeart/2005/8/layout/hierarchy1"/>
    <dgm:cxn modelId="{924A3EAB-EFAD-4AA8-BF6E-1A8C95B14599}" type="presParOf" srcId="{FDE31F8F-B4DB-4475-9166-E8DD15AFDAAA}" destId="{2264DEB2-B7B9-422D-A6F3-E0A8E5061FE0}" srcOrd="0" destOrd="0" presId="urn:microsoft.com/office/officeart/2005/8/layout/hierarchy1"/>
    <dgm:cxn modelId="{C551FB3D-9E78-44DC-831D-145C4E7EEA7C}" type="presParOf" srcId="{FDE31F8F-B4DB-4475-9166-E8DD15AFDAAA}" destId="{8E7FC5D5-046C-44CD-932A-F0712860C45E}" srcOrd="1" destOrd="0" presId="urn:microsoft.com/office/officeart/2005/8/layout/hierarchy1"/>
    <dgm:cxn modelId="{FF183E24-106A-4D6E-9FC1-710229572884}" type="presParOf" srcId="{2184C378-A288-4BD3-8AC0-81298BE03175}" destId="{CADEFB9B-3685-413B-BAD9-80FEDD104F60}" srcOrd="1" destOrd="0" presId="urn:microsoft.com/office/officeart/2005/8/layout/hierarchy1"/>
    <dgm:cxn modelId="{5A0333E8-8EDE-4424-8EA9-95C35F8FD40B}" type="presParOf" srcId="{E2B20E02-3D98-4335-A384-90454E95AFEC}" destId="{A576D66A-5D44-4BAE-8443-6A980F52DB7A}" srcOrd="1" destOrd="0" presId="urn:microsoft.com/office/officeart/2005/8/layout/hierarchy1"/>
    <dgm:cxn modelId="{77CCADFC-F0AA-468C-8ED1-5BF80269E796}" type="presParOf" srcId="{A576D66A-5D44-4BAE-8443-6A980F52DB7A}" destId="{A4E3FCAA-0814-4F01-A0DA-2BC409D7018B}" srcOrd="0" destOrd="0" presId="urn:microsoft.com/office/officeart/2005/8/layout/hierarchy1"/>
    <dgm:cxn modelId="{D2C4404A-B242-4E23-B1B2-641A9857554D}" type="presParOf" srcId="{A4E3FCAA-0814-4F01-A0DA-2BC409D7018B}" destId="{7F29F25A-41FF-469F-8F15-8A6C4908639F}" srcOrd="0" destOrd="0" presId="urn:microsoft.com/office/officeart/2005/8/layout/hierarchy1"/>
    <dgm:cxn modelId="{E9D98A47-DA2D-46DD-A214-144FB75495D5}" type="presParOf" srcId="{A4E3FCAA-0814-4F01-A0DA-2BC409D7018B}" destId="{2D0A3347-585E-493A-BC09-20B3F44AE2F4}" srcOrd="1" destOrd="0" presId="urn:microsoft.com/office/officeart/2005/8/layout/hierarchy1"/>
    <dgm:cxn modelId="{1CE4A5D7-01B6-476B-BAD2-2D98D477C54B}" type="presParOf" srcId="{A576D66A-5D44-4BAE-8443-6A980F52DB7A}" destId="{48D8CCDC-3F09-46A8-A11C-78D7DE54AD6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DEB2-B7B9-422D-A6F3-E0A8E5061FE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FC5D5-046C-44CD-932A-F0712860C45E}">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Find link on Live Events web page</a:t>
          </a:r>
        </a:p>
      </dsp:txBody>
      <dsp:txXfrm>
        <a:off x="696297" y="538547"/>
        <a:ext cx="4171627" cy="2590157"/>
      </dsp:txXfrm>
    </dsp:sp>
    <dsp:sp modelId="{7F29F25A-41FF-469F-8F15-8A6C4908639F}">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A3347-585E-493A-BC09-20B3F44AE2F4}">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Stay up to date by viewing this document, updated quarterly</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3/7/2024</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374400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10</a:t>
            </a:fld>
            <a:endParaRPr lang="en-US" dirty="0"/>
          </a:p>
        </p:txBody>
      </p:sp>
    </p:spTree>
    <p:extLst>
      <p:ext uri="{BB962C8B-B14F-4D97-AF65-F5344CB8AC3E}">
        <p14:creationId xmlns:p14="http://schemas.microsoft.com/office/powerpoint/2010/main" val="207569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11</a:t>
            </a:fld>
            <a:endParaRPr lang="en-US" dirty="0"/>
          </a:p>
        </p:txBody>
      </p:sp>
    </p:spTree>
    <p:extLst>
      <p:ext uri="{BB962C8B-B14F-4D97-AF65-F5344CB8AC3E}">
        <p14:creationId xmlns:p14="http://schemas.microsoft.com/office/powerpoint/2010/main" val="313591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12</a:t>
            </a:fld>
            <a:endParaRPr lang="en-US" dirty="0"/>
          </a:p>
        </p:txBody>
      </p:sp>
    </p:spTree>
    <p:extLst>
      <p:ext uri="{BB962C8B-B14F-4D97-AF65-F5344CB8AC3E}">
        <p14:creationId xmlns:p14="http://schemas.microsoft.com/office/powerpoint/2010/main" val="365586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13</a:t>
            </a:fld>
            <a:endParaRPr lang="en-US" dirty="0"/>
          </a:p>
        </p:txBody>
      </p:sp>
    </p:spTree>
    <p:extLst>
      <p:ext uri="{BB962C8B-B14F-4D97-AF65-F5344CB8AC3E}">
        <p14:creationId xmlns:p14="http://schemas.microsoft.com/office/powerpoint/2010/main" val="107188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14</a:t>
            </a:fld>
            <a:endParaRPr lang="en-US" dirty="0"/>
          </a:p>
        </p:txBody>
      </p:sp>
    </p:spTree>
    <p:extLst>
      <p:ext uri="{BB962C8B-B14F-4D97-AF65-F5344CB8AC3E}">
        <p14:creationId xmlns:p14="http://schemas.microsoft.com/office/powerpoint/2010/main" val="324358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b="0" dirty="0">
              <a:solidFill>
                <a:srgbClr val="2F5597"/>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5ABEBA1-951B-0F4A-95D0-9F1CC3ADD46B}" type="slidenum">
              <a:rPr lang="en-US" smtClean="0"/>
              <a:t>15</a:t>
            </a:fld>
            <a:endParaRPr lang="en-US" dirty="0"/>
          </a:p>
        </p:txBody>
      </p:sp>
    </p:spTree>
    <p:extLst>
      <p:ext uri="{BB962C8B-B14F-4D97-AF65-F5344CB8AC3E}">
        <p14:creationId xmlns:p14="http://schemas.microsoft.com/office/powerpoint/2010/main" val="42269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16</a:t>
            </a:fld>
            <a:endParaRPr lang="en-US" dirty="0"/>
          </a:p>
        </p:txBody>
      </p:sp>
    </p:spTree>
    <p:extLst>
      <p:ext uri="{BB962C8B-B14F-4D97-AF65-F5344CB8AC3E}">
        <p14:creationId xmlns:p14="http://schemas.microsoft.com/office/powerpoint/2010/main" val="1880124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17</a:t>
            </a:fld>
            <a:endParaRPr lang="en-US" dirty="0"/>
          </a:p>
        </p:txBody>
      </p:sp>
    </p:spTree>
    <p:extLst>
      <p:ext uri="{BB962C8B-B14F-4D97-AF65-F5344CB8AC3E}">
        <p14:creationId xmlns:p14="http://schemas.microsoft.com/office/powerpoint/2010/main" val="380981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18</a:t>
            </a:fld>
            <a:endParaRPr lang="en-US" dirty="0"/>
          </a:p>
        </p:txBody>
      </p:sp>
    </p:spTree>
    <p:extLst>
      <p:ext uri="{BB962C8B-B14F-4D97-AF65-F5344CB8AC3E}">
        <p14:creationId xmlns:p14="http://schemas.microsoft.com/office/powerpoint/2010/main" val="1139670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19</a:t>
            </a:fld>
            <a:endParaRPr lang="en-US" dirty="0"/>
          </a:p>
        </p:txBody>
      </p:sp>
    </p:spTree>
    <p:extLst>
      <p:ext uri="{BB962C8B-B14F-4D97-AF65-F5344CB8AC3E}">
        <p14:creationId xmlns:p14="http://schemas.microsoft.com/office/powerpoint/2010/main" val="386737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a:t>
            </a:fld>
            <a:endParaRPr lang="en-US" dirty="0"/>
          </a:p>
        </p:txBody>
      </p:sp>
    </p:spTree>
    <p:extLst>
      <p:ext uri="{BB962C8B-B14F-4D97-AF65-F5344CB8AC3E}">
        <p14:creationId xmlns:p14="http://schemas.microsoft.com/office/powerpoint/2010/main" val="1585474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20</a:t>
            </a:fld>
            <a:endParaRPr lang="en-US" dirty="0"/>
          </a:p>
        </p:txBody>
      </p:sp>
    </p:spTree>
    <p:extLst>
      <p:ext uri="{BB962C8B-B14F-4D97-AF65-F5344CB8AC3E}">
        <p14:creationId xmlns:p14="http://schemas.microsoft.com/office/powerpoint/2010/main" val="3008269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21</a:t>
            </a:fld>
            <a:endParaRPr lang="en-US" dirty="0"/>
          </a:p>
        </p:txBody>
      </p:sp>
    </p:spTree>
    <p:extLst>
      <p:ext uri="{BB962C8B-B14F-4D97-AF65-F5344CB8AC3E}">
        <p14:creationId xmlns:p14="http://schemas.microsoft.com/office/powerpoint/2010/main" val="50105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22</a:t>
            </a:fld>
            <a:endParaRPr lang="en-US" dirty="0"/>
          </a:p>
        </p:txBody>
      </p:sp>
    </p:spTree>
    <p:extLst>
      <p:ext uri="{BB962C8B-B14F-4D97-AF65-F5344CB8AC3E}">
        <p14:creationId xmlns:p14="http://schemas.microsoft.com/office/powerpoint/2010/main" val="97133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23</a:t>
            </a:fld>
            <a:endParaRPr lang="en-US" dirty="0"/>
          </a:p>
        </p:txBody>
      </p:sp>
    </p:spTree>
    <p:extLst>
      <p:ext uri="{BB962C8B-B14F-4D97-AF65-F5344CB8AC3E}">
        <p14:creationId xmlns:p14="http://schemas.microsoft.com/office/powerpoint/2010/main" val="211523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24</a:t>
            </a:fld>
            <a:endParaRPr lang="en-US" dirty="0"/>
          </a:p>
        </p:txBody>
      </p:sp>
    </p:spTree>
    <p:extLst>
      <p:ext uri="{BB962C8B-B14F-4D97-AF65-F5344CB8AC3E}">
        <p14:creationId xmlns:p14="http://schemas.microsoft.com/office/powerpoint/2010/main" val="301111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25</a:t>
            </a:fld>
            <a:endParaRPr lang="en-US" dirty="0"/>
          </a:p>
        </p:txBody>
      </p:sp>
    </p:spTree>
    <p:extLst>
      <p:ext uri="{BB962C8B-B14F-4D97-AF65-F5344CB8AC3E}">
        <p14:creationId xmlns:p14="http://schemas.microsoft.com/office/powerpoint/2010/main" val="1960909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26</a:t>
            </a:fld>
            <a:endParaRPr lang="en-US" dirty="0"/>
          </a:p>
        </p:txBody>
      </p:sp>
    </p:spTree>
    <p:extLst>
      <p:ext uri="{BB962C8B-B14F-4D97-AF65-F5344CB8AC3E}">
        <p14:creationId xmlns:p14="http://schemas.microsoft.com/office/powerpoint/2010/main" val="3915973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27</a:t>
            </a:fld>
            <a:endParaRPr lang="en-US" dirty="0"/>
          </a:p>
        </p:txBody>
      </p:sp>
    </p:spTree>
    <p:extLst>
      <p:ext uri="{BB962C8B-B14F-4D97-AF65-F5344CB8AC3E}">
        <p14:creationId xmlns:p14="http://schemas.microsoft.com/office/powerpoint/2010/main" val="240517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28</a:t>
            </a:fld>
            <a:endParaRPr lang="en-US" dirty="0"/>
          </a:p>
        </p:txBody>
      </p:sp>
    </p:spTree>
    <p:extLst>
      <p:ext uri="{BB962C8B-B14F-4D97-AF65-F5344CB8AC3E}">
        <p14:creationId xmlns:p14="http://schemas.microsoft.com/office/powerpoint/2010/main" val="63376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29</a:t>
            </a:fld>
            <a:endParaRPr lang="en-US" dirty="0"/>
          </a:p>
        </p:txBody>
      </p:sp>
    </p:spTree>
    <p:extLst>
      <p:ext uri="{BB962C8B-B14F-4D97-AF65-F5344CB8AC3E}">
        <p14:creationId xmlns:p14="http://schemas.microsoft.com/office/powerpoint/2010/main" val="417458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1256334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30</a:t>
            </a:fld>
            <a:endParaRPr lang="en-US" dirty="0"/>
          </a:p>
        </p:txBody>
      </p:sp>
    </p:spTree>
    <p:extLst>
      <p:ext uri="{BB962C8B-B14F-4D97-AF65-F5344CB8AC3E}">
        <p14:creationId xmlns:p14="http://schemas.microsoft.com/office/powerpoint/2010/main" val="668582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31</a:t>
            </a:fld>
            <a:endParaRPr lang="en-US" dirty="0"/>
          </a:p>
        </p:txBody>
      </p:sp>
    </p:spTree>
    <p:extLst>
      <p:ext uri="{BB962C8B-B14F-4D97-AF65-F5344CB8AC3E}">
        <p14:creationId xmlns:p14="http://schemas.microsoft.com/office/powerpoint/2010/main" val="284059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32</a:t>
            </a:fld>
            <a:endParaRPr lang="en-US" dirty="0"/>
          </a:p>
        </p:txBody>
      </p:sp>
    </p:spTree>
    <p:extLst>
      <p:ext uri="{BB962C8B-B14F-4D97-AF65-F5344CB8AC3E}">
        <p14:creationId xmlns:p14="http://schemas.microsoft.com/office/powerpoint/2010/main" val="688027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33</a:t>
            </a:fld>
            <a:endParaRPr lang="en-US" dirty="0"/>
          </a:p>
        </p:txBody>
      </p:sp>
    </p:spTree>
    <p:extLst>
      <p:ext uri="{BB962C8B-B14F-4D97-AF65-F5344CB8AC3E}">
        <p14:creationId xmlns:p14="http://schemas.microsoft.com/office/powerpoint/2010/main" val="385545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34</a:t>
            </a:fld>
            <a:endParaRPr lang="en-US" dirty="0"/>
          </a:p>
        </p:txBody>
      </p:sp>
    </p:spTree>
    <p:extLst>
      <p:ext uri="{BB962C8B-B14F-4D97-AF65-F5344CB8AC3E}">
        <p14:creationId xmlns:p14="http://schemas.microsoft.com/office/powerpoint/2010/main" val="1791072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35</a:t>
            </a:fld>
            <a:endParaRPr lang="en-US" dirty="0"/>
          </a:p>
        </p:txBody>
      </p:sp>
    </p:spTree>
    <p:extLst>
      <p:ext uri="{BB962C8B-B14F-4D97-AF65-F5344CB8AC3E}">
        <p14:creationId xmlns:p14="http://schemas.microsoft.com/office/powerpoint/2010/main" val="1500477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36</a:t>
            </a:fld>
            <a:endParaRPr lang="en-US" dirty="0"/>
          </a:p>
        </p:txBody>
      </p:sp>
    </p:spTree>
    <p:extLst>
      <p:ext uri="{BB962C8B-B14F-4D97-AF65-F5344CB8AC3E}">
        <p14:creationId xmlns:p14="http://schemas.microsoft.com/office/powerpoint/2010/main" val="3247792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37</a:t>
            </a:fld>
            <a:endParaRPr lang="en-US" dirty="0"/>
          </a:p>
        </p:txBody>
      </p:sp>
    </p:spTree>
    <p:extLst>
      <p:ext uri="{BB962C8B-B14F-4D97-AF65-F5344CB8AC3E}">
        <p14:creationId xmlns:p14="http://schemas.microsoft.com/office/powerpoint/2010/main" val="1145189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38</a:t>
            </a:fld>
            <a:endParaRPr lang="en-US" dirty="0"/>
          </a:p>
        </p:txBody>
      </p:sp>
    </p:spTree>
    <p:extLst>
      <p:ext uri="{BB962C8B-B14F-4D97-AF65-F5344CB8AC3E}">
        <p14:creationId xmlns:p14="http://schemas.microsoft.com/office/powerpoint/2010/main" val="662874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39</a:t>
            </a:fld>
            <a:endParaRPr lang="en-US" dirty="0"/>
          </a:p>
        </p:txBody>
      </p:sp>
    </p:spTree>
    <p:extLst>
      <p:ext uri="{BB962C8B-B14F-4D97-AF65-F5344CB8AC3E}">
        <p14:creationId xmlns:p14="http://schemas.microsoft.com/office/powerpoint/2010/main" val="57023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a:t>
            </a:fld>
            <a:endParaRPr lang="en-US" dirty="0"/>
          </a:p>
        </p:txBody>
      </p:sp>
    </p:spTree>
    <p:extLst>
      <p:ext uri="{BB962C8B-B14F-4D97-AF65-F5344CB8AC3E}">
        <p14:creationId xmlns:p14="http://schemas.microsoft.com/office/powerpoint/2010/main" val="2929492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40</a:t>
            </a:fld>
            <a:endParaRPr lang="en-US" dirty="0"/>
          </a:p>
        </p:txBody>
      </p:sp>
    </p:spTree>
    <p:extLst>
      <p:ext uri="{BB962C8B-B14F-4D97-AF65-F5344CB8AC3E}">
        <p14:creationId xmlns:p14="http://schemas.microsoft.com/office/powerpoint/2010/main" val="1480953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41</a:t>
            </a:fld>
            <a:endParaRPr lang="en-US" dirty="0"/>
          </a:p>
        </p:txBody>
      </p:sp>
    </p:spTree>
    <p:extLst>
      <p:ext uri="{BB962C8B-B14F-4D97-AF65-F5344CB8AC3E}">
        <p14:creationId xmlns:p14="http://schemas.microsoft.com/office/powerpoint/2010/main" val="38004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42</a:t>
            </a:fld>
            <a:endParaRPr lang="en-US" dirty="0"/>
          </a:p>
        </p:txBody>
      </p:sp>
    </p:spTree>
    <p:extLst>
      <p:ext uri="{BB962C8B-B14F-4D97-AF65-F5344CB8AC3E}">
        <p14:creationId xmlns:p14="http://schemas.microsoft.com/office/powerpoint/2010/main" val="68607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43</a:t>
            </a:fld>
            <a:endParaRPr lang="en-US" dirty="0"/>
          </a:p>
        </p:txBody>
      </p:sp>
    </p:spTree>
    <p:extLst>
      <p:ext uri="{BB962C8B-B14F-4D97-AF65-F5344CB8AC3E}">
        <p14:creationId xmlns:p14="http://schemas.microsoft.com/office/powerpoint/2010/main" val="1780355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44</a:t>
            </a:fld>
            <a:endParaRPr lang="en-US" dirty="0"/>
          </a:p>
        </p:txBody>
      </p:sp>
    </p:spTree>
    <p:extLst>
      <p:ext uri="{BB962C8B-B14F-4D97-AF65-F5344CB8AC3E}">
        <p14:creationId xmlns:p14="http://schemas.microsoft.com/office/powerpoint/2010/main" val="3803487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45</a:t>
            </a:fld>
            <a:endParaRPr lang="en-US" dirty="0"/>
          </a:p>
        </p:txBody>
      </p:sp>
    </p:spTree>
    <p:extLst>
      <p:ext uri="{BB962C8B-B14F-4D97-AF65-F5344CB8AC3E}">
        <p14:creationId xmlns:p14="http://schemas.microsoft.com/office/powerpoint/2010/main" val="3393588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46</a:t>
            </a:fld>
            <a:endParaRPr lang="en-US" dirty="0"/>
          </a:p>
        </p:txBody>
      </p:sp>
    </p:spTree>
    <p:extLst>
      <p:ext uri="{BB962C8B-B14F-4D97-AF65-F5344CB8AC3E}">
        <p14:creationId xmlns:p14="http://schemas.microsoft.com/office/powerpoint/2010/main" val="1889310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47</a:t>
            </a:fld>
            <a:endParaRPr lang="en-US" dirty="0"/>
          </a:p>
        </p:txBody>
      </p:sp>
    </p:spTree>
    <p:extLst>
      <p:ext uri="{BB962C8B-B14F-4D97-AF65-F5344CB8AC3E}">
        <p14:creationId xmlns:p14="http://schemas.microsoft.com/office/powerpoint/2010/main" val="414163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48</a:t>
            </a:fld>
            <a:endParaRPr lang="en-US" dirty="0"/>
          </a:p>
        </p:txBody>
      </p:sp>
    </p:spTree>
    <p:extLst>
      <p:ext uri="{BB962C8B-B14F-4D97-AF65-F5344CB8AC3E}">
        <p14:creationId xmlns:p14="http://schemas.microsoft.com/office/powerpoint/2010/main" val="889103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49</a:t>
            </a:fld>
            <a:endParaRPr lang="en-US" dirty="0"/>
          </a:p>
        </p:txBody>
      </p:sp>
    </p:spTree>
    <p:extLst>
      <p:ext uri="{BB962C8B-B14F-4D97-AF65-F5344CB8AC3E}">
        <p14:creationId xmlns:p14="http://schemas.microsoft.com/office/powerpoint/2010/main" val="236917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a:t>
            </a:fld>
            <a:endParaRPr lang="en-US" dirty="0"/>
          </a:p>
        </p:txBody>
      </p:sp>
    </p:spTree>
    <p:extLst>
      <p:ext uri="{BB962C8B-B14F-4D97-AF65-F5344CB8AC3E}">
        <p14:creationId xmlns:p14="http://schemas.microsoft.com/office/powerpoint/2010/main" val="943616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50</a:t>
            </a:fld>
            <a:endParaRPr lang="en-US" dirty="0"/>
          </a:p>
        </p:txBody>
      </p:sp>
    </p:spTree>
    <p:extLst>
      <p:ext uri="{BB962C8B-B14F-4D97-AF65-F5344CB8AC3E}">
        <p14:creationId xmlns:p14="http://schemas.microsoft.com/office/powerpoint/2010/main" val="2481119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51</a:t>
            </a:fld>
            <a:endParaRPr lang="en-US" dirty="0"/>
          </a:p>
        </p:txBody>
      </p:sp>
    </p:spTree>
    <p:extLst>
      <p:ext uri="{BB962C8B-B14F-4D97-AF65-F5344CB8AC3E}">
        <p14:creationId xmlns:p14="http://schemas.microsoft.com/office/powerpoint/2010/main" val="1425276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52</a:t>
            </a:fld>
            <a:endParaRPr lang="en-US" dirty="0"/>
          </a:p>
        </p:txBody>
      </p:sp>
    </p:spTree>
    <p:extLst>
      <p:ext uri="{BB962C8B-B14F-4D97-AF65-F5344CB8AC3E}">
        <p14:creationId xmlns:p14="http://schemas.microsoft.com/office/powerpoint/2010/main" val="1235257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53</a:t>
            </a:fld>
            <a:endParaRPr lang="en-US" dirty="0"/>
          </a:p>
        </p:txBody>
      </p:sp>
    </p:spTree>
    <p:extLst>
      <p:ext uri="{BB962C8B-B14F-4D97-AF65-F5344CB8AC3E}">
        <p14:creationId xmlns:p14="http://schemas.microsoft.com/office/powerpoint/2010/main" val="2522410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54</a:t>
            </a:fld>
            <a:endParaRPr lang="en-US" dirty="0"/>
          </a:p>
        </p:txBody>
      </p:sp>
    </p:spTree>
    <p:extLst>
      <p:ext uri="{BB962C8B-B14F-4D97-AF65-F5344CB8AC3E}">
        <p14:creationId xmlns:p14="http://schemas.microsoft.com/office/powerpoint/2010/main" val="214216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55</a:t>
            </a:fld>
            <a:endParaRPr lang="en-US" dirty="0"/>
          </a:p>
        </p:txBody>
      </p:sp>
    </p:spTree>
    <p:extLst>
      <p:ext uri="{BB962C8B-B14F-4D97-AF65-F5344CB8AC3E}">
        <p14:creationId xmlns:p14="http://schemas.microsoft.com/office/powerpoint/2010/main" val="2931646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56</a:t>
            </a:fld>
            <a:endParaRPr lang="en-US" dirty="0"/>
          </a:p>
        </p:txBody>
      </p:sp>
    </p:spTree>
    <p:extLst>
      <p:ext uri="{BB962C8B-B14F-4D97-AF65-F5344CB8AC3E}">
        <p14:creationId xmlns:p14="http://schemas.microsoft.com/office/powerpoint/2010/main" val="3500492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57</a:t>
            </a:fld>
            <a:endParaRPr lang="en-US" dirty="0"/>
          </a:p>
        </p:txBody>
      </p:sp>
    </p:spTree>
    <p:extLst>
      <p:ext uri="{BB962C8B-B14F-4D97-AF65-F5344CB8AC3E}">
        <p14:creationId xmlns:p14="http://schemas.microsoft.com/office/powerpoint/2010/main" val="1211109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58</a:t>
            </a:fld>
            <a:endParaRPr lang="en-US" dirty="0"/>
          </a:p>
        </p:txBody>
      </p:sp>
    </p:spTree>
    <p:extLst>
      <p:ext uri="{BB962C8B-B14F-4D97-AF65-F5344CB8AC3E}">
        <p14:creationId xmlns:p14="http://schemas.microsoft.com/office/powerpoint/2010/main" val="2436145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59</a:t>
            </a:fld>
            <a:endParaRPr lang="en-US" dirty="0"/>
          </a:p>
        </p:txBody>
      </p:sp>
    </p:spTree>
    <p:extLst>
      <p:ext uri="{BB962C8B-B14F-4D97-AF65-F5344CB8AC3E}">
        <p14:creationId xmlns:p14="http://schemas.microsoft.com/office/powerpoint/2010/main" val="179304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30417709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60</a:t>
            </a:fld>
            <a:endParaRPr lang="en-US" dirty="0"/>
          </a:p>
        </p:txBody>
      </p:sp>
    </p:spTree>
    <p:extLst>
      <p:ext uri="{BB962C8B-B14F-4D97-AF65-F5344CB8AC3E}">
        <p14:creationId xmlns:p14="http://schemas.microsoft.com/office/powerpoint/2010/main" val="40054846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61</a:t>
            </a:fld>
            <a:endParaRPr lang="en-US" dirty="0"/>
          </a:p>
        </p:txBody>
      </p:sp>
    </p:spTree>
    <p:extLst>
      <p:ext uri="{BB962C8B-B14F-4D97-AF65-F5344CB8AC3E}">
        <p14:creationId xmlns:p14="http://schemas.microsoft.com/office/powerpoint/2010/main" val="2827459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62</a:t>
            </a:fld>
            <a:endParaRPr lang="en-US" dirty="0"/>
          </a:p>
        </p:txBody>
      </p:sp>
    </p:spTree>
    <p:extLst>
      <p:ext uri="{BB962C8B-B14F-4D97-AF65-F5344CB8AC3E}">
        <p14:creationId xmlns:p14="http://schemas.microsoft.com/office/powerpoint/2010/main" val="238853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63</a:t>
            </a:fld>
            <a:endParaRPr lang="en-US" dirty="0"/>
          </a:p>
        </p:txBody>
      </p:sp>
    </p:spTree>
    <p:extLst>
      <p:ext uri="{BB962C8B-B14F-4D97-AF65-F5344CB8AC3E}">
        <p14:creationId xmlns:p14="http://schemas.microsoft.com/office/powerpoint/2010/main" val="1269495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64</a:t>
            </a:fld>
            <a:endParaRPr lang="en-US" dirty="0"/>
          </a:p>
        </p:txBody>
      </p:sp>
    </p:spTree>
    <p:extLst>
      <p:ext uri="{BB962C8B-B14F-4D97-AF65-F5344CB8AC3E}">
        <p14:creationId xmlns:p14="http://schemas.microsoft.com/office/powerpoint/2010/main" val="3791848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65</a:t>
            </a:fld>
            <a:endParaRPr lang="en-US" dirty="0"/>
          </a:p>
        </p:txBody>
      </p:sp>
    </p:spTree>
    <p:extLst>
      <p:ext uri="{BB962C8B-B14F-4D97-AF65-F5344CB8AC3E}">
        <p14:creationId xmlns:p14="http://schemas.microsoft.com/office/powerpoint/2010/main" val="4693850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66</a:t>
            </a:fld>
            <a:endParaRPr lang="en-US" dirty="0"/>
          </a:p>
        </p:txBody>
      </p:sp>
    </p:spTree>
    <p:extLst>
      <p:ext uri="{BB962C8B-B14F-4D97-AF65-F5344CB8AC3E}">
        <p14:creationId xmlns:p14="http://schemas.microsoft.com/office/powerpoint/2010/main" val="3873496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67</a:t>
            </a:fld>
            <a:endParaRPr lang="en-US" dirty="0"/>
          </a:p>
        </p:txBody>
      </p:sp>
    </p:spTree>
    <p:extLst>
      <p:ext uri="{BB962C8B-B14F-4D97-AF65-F5344CB8AC3E}">
        <p14:creationId xmlns:p14="http://schemas.microsoft.com/office/powerpoint/2010/main" val="12698627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68</a:t>
            </a:fld>
            <a:endParaRPr lang="en-US" dirty="0"/>
          </a:p>
        </p:txBody>
      </p:sp>
    </p:spTree>
    <p:extLst>
      <p:ext uri="{BB962C8B-B14F-4D97-AF65-F5344CB8AC3E}">
        <p14:creationId xmlns:p14="http://schemas.microsoft.com/office/powerpoint/2010/main" val="474732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69</a:t>
            </a:fld>
            <a:endParaRPr lang="en-US" dirty="0"/>
          </a:p>
        </p:txBody>
      </p:sp>
    </p:spTree>
    <p:extLst>
      <p:ext uri="{BB962C8B-B14F-4D97-AF65-F5344CB8AC3E}">
        <p14:creationId xmlns:p14="http://schemas.microsoft.com/office/powerpoint/2010/main" val="103764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a:t>
            </a:fld>
            <a:endParaRPr lang="en-US" dirty="0"/>
          </a:p>
        </p:txBody>
      </p:sp>
    </p:spTree>
    <p:extLst>
      <p:ext uri="{BB962C8B-B14F-4D97-AF65-F5344CB8AC3E}">
        <p14:creationId xmlns:p14="http://schemas.microsoft.com/office/powerpoint/2010/main" val="2228603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70</a:t>
            </a:fld>
            <a:endParaRPr lang="en-US" dirty="0"/>
          </a:p>
        </p:txBody>
      </p:sp>
    </p:spTree>
    <p:extLst>
      <p:ext uri="{BB962C8B-B14F-4D97-AF65-F5344CB8AC3E}">
        <p14:creationId xmlns:p14="http://schemas.microsoft.com/office/powerpoint/2010/main" val="3533330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71</a:t>
            </a:fld>
            <a:endParaRPr lang="en-US" dirty="0"/>
          </a:p>
        </p:txBody>
      </p:sp>
    </p:spTree>
    <p:extLst>
      <p:ext uri="{BB962C8B-B14F-4D97-AF65-F5344CB8AC3E}">
        <p14:creationId xmlns:p14="http://schemas.microsoft.com/office/powerpoint/2010/main" val="731562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72</a:t>
            </a:fld>
            <a:endParaRPr lang="en-US" dirty="0"/>
          </a:p>
        </p:txBody>
      </p:sp>
    </p:spTree>
    <p:extLst>
      <p:ext uri="{BB962C8B-B14F-4D97-AF65-F5344CB8AC3E}">
        <p14:creationId xmlns:p14="http://schemas.microsoft.com/office/powerpoint/2010/main" val="12079428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73</a:t>
            </a:fld>
            <a:endParaRPr lang="en-US" dirty="0"/>
          </a:p>
        </p:txBody>
      </p:sp>
    </p:spTree>
    <p:extLst>
      <p:ext uri="{BB962C8B-B14F-4D97-AF65-F5344CB8AC3E}">
        <p14:creationId xmlns:p14="http://schemas.microsoft.com/office/powerpoint/2010/main" val="1453460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74</a:t>
            </a:fld>
            <a:endParaRPr lang="en-US" dirty="0"/>
          </a:p>
        </p:txBody>
      </p:sp>
    </p:spTree>
    <p:extLst>
      <p:ext uri="{BB962C8B-B14F-4D97-AF65-F5344CB8AC3E}">
        <p14:creationId xmlns:p14="http://schemas.microsoft.com/office/powerpoint/2010/main" val="2043708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75</a:t>
            </a:fld>
            <a:endParaRPr lang="en-US" dirty="0"/>
          </a:p>
        </p:txBody>
      </p:sp>
    </p:spTree>
    <p:extLst>
      <p:ext uri="{BB962C8B-B14F-4D97-AF65-F5344CB8AC3E}">
        <p14:creationId xmlns:p14="http://schemas.microsoft.com/office/powerpoint/2010/main" val="42931802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76</a:t>
            </a:fld>
            <a:endParaRPr lang="en-US" dirty="0"/>
          </a:p>
        </p:txBody>
      </p:sp>
    </p:spTree>
    <p:extLst>
      <p:ext uri="{BB962C8B-B14F-4D97-AF65-F5344CB8AC3E}">
        <p14:creationId xmlns:p14="http://schemas.microsoft.com/office/powerpoint/2010/main" val="27430202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77</a:t>
            </a:fld>
            <a:endParaRPr lang="en-US" dirty="0"/>
          </a:p>
        </p:txBody>
      </p:sp>
    </p:spTree>
    <p:extLst>
      <p:ext uri="{BB962C8B-B14F-4D97-AF65-F5344CB8AC3E}">
        <p14:creationId xmlns:p14="http://schemas.microsoft.com/office/powerpoint/2010/main" val="3708781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BEBA1-951B-0F4A-95D0-9F1CC3ADD4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7271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79</a:t>
            </a:fld>
            <a:endParaRPr lang="en-US" dirty="0"/>
          </a:p>
        </p:txBody>
      </p:sp>
    </p:spTree>
    <p:extLst>
      <p:ext uri="{BB962C8B-B14F-4D97-AF65-F5344CB8AC3E}">
        <p14:creationId xmlns:p14="http://schemas.microsoft.com/office/powerpoint/2010/main" val="321322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32036876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80</a:t>
            </a:fld>
            <a:endParaRPr lang="en-US" dirty="0"/>
          </a:p>
        </p:txBody>
      </p:sp>
    </p:spTree>
    <p:extLst>
      <p:ext uri="{BB962C8B-B14F-4D97-AF65-F5344CB8AC3E}">
        <p14:creationId xmlns:p14="http://schemas.microsoft.com/office/powerpoint/2010/main" val="7332318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81</a:t>
            </a:fld>
            <a:endParaRPr lang="en-US" dirty="0"/>
          </a:p>
        </p:txBody>
      </p:sp>
    </p:spTree>
    <p:extLst>
      <p:ext uri="{BB962C8B-B14F-4D97-AF65-F5344CB8AC3E}">
        <p14:creationId xmlns:p14="http://schemas.microsoft.com/office/powerpoint/2010/main" val="5483549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82</a:t>
            </a:fld>
            <a:endParaRPr lang="en-US" dirty="0"/>
          </a:p>
        </p:txBody>
      </p:sp>
    </p:spTree>
    <p:extLst>
      <p:ext uri="{BB962C8B-B14F-4D97-AF65-F5344CB8AC3E}">
        <p14:creationId xmlns:p14="http://schemas.microsoft.com/office/powerpoint/2010/main" val="13484109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83</a:t>
            </a:fld>
            <a:endParaRPr lang="en-US" dirty="0"/>
          </a:p>
        </p:txBody>
      </p:sp>
    </p:spTree>
    <p:extLst>
      <p:ext uri="{BB962C8B-B14F-4D97-AF65-F5344CB8AC3E}">
        <p14:creationId xmlns:p14="http://schemas.microsoft.com/office/powerpoint/2010/main" val="145059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9</a:t>
            </a:fld>
            <a:endParaRPr lang="en-US" dirty="0"/>
          </a:p>
        </p:txBody>
      </p:sp>
    </p:spTree>
    <p:extLst>
      <p:ext uri="{BB962C8B-B14F-4D97-AF65-F5344CB8AC3E}">
        <p14:creationId xmlns:p14="http://schemas.microsoft.com/office/powerpoint/2010/main" val="5829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marL="1257300" indent="-342900">
              <a:buClr>
                <a:srgbClr val="F8911B"/>
              </a:buClr>
              <a:buFont typeface="Trebuchet MS" panose="020B0603020202020204" pitchFamily="34" charset="0"/>
              <a:buChar cha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5565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40" y="365760"/>
            <a:ext cx="914206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1280160"/>
            <a:ext cx="5029200" cy="4453128"/>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10528" y="1281631"/>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48335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7908966" y="0"/>
            <a:ext cx="4283034"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39" y="365125"/>
            <a:ext cx="10904539"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1280160"/>
            <a:ext cx="5358384" cy="5039614"/>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096000" y="1272483"/>
            <a:ext cx="5357179" cy="5039614"/>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399662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7611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5" name="Picture Placeholder 9">
            <a:extLst>
              <a:ext uri="{FF2B5EF4-FFF2-40B4-BE49-F238E27FC236}">
                <a16:creationId xmlns:a16="http://schemas.microsoft.com/office/drawing/2014/main" id="{AB3D9230-FE66-B12D-29E8-BD86F1B69C20}"/>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4298"/>
            <a:ext cx="4023360" cy="2990088"/>
          </a:xfrm>
          <a:prstGeom prst="rect">
            <a:avLst/>
          </a:prstGeom>
        </p:spPr>
      </p:pic>
      <p:pic>
        <p:nvPicPr>
          <p:cNvPr id="9" name="Picture Placeholder 7">
            <a:extLst>
              <a:ext uri="{FF2B5EF4-FFF2-40B4-BE49-F238E27FC236}">
                <a16:creationId xmlns:a16="http://schemas.microsoft.com/office/drawing/2014/main" id="{B3246397-6336-CD52-9AF5-EDB5B25FBA8D}"/>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4084320" y="0"/>
            <a:ext cx="4023360" cy="2986037"/>
          </a:xfrm>
          <a:prstGeom prst="rect">
            <a:avLst/>
          </a:prstGeom>
        </p:spPr>
      </p:pic>
      <p:pic>
        <p:nvPicPr>
          <p:cNvPr id="11" name="Picture Placeholder 11">
            <a:extLst>
              <a:ext uri="{FF2B5EF4-FFF2-40B4-BE49-F238E27FC236}">
                <a16:creationId xmlns:a16="http://schemas.microsoft.com/office/drawing/2014/main" id="{474C06A0-A451-D78C-C155-5C92BCE653F3}"/>
              </a:ext>
            </a:extLst>
          </p:cNvPr>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8168400" y="0"/>
            <a:ext cx="4023360" cy="2986037"/>
          </a:xfrm>
          <a:prstGeom prst="rect">
            <a:avLst/>
          </a:prstGeom>
        </p:spPr>
      </p:pic>
    </p:spTree>
    <p:extLst>
      <p:ext uri="{BB962C8B-B14F-4D97-AF65-F5344CB8AC3E}">
        <p14:creationId xmlns:p14="http://schemas.microsoft.com/office/powerpoint/2010/main" val="257102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64828" y="3168332"/>
            <a:ext cx="9275484" cy="2381130"/>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pic>
        <p:nvPicPr>
          <p:cNvPr id="5" name="Picture Placeholder 9">
            <a:extLst>
              <a:ext uri="{FF2B5EF4-FFF2-40B4-BE49-F238E27FC236}">
                <a16:creationId xmlns:a16="http://schemas.microsoft.com/office/drawing/2014/main" id="{9749A465-BC0B-F090-A9DB-B1D2D4BB245A}"/>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4298"/>
            <a:ext cx="4023360" cy="2990088"/>
          </a:xfrm>
          <a:prstGeom prst="rect">
            <a:avLst/>
          </a:prstGeom>
        </p:spPr>
      </p:pic>
      <p:pic>
        <p:nvPicPr>
          <p:cNvPr id="9" name="Picture Placeholder 7">
            <a:extLst>
              <a:ext uri="{FF2B5EF4-FFF2-40B4-BE49-F238E27FC236}">
                <a16:creationId xmlns:a16="http://schemas.microsoft.com/office/drawing/2014/main" id="{E7A790AE-E751-F8F5-9867-2C672B19088F}"/>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4084320" y="0"/>
            <a:ext cx="4023360" cy="2986037"/>
          </a:xfrm>
          <a:prstGeom prst="rect">
            <a:avLst/>
          </a:prstGeom>
        </p:spPr>
      </p:pic>
      <p:pic>
        <p:nvPicPr>
          <p:cNvPr id="11" name="Picture Placeholder 11">
            <a:extLst>
              <a:ext uri="{FF2B5EF4-FFF2-40B4-BE49-F238E27FC236}">
                <a16:creationId xmlns:a16="http://schemas.microsoft.com/office/drawing/2014/main" id="{2667FF22-53DB-8DC2-691C-D6BBCF7AA90E}"/>
              </a:ext>
            </a:extLst>
          </p:cNvPr>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8168400" y="0"/>
            <a:ext cx="4023360" cy="2986037"/>
          </a:xfrm>
          <a:prstGeom prst="rect">
            <a:avLst/>
          </a:prstGeom>
        </p:spPr>
      </p:pic>
    </p:spTree>
    <p:extLst>
      <p:ext uri="{BB962C8B-B14F-4D97-AF65-F5344CB8AC3E}">
        <p14:creationId xmlns:p14="http://schemas.microsoft.com/office/powerpoint/2010/main" val="107948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64828" y="3168332"/>
            <a:ext cx="9275484" cy="2381130"/>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Tree>
    <p:extLst>
      <p:ext uri="{BB962C8B-B14F-4D97-AF65-F5344CB8AC3E}">
        <p14:creationId xmlns:p14="http://schemas.microsoft.com/office/powerpoint/2010/main" val="385997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240" y="0"/>
            <a:ext cx="12183851"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88531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2538785"/>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4" name="Picture Placeholder 7">
            <a:extLst>
              <a:ext uri="{FF2B5EF4-FFF2-40B4-BE49-F238E27FC236}">
                <a16:creationId xmlns:a16="http://schemas.microsoft.com/office/drawing/2014/main" id="{5E87B621-74BD-D2B8-C4A3-D337C59EE01F}"/>
              </a:ext>
            </a:extLst>
          </p:cNvPr>
          <p:cNvSpPr>
            <a:spLocks noGrp="1"/>
          </p:cNvSpPr>
          <p:nvPr>
            <p:ph type="pic" sz="quarter" idx="12"/>
          </p:nvPr>
        </p:nvSpPr>
        <p:spPr>
          <a:xfrm>
            <a:off x="240" y="0"/>
            <a:ext cx="12183851" cy="2926080"/>
          </a:xfrm>
          <a:prstGeom prst="rect">
            <a:avLst/>
          </a:prstGeom>
        </p:spPr>
        <p:txBody>
          <a:bodyPr/>
          <a:lstStyle/>
          <a:p>
            <a:endParaRPr lang="en-US" dirty="0"/>
          </a:p>
        </p:txBody>
      </p:sp>
    </p:spTree>
    <p:extLst>
      <p:ext uri="{BB962C8B-B14F-4D97-AF65-F5344CB8AC3E}">
        <p14:creationId xmlns:p14="http://schemas.microsoft.com/office/powerpoint/2010/main" val="373597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4" name="Picture Placeholder 5">
            <a:extLst>
              <a:ext uri="{FF2B5EF4-FFF2-40B4-BE49-F238E27FC236}">
                <a16:creationId xmlns:a16="http://schemas.microsoft.com/office/drawing/2014/main" id="{F7BAF458-F8D8-F61C-E2F7-F6597B38A1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986"/>
            <a:ext cx="12191760" cy="2978753"/>
          </a:xfrm>
          <a:prstGeom prst="rect">
            <a:avLst/>
          </a:prstGeom>
        </p:spPr>
      </p:pic>
    </p:spTree>
    <p:extLst>
      <p:ext uri="{BB962C8B-B14F-4D97-AF65-F5344CB8AC3E}">
        <p14:creationId xmlns:p14="http://schemas.microsoft.com/office/powerpoint/2010/main" val="245563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2538785"/>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pic>
        <p:nvPicPr>
          <p:cNvPr id="4" name="Picture Placeholder 5">
            <a:extLst>
              <a:ext uri="{FF2B5EF4-FFF2-40B4-BE49-F238E27FC236}">
                <a16:creationId xmlns:a16="http://schemas.microsoft.com/office/drawing/2014/main" id="{68046284-C518-74D5-4B8E-15ED698ECC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986"/>
            <a:ext cx="12191760" cy="2978753"/>
          </a:xfrm>
          <a:prstGeom prst="rect">
            <a:avLst/>
          </a:prstGeom>
        </p:spPr>
      </p:pic>
    </p:spTree>
    <p:extLst>
      <p:ext uri="{BB962C8B-B14F-4D97-AF65-F5344CB8AC3E}">
        <p14:creationId xmlns:p14="http://schemas.microsoft.com/office/powerpoint/2010/main" val="423551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279677A-0832-848F-0FBE-D3593644E423}"/>
              </a:ext>
            </a:extLst>
          </p:cNvPr>
          <p:cNvSpPr>
            <a:spLocks noGrp="1"/>
          </p:cNvSpPr>
          <p:nvPr>
            <p:ph type="body" sz="quarter" idx="10" hasCustomPrompt="1"/>
          </p:nvPr>
        </p:nvSpPr>
        <p:spPr>
          <a:xfrm>
            <a:off x="547688" y="1280160"/>
            <a:ext cx="9280525" cy="557212"/>
          </a:xfrm>
          <a:prstGeom prst="rect">
            <a:avLst/>
          </a:prstGeom>
        </p:spPr>
        <p:txBody>
          <a:bodyPr/>
          <a:lstStyle>
            <a:lvl1pPr marL="0" indent="0">
              <a:buNone/>
              <a:defRPr sz="3600">
                <a:solidFill>
                  <a:schemeClr val="tx1"/>
                </a:solidFill>
                <a:latin typeface="Arial" panose="020B0604020202020204" pitchFamily="34" charset="0"/>
                <a:cs typeface="Arial" panose="020B0604020202020204" pitchFamily="34" charset="0"/>
              </a:defRPr>
            </a:lvl1pPr>
            <a:lvl3pPr marL="914400" indent="0">
              <a:buNone/>
              <a:defRPr/>
            </a:lvl3pPr>
          </a:lstStyle>
          <a:p>
            <a:pPr lvl="0"/>
            <a:r>
              <a:rPr lang="en-US" dirty="0"/>
              <a:t>Insert sub title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2029395"/>
            <a:ext cx="11071258" cy="3675665"/>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97352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a:solidFill>
            <a:schemeClr val="bg1"/>
          </a:solidFill>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7651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65760"/>
            <a:ext cx="741684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929756D4-AA60-C008-6AE9-2F30BF9D3BC9}"/>
              </a:ext>
              <a:ext uri="{C183D7F6-B498-43B3-948B-1728B52AA6E4}">
                <adec:decorative xmlns:adec="http://schemas.microsoft.com/office/drawing/2017/decorative" val="1"/>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bullet</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5704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365760"/>
            <a:ext cx="9538525"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sz="2400" dirty="0"/>
              <a:t>Third bullet</a:t>
            </a:r>
            <a:endParaRPr lang="en-US" dirty="0"/>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6654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 uri="{C183D7F6-B498-43B3-948B-1728B52AA6E4}">
                <adec:decorative xmlns:adec="http://schemas.microsoft.com/office/drawing/2017/decorative" val="1"/>
              </a:ext>
            </a:extLst>
          </p:cNvPr>
          <p:cNvSpPr/>
          <p:nvPr userDrawn="1"/>
        </p:nvSpPr>
        <p:spPr>
          <a:xfrm>
            <a:off x="0" y="0"/>
            <a:ext cx="12207577" cy="6852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63476" y="5081"/>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pic>
        <p:nvPicPr>
          <p:cNvPr id="2" name="Picture 1" descr="Back ground image with WPS logo in the lower right corner and CMS logo to the left of the WPS logo.">
            <a:extLst>
              <a:ext uri="{FF2B5EF4-FFF2-40B4-BE49-F238E27FC236}">
                <a16:creationId xmlns:a16="http://schemas.microsoft.com/office/drawing/2014/main" id="{56B6D8D6-4BB9-0A88-8259-E26B62A48CB5}"/>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48736"/>
            <a:ext cx="739739" cy="909263"/>
          </a:xfrm>
          <a:prstGeom prst="rect">
            <a:avLst/>
          </a:prstGeom>
        </p:spPr>
      </p:pic>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280160"/>
            <a:ext cx="7635835" cy="4980855"/>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bullet</a:t>
            </a:r>
          </a:p>
        </p:txBody>
      </p:sp>
    </p:spTree>
    <p:extLst>
      <p:ext uri="{BB962C8B-B14F-4D97-AF65-F5344CB8AC3E}">
        <p14:creationId xmlns:p14="http://schemas.microsoft.com/office/powerpoint/2010/main" val="26224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280160"/>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365759" y="5029200"/>
            <a:ext cx="11479399" cy="906722"/>
          </a:xfrm>
          <a:prstGeom prst="rect">
            <a:avLst/>
          </a:prstGeom>
        </p:spPr>
        <p:txBody>
          <a:bodyPr/>
          <a:lstStyle>
            <a:lvl1pPr>
              <a:defRPr>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365760" y="548640"/>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40" y="365760"/>
            <a:ext cx="914206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6"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2029968"/>
            <a:ext cx="5029200" cy="4400466"/>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505903"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05903" y="2029968"/>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16734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8CB3B79-4104-F884-7BE5-18350C899130}"/>
              </a:ext>
              <a:ext uri="{C183D7F6-B498-43B3-948B-1728B52AA6E4}">
                <adec:decorative xmlns:adec="http://schemas.microsoft.com/office/drawing/2017/decorative" val="1"/>
              </a:ext>
            </a:extLst>
          </p:cNvPr>
          <p:cNvSpPr txBox="1">
            <a:spLocks/>
          </p:cNvSpPr>
          <p:nvPr userDrawn="1"/>
        </p:nvSpPr>
        <p:spPr>
          <a:xfrm>
            <a:off x="7908966" y="0"/>
            <a:ext cx="4283034"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39" y="365760"/>
            <a:ext cx="10986463"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6"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2029968"/>
            <a:ext cx="5029200" cy="4400466"/>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505903"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05903" y="2029968"/>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213980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 id="2147483693" r:id="rId9"/>
    <p:sldLayoutId id="2147483694" r:id="rId10"/>
    <p:sldLayoutId id="2147483690" r:id="rId11"/>
    <p:sldLayoutId id="2147483681" r:id="rId12"/>
    <p:sldLayoutId id="2147483685" r:id="rId13"/>
    <p:sldLayoutId id="2147483683" r:id="rId14"/>
    <p:sldLayoutId id="2147483686" r:id="rId15"/>
    <p:sldLayoutId id="2147483682" r:id="rId16"/>
    <p:sldLayoutId id="2147483684" r:id="rId17"/>
    <p:sldLayoutId id="2147483687" r:id="rId18"/>
    <p:sldLayoutId id="2147483688" r:id="rId19"/>
    <p:sldLayoutId id="2147483673" r:id="rId20"/>
    <p:sldLayoutId id="214748369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Regulations-and-Guidance/Guidance/Manuals/Downloads/pim83c0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ed.wpsgha.com/guides-resources/view/78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d.wpsgha.com/guides-resources/view/9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ms.gov/files/document/marriage-and-family-therapists-and-mental-health-counselors-faq-09052023.pdf" TargetMode="External"/><Relationship Id="rId5" Type="http://schemas.openxmlformats.org/officeDocument/2006/relationships/hyperlink" Target="https://www.cms.gov/medicare/enrollment-renewal/providers-suppliers" TargetMode="External"/><Relationship Id="rId4" Type="http://schemas.openxmlformats.org/officeDocument/2006/relationships/hyperlink" Target="https://www.cms.gov/medicare/payment/fee-schedules/physician-fee-schedule/marriage-and-family-therapists-mental-health-counselor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files/document/r12351otn.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ongress.gov/117/bills/hr2617/BILLS-117hr2617enr.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channel/UCscLmgYJDEJ8Zh2_r_SivU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med.wpsgha.com/training/live-events" TargetMode="External"/><Relationship Id="rId4" Type="http://schemas.openxmlformats.org/officeDocument/2006/relationships/hyperlink" Target="https://med.wpsgha.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files/document/mln909432-behavioral-health-integration-servic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ms.gov/medicare/payment/fee-schedules/physician-fee-schedule/opioid-use-disorder-screening-treatment" TargetMode="External"/><Relationship Id="rId4" Type="http://schemas.openxmlformats.org/officeDocument/2006/relationships/hyperlink" Target="https://www.cms.gov/medicare/payment/fee-schedules/physician-fee-schedule/psychotherapy-crisi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pshealth.com/resources/files/276_277_companion_guid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d.wpsgha.com/guides-resources/view/31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wpshealth.com/resources/files/npi_1500_crosswalk.pdf" TargetMode="External"/><Relationship Id="rId4" Type="http://schemas.openxmlformats.org/officeDocument/2006/relationships/hyperlink" Target="https://www.cms.gov/regulations-and-guidance/guidance/manuals/downloads/clm104c26pdf.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x12.org/cod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pc-edi.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d.wpsgha.com/guides-resources/view/24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d.wpsgha.com/guides-resources/view/66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cms.gov/medicare/appeals-and-grievances/orgmedffsappeals/downloads/flowchart-ffs-appeals-process.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hyperlink" Target="https://med.wpsgha.com/uploads/a2f2bfc3_684b_49ae_8aa0_2ba1405ccd15_part_b_ivr_operating_guide_deff6d5cef.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d.wpsgha.com/tools/portal-user-manua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3.xml.rels><?xml version="1.0" encoding="UTF-8" standalone="yes"?>
<Relationships xmlns="http://schemas.openxmlformats.org/package/2006/relationships"><Relationship Id="rId3" Type="http://schemas.openxmlformats.org/officeDocument/2006/relationships/hyperlink" Target="https://www.cms.gov/medicare-coverage-database/search.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cms.gov/medicare/forms-notices/beneficiary-notices-initiative" TargetMode="External"/><Relationship Id="rId4" Type="http://schemas.openxmlformats.org/officeDocument/2006/relationships/hyperlink" Target="https://www.cms.gov/Outreach-and-Education/MLN/Educational-Tools/MLN901347-How-to-MCD/mcd/mcd/chapter_2_using_the_mc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med.wpsgha.com/guides-resources/view/318"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wpshealth.com/resources/files/npi_1500_crosswalk.pdf" TargetMode="External"/><Relationship Id="rId4" Type="http://schemas.openxmlformats.org/officeDocument/2006/relationships/hyperlink" Target="https://www.cms.gov/regulations-and-guidance/guidance/manuals/downloads/clm104c26pdf.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med.wpsgha.com/guides-resources/view/857"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d.wpsgha.com/topics/provider-enrollment/guides-resource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med.wpsgha.com/guides-resources/view/5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ms.gov/medicare/coding-billing/national-correct-coding-initiative-ncci-edits/medicare-ncci-policy-manua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cms.gov/medicare/coding-billing/national-correct-coding-initiative-ncci-edits/medicare-ncci-policy-manual#arch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ed.wpsgha.com/guides-resources/view/26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ms.gov/medicare-coverage-database/view/lcd.aspx?LCDId=34646" TargetMode="External"/><Relationship Id="rId4" Type="http://schemas.openxmlformats.org/officeDocument/2006/relationships/hyperlink" Target="https://www.cms.gov/medicare-coverage-database/view/lcd.aspx?LCDId=34616"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ms.gov/medicare/coding-billing/national-correct-coding-initiative-ncci-edits/medicare-ncci-procedure-procedure-ptp-edit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cms.gov/Outreach-and-Education/MLN/Educational-Tools/MLN901346-How-to-use-the-Medicare-NCCI/ncci-medicare/chapter_2_using_the_ncci_tool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cms.gov/medicare/coding-billing/national-correct-coding-initiative-ncci-edits/medicare-ncci-faq-library#modifier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cms.gov/files/document/mln1783722-proper-use-modifiers-59-xe-xp-xs-and-xu.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med.wpsgha.com/guides-resources/view/392"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medicare-coverage-database/view/lcd.aspx?LCDId=346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3hub.certrc.cms.gov/" TargetMode="External"/><Relationship Id="rId4" Type="http://schemas.openxmlformats.org/officeDocument/2006/relationships/hyperlink" Target="https://www.cms.gov/files/document/mln1986542-medicare-mental-health.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cms.gov/medicare/coding-billing/national-correct-coding-initiative-ncci-edits/medicare-ncci-faq-library"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cms.gov/Outreach-and-Education/MLN/Educational-Tools/MLN901346-How-to-use-the-Medicare-NCCI/ncci-medicare/chapter_2_using_the_ncci_tool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www.wpsgha.co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hraf.yale.edu/teaching-ehraf/workbook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facebook.com/WPSGHAProviderPage"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www.youtube.com/channel/UCscLmgYJDEJ8Zh2_r_SivUw" TargetMode="External"/></Relationships>
</file>

<file path=ppt/slides/_rels/slide7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med.wpsgha.com/uploads/timely_topics_378df0bfb3.pdf" TargetMode="External"/><Relationship Id="rId7" Type="http://schemas.openxmlformats.org/officeDocument/2006/relationships/diagramColors" Target="../diagrams/colors1.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hyperlink" Target="mailto:aapc.kansascity@gmail.com"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36E5685-0972-E2A9-6530-6AAE34F95DCF}"/>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b="0" kern="1200" dirty="0">
                <a:solidFill>
                  <a:schemeClr val="tx1"/>
                </a:solidFill>
                <a:latin typeface="+mj-lt"/>
                <a:ea typeface="+mj-ea"/>
                <a:cs typeface="+mj-cs"/>
              </a:rPr>
              <a:t>AAPC of KC MAC Education Day</a:t>
            </a:r>
          </a:p>
        </p:txBody>
      </p:sp>
      <p:sp>
        <p:nvSpPr>
          <p:cNvPr id="11" name="Text Placeholder 10">
            <a:extLst>
              <a:ext uri="{FF2B5EF4-FFF2-40B4-BE49-F238E27FC236}">
                <a16:creationId xmlns:a16="http://schemas.microsoft.com/office/drawing/2014/main" id="{199CC244-873C-AEA8-C270-BF0467C0756B}"/>
              </a:ext>
            </a:extLst>
          </p:cNvPr>
          <p:cNvSpPr>
            <a:spLocks noGrp="1"/>
          </p:cNvSpPr>
          <p:nvPr>
            <p:ph type="body" sz="quarter" idx="13"/>
          </p:nvPr>
        </p:nvSpPr>
        <p:spPr>
          <a:xfrm>
            <a:off x="4038600" y="4782320"/>
            <a:ext cx="7644627" cy="1329443"/>
          </a:xfrm>
        </p:spPr>
        <p:txBody>
          <a:bodyPr vert="horz" lIns="91440" tIns="45720" rIns="91440" bIns="45720" rtlCol="0">
            <a:normAutofit/>
          </a:bodyPr>
          <a:lstStyle/>
          <a:p>
            <a:pPr algn="r"/>
            <a:r>
              <a:rPr lang="en-US" sz="2400" kern="1200" dirty="0">
                <a:solidFill>
                  <a:schemeClr val="tx1"/>
                </a:solidFill>
                <a:latin typeface="+mn-lt"/>
                <a:ea typeface="+mn-ea"/>
                <a:cs typeface="+mn-cs"/>
              </a:rPr>
              <a:t>March 14, 2024</a:t>
            </a:r>
          </a:p>
        </p:txBody>
      </p:sp>
      <p:pic>
        <p:nvPicPr>
          <p:cNvPr id="3" name="Picture 2" descr="CMS and WPS GHA logos.">
            <a:extLst>
              <a:ext uri="{FF2B5EF4-FFF2-40B4-BE49-F238E27FC236}">
                <a16:creationId xmlns:a16="http://schemas.microsoft.com/office/drawing/2014/main" id="{52159B27-9BF6-90B5-DEE3-03C381A4C510}"/>
              </a:ext>
            </a:extLst>
          </p:cNvPr>
          <p:cNvPicPr>
            <a:picLocks noChangeAspect="1"/>
          </p:cNvPicPr>
          <p:nvPr/>
        </p:nvPicPr>
        <p:blipFill>
          <a:blip r:embed="rId3"/>
          <a:stretch>
            <a:fillRect/>
          </a:stretch>
        </p:blipFill>
        <p:spPr>
          <a:xfrm>
            <a:off x="3054974" y="5899171"/>
            <a:ext cx="3819525" cy="714375"/>
          </a:xfrm>
          <a:prstGeom prst="rect">
            <a:avLst/>
          </a:prstGeom>
        </p:spPr>
      </p:pic>
    </p:spTree>
    <p:extLst>
      <p:ext uri="{BB962C8B-B14F-4D97-AF65-F5344CB8AC3E}">
        <p14:creationId xmlns:p14="http://schemas.microsoft.com/office/powerpoint/2010/main" val="45798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Targeted Probe &amp; Educate (TPE) for Group Therapy</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CMS authorizes WPS GHA to conduct the TPE process</a:t>
            </a:r>
          </a:p>
          <a:p>
            <a:pPr lvl="1"/>
            <a:r>
              <a:rPr lang="en-US" sz="2400" dirty="0">
                <a:latin typeface="+mn-lt"/>
                <a:cs typeface="+mn-cs"/>
              </a:rPr>
              <a:t>Medicare Program Integrity Manual, </a:t>
            </a:r>
            <a:r>
              <a:rPr lang="en-US" sz="2400" dirty="0">
                <a:latin typeface="+mn-lt"/>
                <a:cs typeface="+mn-cs"/>
                <a:hlinkClick r:id="rId3"/>
              </a:rPr>
              <a:t>Chapter 3</a:t>
            </a:r>
            <a:r>
              <a:rPr lang="en-US" sz="2400" dirty="0">
                <a:latin typeface="+mn-lt"/>
                <a:cs typeface="+mn-cs"/>
              </a:rPr>
              <a:t>, Verifying Potential Errors and Taking Corrective Actions </a:t>
            </a:r>
          </a:p>
          <a:p>
            <a:r>
              <a:rPr lang="en-US" sz="2800" dirty="0">
                <a:latin typeface="+mn-lt"/>
                <a:cs typeface="+mn-cs"/>
              </a:rPr>
              <a:t>Data analysis indicates potential aberrancies related to group psychotherapy services, CPT code 90853</a:t>
            </a:r>
          </a:p>
          <a:p>
            <a:r>
              <a:rPr lang="en-US" sz="2800" dirty="0">
                <a:latin typeface="+mn-lt"/>
                <a:cs typeface="+mn-cs"/>
              </a:rPr>
              <a:t>Refer to </a:t>
            </a:r>
            <a:r>
              <a:rPr lang="en-US" sz="2800" dirty="0">
                <a:latin typeface="+mn-lt"/>
                <a:cs typeface="+mn-cs"/>
                <a:hlinkClick r:id="rId4"/>
              </a:rPr>
              <a:t>Group Pscyhotherapy (90853)</a:t>
            </a:r>
            <a:r>
              <a:rPr lang="en-US" sz="2800" dirty="0">
                <a:latin typeface="+mn-lt"/>
                <a:cs typeface="+mn-cs"/>
              </a:rPr>
              <a:t> for</a:t>
            </a:r>
          </a:p>
          <a:p>
            <a:pPr lvl="1"/>
            <a:r>
              <a:rPr lang="en-US" sz="2400" dirty="0">
                <a:latin typeface="+mn-lt"/>
                <a:cs typeface="+mn-cs"/>
              </a:rPr>
              <a:t>Documentation guidance for a successful review of group psychotherapy</a:t>
            </a:r>
          </a:p>
          <a:p>
            <a:pPr lvl="1"/>
            <a:r>
              <a:rPr lang="en-US" sz="2400" dirty="0">
                <a:latin typeface="+mn-lt"/>
                <a:cs typeface="+mn-cs"/>
              </a:rPr>
              <a:t>Group psychotherapy resources</a:t>
            </a:r>
          </a:p>
        </p:txBody>
      </p:sp>
    </p:spTree>
    <p:extLst>
      <p:ext uri="{BB962C8B-B14F-4D97-AF65-F5344CB8AC3E}">
        <p14:creationId xmlns:p14="http://schemas.microsoft.com/office/powerpoint/2010/main" val="117611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90853 TPE Findings for Past Year</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lnSpcReduction="10000"/>
          </a:bodyPr>
          <a:lstStyle/>
          <a:p>
            <a:r>
              <a:rPr lang="en-US" sz="2800" dirty="0">
                <a:latin typeface="+mn-lt"/>
                <a:cs typeface="+mn-cs"/>
              </a:rPr>
              <a:t>About half denied for no documentation submission</a:t>
            </a:r>
          </a:p>
          <a:p>
            <a:r>
              <a:rPr lang="en-US" sz="2800" dirty="0">
                <a:latin typeface="+mn-lt"/>
                <a:cs typeface="+mn-cs"/>
              </a:rPr>
              <a:t>Denial trends for remaining reviews:</a:t>
            </a:r>
          </a:p>
          <a:p>
            <a:pPr lvl="1"/>
            <a:r>
              <a:rPr lang="en-US" sz="2400" dirty="0">
                <a:latin typeface="+mn-lt"/>
                <a:cs typeface="+mn-cs"/>
              </a:rPr>
              <a:t>Multiple group therapy sessions for a single date of service</a:t>
            </a:r>
          </a:p>
          <a:p>
            <a:pPr lvl="1"/>
            <a:r>
              <a:rPr lang="en-US" sz="2400" dirty="0">
                <a:latin typeface="+mn-lt"/>
                <a:cs typeface="+mn-cs"/>
              </a:rPr>
              <a:t>Documentation missing: </a:t>
            </a:r>
          </a:p>
          <a:p>
            <a:pPr lvl="2"/>
            <a:r>
              <a:rPr lang="en-US" sz="2000" dirty="0">
                <a:latin typeface="+mn-lt"/>
                <a:cs typeface="+mn-cs"/>
              </a:rPr>
              <a:t>Intended benefit of group psychotherapy</a:t>
            </a:r>
          </a:p>
          <a:p>
            <a:pPr lvl="2"/>
            <a:r>
              <a:rPr lang="en-US" sz="2000" dirty="0">
                <a:latin typeface="+mn-lt"/>
                <a:cs typeface="+mn-cs"/>
              </a:rPr>
              <a:t>Estimated duration treatment</a:t>
            </a:r>
          </a:p>
          <a:p>
            <a:pPr lvl="2"/>
            <a:r>
              <a:rPr lang="en-US" sz="2000" dirty="0">
                <a:latin typeface="+mn-lt"/>
                <a:cs typeface="+mn-cs"/>
              </a:rPr>
              <a:t>Periodic summary of goals, progress toward goals, and an updated treatment plan</a:t>
            </a:r>
          </a:p>
          <a:p>
            <a:pPr lvl="2"/>
            <a:r>
              <a:rPr lang="en-US" sz="2000" dirty="0">
                <a:latin typeface="+mn-lt"/>
                <a:cs typeface="+mn-cs"/>
              </a:rPr>
              <a:t>Number of participants in the group</a:t>
            </a:r>
          </a:p>
          <a:p>
            <a:pPr lvl="2"/>
            <a:r>
              <a:rPr lang="en-US" sz="2000" dirty="0">
                <a:latin typeface="+mn-lt"/>
                <a:cs typeface="+mn-cs"/>
              </a:rPr>
              <a:t>Evidence the patient is benefiting from group therapy</a:t>
            </a:r>
          </a:p>
          <a:p>
            <a:pPr lvl="2"/>
            <a:r>
              <a:rPr lang="en-US" sz="2000" dirty="0">
                <a:latin typeface="+mn-lt"/>
                <a:cs typeface="+mn-cs"/>
              </a:rPr>
              <a:t>Evidence the patient demonstrated improvement in target symptoms</a:t>
            </a:r>
          </a:p>
          <a:p>
            <a:pPr lvl="2"/>
            <a:r>
              <a:rPr lang="en-US" sz="2000" dirty="0">
                <a:latin typeface="+mn-lt"/>
                <a:cs typeface="+mn-cs"/>
              </a:rPr>
              <a:t>Evidence the patient made progress toward their goals</a:t>
            </a:r>
          </a:p>
          <a:p>
            <a:pPr lvl="2"/>
            <a:r>
              <a:rPr lang="en-US" sz="2000" dirty="0">
                <a:latin typeface="+mn-lt"/>
                <a:cs typeface="+mn-cs"/>
              </a:rPr>
              <a:t>Evidence the patient actively participated in group Pscyhotherapy sessions</a:t>
            </a:r>
          </a:p>
        </p:txBody>
      </p:sp>
    </p:spTree>
    <p:extLst>
      <p:ext uri="{BB962C8B-B14F-4D97-AF65-F5344CB8AC3E}">
        <p14:creationId xmlns:p14="http://schemas.microsoft.com/office/powerpoint/2010/main" val="121311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Mental Health Telehealth Reminders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fontScale="85000" lnSpcReduction="20000"/>
          </a:bodyPr>
          <a:lstStyle/>
          <a:p>
            <a:r>
              <a:rPr lang="en-US" sz="3300" dirty="0">
                <a:latin typeface="+mn-lt"/>
                <a:cs typeface="+mn-cs"/>
              </a:rPr>
              <a:t>Rules for telehealth differ for</a:t>
            </a:r>
          </a:p>
          <a:p>
            <a:pPr lvl="1"/>
            <a:r>
              <a:rPr lang="en-US" dirty="0">
                <a:latin typeface="+mn-lt"/>
                <a:cs typeface="+mn-cs"/>
              </a:rPr>
              <a:t>Diagnosis, evaluation, or treatment of a mental disorder</a:t>
            </a:r>
          </a:p>
          <a:p>
            <a:pPr lvl="1"/>
            <a:r>
              <a:rPr lang="en-US" dirty="0">
                <a:latin typeface="+mn-lt"/>
                <a:cs typeface="+mn-cs"/>
              </a:rPr>
              <a:t>Substance use disorder (SUD) with co-occurring mental health disorder</a:t>
            </a:r>
          </a:p>
          <a:p>
            <a:r>
              <a:rPr lang="en-US" sz="3300" dirty="0">
                <a:latin typeface="+mn-lt"/>
                <a:cs typeface="+mn-cs"/>
              </a:rPr>
              <a:t>Permanent changes</a:t>
            </a:r>
          </a:p>
          <a:p>
            <a:pPr lvl="1"/>
            <a:r>
              <a:rPr lang="en-US" dirty="0">
                <a:latin typeface="+mn-lt"/>
                <a:cs typeface="+mn-cs"/>
              </a:rPr>
              <a:t>Telehealth can be delivered using audio-only communication platforms</a:t>
            </a:r>
          </a:p>
          <a:p>
            <a:pPr lvl="1"/>
            <a:r>
              <a:rPr lang="en-US" dirty="0">
                <a:latin typeface="+mn-lt"/>
                <a:cs typeface="+mn-cs"/>
              </a:rPr>
              <a:t>No geographic restriction for originating site</a:t>
            </a:r>
          </a:p>
          <a:p>
            <a:pPr lvl="1"/>
            <a:r>
              <a:rPr lang="en-US" dirty="0">
                <a:latin typeface="+mn-lt"/>
                <a:cs typeface="+mn-cs"/>
              </a:rPr>
              <a:t>Medicare patients can receive services in their home</a:t>
            </a:r>
          </a:p>
          <a:p>
            <a:pPr lvl="1"/>
            <a:r>
              <a:rPr lang="en-US" dirty="0">
                <a:latin typeface="+mn-lt"/>
                <a:cs typeface="+mn-cs"/>
              </a:rPr>
              <a:t>Requires general supervision, not direct supervision</a:t>
            </a:r>
          </a:p>
          <a:p>
            <a:r>
              <a:rPr lang="en-US" sz="3300" dirty="0">
                <a:latin typeface="+mn-lt"/>
                <a:cs typeface="+mn-cs"/>
              </a:rPr>
              <a:t>After May 11, 2023</a:t>
            </a:r>
          </a:p>
          <a:p>
            <a:pPr lvl="1"/>
            <a:r>
              <a:rPr lang="en-US" dirty="0">
                <a:latin typeface="+mn-lt"/>
                <a:cs typeface="+mn-cs"/>
              </a:rPr>
              <a:t>Report only place of service 02 or 10</a:t>
            </a:r>
          </a:p>
          <a:p>
            <a:pPr lvl="1"/>
            <a:r>
              <a:rPr lang="en-US" dirty="0">
                <a:latin typeface="+mn-lt"/>
                <a:cs typeface="+mn-cs"/>
              </a:rPr>
              <a:t>Do not report modifier 95</a:t>
            </a:r>
          </a:p>
          <a:p>
            <a:pPr lvl="2"/>
            <a:r>
              <a:rPr lang="en-US" sz="2800" dirty="0">
                <a:latin typeface="+mn-lt"/>
                <a:cs typeface="+mn-cs"/>
              </a:rPr>
              <a:t>May report modifier FQ or 93 or both</a:t>
            </a:r>
            <a:endParaRPr lang="en-US" sz="2200" dirty="0">
              <a:latin typeface="+mn-lt"/>
              <a:cs typeface="+mn-cs"/>
            </a:endParaRPr>
          </a:p>
        </p:txBody>
      </p:sp>
    </p:spTree>
    <p:extLst>
      <p:ext uri="{BB962C8B-B14F-4D97-AF65-F5344CB8AC3E}">
        <p14:creationId xmlns:p14="http://schemas.microsoft.com/office/powerpoint/2010/main" val="415214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New Specialties Effective January 1, 2024</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Marriage and Family Therapy (MFT) – specialty code E1</a:t>
            </a:r>
          </a:p>
          <a:p>
            <a:r>
              <a:rPr lang="en-US" sz="2800" dirty="0">
                <a:latin typeface="+mn-lt"/>
                <a:cs typeface="+mn-cs"/>
              </a:rPr>
              <a:t>Mental Health Counselor (MHC) – specialty code E2</a:t>
            </a:r>
          </a:p>
          <a:p>
            <a:r>
              <a:rPr lang="en-US" sz="2800" dirty="0">
                <a:latin typeface="+mn-lt"/>
                <a:cs typeface="+mn-cs"/>
                <a:hlinkClick r:id="rId3"/>
              </a:rPr>
              <a:t>Provider Specialty Codes</a:t>
            </a:r>
            <a:endParaRPr lang="en-US" sz="2800" dirty="0">
              <a:latin typeface="+mn-lt"/>
              <a:cs typeface="+mn-cs"/>
            </a:endParaRPr>
          </a:p>
          <a:p>
            <a:r>
              <a:rPr lang="en-US" sz="2800" dirty="0">
                <a:latin typeface="+mn-lt"/>
                <a:cs typeface="+mn-cs"/>
              </a:rPr>
              <a:t>CMS </a:t>
            </a:r>
            <a:r>
              <a:rPr lang="en-US" sz="2800" dirty="0">
                <a:latin typeface="+mn-lt"/>
                <a:cs typeface="+mn-cs"/>
                <a:hlinkClick r:id="rId4"/>
              </a:rPr>
              <a:t>Marriage and Family Therapists &amp; Mental Health Counselors</a:t>
            </a:r>
            <a:r>
              <a:rPr lang="en-US" sz="2800" dirty="0">
                <a:latin typeface="+mn-lt"/>
                <a:cs typeface="+mn-cs"/>
              </a:rPr>
              <a:t> web page</a:t>
            </a:r>
          </a:p>
          <a:p>
            <a:r>
              <a:rPr lang="en-US" sz="2800" dirty="0">
                <a:latin typeface="+mn-lt"/>
                <a:cs typeface="+mn-cs"/>
              </a:rPr>
              <a:t>CMS </a:t>
            </a:r>
            <a:r>
              <a:rPr lang="en-US" sz="2800" dirty="0">
                <a:latin typeface="+mn-lt"/>
                <a:cs typeface="+mn-cs"/>
                <a:hlinkClick r:id="rId5"/>
              </a:rPr>
              <a:t>Become a Medicare Provider or Supplier</a:t>
            </a:r>
            <a:r>
              <a:rPr lang="en-US" sz="2800" dirty="0">
                <a:latin typeface="+mn-lt"/>
                <a:cs typeface="+mn-cs"/>
              </a:rPr>
              <a:t> web page</a:t>
            </a:r>
          </a:p>
          <a:p>
            <a:r>
              <a:rPr lang="en-US" sz="2800" dirty="0">
                <a:latin typeface="+mn-lt"/>
                <a:cs typeface="+mn-cs"/>
              </a:rPr>
              <a:t>CMS </a:t>
            </a:r>
            <a:r>
              <a:rPr lang="en-US" sz="2800" dirty="0">
                <a:latin typeface="+mn-lt"/>
                <a:cs typeface="+mn-cs"/>
                <a:hlinkClick r:id="rId6"/>
              </a:rPr>
              <a:t>MFT and MHC Provider Enrollment FAQs</a:t>
            </a:r>
            <a:r>
              <a:rPr lang="en-US" sz="2800" dirty="0">
                <a:latin typeface="+mn-lt"/>
                <a:cs typeface="+mn-cs"/>
              </a:rPr>
              <a:t> (September 2023)</a:t>
            </a:r>
            <a:endParaRPr lang="en-US" sz="2200" dirty="0">
              <a:latin typeface="+mn-lt"/>
              <a:cs typeface="+mn-cs"/>
            </a:endParaRPr>
          </a:p>
        </p:txBody>
      </p:sp>
    </p:spTree>
    <p:extLst>
      <p:ext uri="{BB962C8B-B14F-4D97-AF65-F5344CB8AC3E}">
        <p14:creationId xmlns:p14="http://schemas.microsoft.com/office/powerpoint/2010/main" val="164570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1848678" y="1233241"/>
            <a:ext cx="2781106" cy="3656811"/>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Can enrolled MFT and MHC providers bill incident to services?</a:t>
            </a:r>
          </a:p>
        </p:txBody>
      </p:sp>
      <p:sp>
        <p:nvSpPr>
          <p:cNvPr id="30" name="Freeform: Shape 2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130766" y="1669027"/>
            <a:ext cx="5257799" cy="4889350"/>
          </a:xfrm>
        </p:spPr>
        <p:txBody>
          <a:bodyPr vert="horz" lIns="91440" tIns="45720" rIns="91440" bIns="45720" rtlCol="0" anchor="t">
            <a:normAutofit/>
          </a:bodyPr>
          <a:lstStyle/>
          <a:p>
            <a:r>
              <a:rPr lang="en-US" dirty="0">
                <a:latin typeface="+mn-lt"/>
                <a:cs typeface="+mn-cs"/>
              </a:rPr>
              <a:t>No, MFTs and MHCs may not bill (submit claim under own Medicare provider number) for incident to services</a:t>
            </a:r>
          </a:p>
          <a:p>
            <a:pPr lvl="1"/>
            <a:r>
              <a:rPr lang="en-US" dirty="0">
                <a:latin typeface="+mn-lt"/>
                <a:cs typeface="+mn-cs"/>
              </a:rPr>
              <a:t>Regardless of whether Medicare enrolled, MFTs and MHCs can render incident to services based on their state scope of practice</a:t>
            </a:r>
          </a:p>
        </p:txBody>
      </p:sp>
      <p:sp>
        <p:nvSpPr>
          <p:cNvPr id="36" name="Freeform: Shape 3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2398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CMS Behavioral Health Campaign</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4447308" y="591344"/>
            <a:ext cx="6906491" cy="5585619"/>
          </a:xfrm>
        </p:spPr>
        <p:txBody>
          <a:bodyPr vert="horz" lIns="91440" tIns="45720" rIns="91440" bIns="45720" rtlCol="0" anchor="ctr">
            <a:noAutofit/>
          </a:bodyPr>
          <a:lstStyle/>
          <a:p>
            <a:r>
              <a:rPr lang="en-US" sz="2800" dirty="0">
                <a:latin typeface="+mn-lt"/>
                <a:cs typeface="+mn-cs"/>
              </a:rPr>
              <a:t>CMS released </a:t>
            </a:r>
            <a:r>
              <a:rPr lang="en-US" sz="2800" dirty="0">
                <a:latin typeface="+mn-lt"/>
                <a:cs typeface="+mn-cs"/>
                <a:hlinkClick r:id="rId3"/>
              </a:rPr>
              <a:t>Change Request 13389</a:t>
            </a:r>
            <a:r>
              <a:rPr lang="en-US" sz="2800" dirty="0">
                <a:latin typeface="+mn-lt"/>
                <a:cs typeface="+mn-cs"/>
              </a:rPr>
              <a:t> in response to sections 4123, 4128, and 4129 of the </a:t>
            </a:r>
            <a:r>
              <a:rPr lang="en-US" sz="2800" dirty="0">
                <a:latin typeface="+mn-lt"/>
                <a:cs typeface="+mn-cs"/>
                <a:hlinkClick r:id="rId4"/>
              </a:rPr>
              <a:t>Consolidated Appropriations Act, 2023</a:t>
            </a:r>
            <a:r>
              <a:rPr lang="en-US" sz="2800" dirty="0">
                <a:latin typeface="+mn-lt"/>
                <a:cs typeface="+mn-cs"/>
              </a:rPr>
              <a:t>.</a:t>
            </a:r>
          </a:p>
          <a:p>
            <a:r>
              <a:rPr lang="en-US" sz="2800" dirty="0">
                <a:latin typeface="+mn-lt"/>
                <a:cs typeface="+mn-cs"/>
              </a:rPr>
              <a:t>Requires</a:t>
            </a:r>
          </a:p>
          <a:p>
            <a:pPr lvl="1"/>
            <a:r>
              <a:rPr lang="en-US" sz="2400" dirty="0">
                <a:latin typeface="+mn-lt"/>
                <a:cs typeface="+mn-cs"/>
              </a:rPr>
              <a:t>Mass mailing to conduct outreach to physician and appropriate non-physician practitioners on three services:</a:t>
            </a:r>
          </a:p>
          <a:p>
            <a:pPr lvl="2"/>
            <a:r>
              <a:rPr lang="en-US" sz="2000" dirty="0">
                <a:latin typeface="+mn-lt"/>
                <a:cs typeface="+mn-cs"/>
              </a:rPr>
              <a:t>Behavioral Health Integration (BHI)</a:t>
            </a:r>
          </a:p>
          <a:p>
            <a:pPr lvl="2"/>
            <a:r>
              <a:rPr lang="en-US" sz="2000" dirty="0">
                <a:latin typeface="+mn-lt"/>
                <a:cs typeface="+mn-cs"/>
              </a:rPr>
              <a:t>Psychotherapy for Crisis</a:t>
            </a:r>
          </a:p>
          <a:p>
            <a:pPr lvl="2"/>
            <a:r>
              <a:rPr lang="en-US" sz="2000" dirty="0">
                <a:latin typeface="+mn-lt"/>
                <a:cs typeface="+mn-cs"/>
              </a:rPr>
              <a:t>Opioid Use Disorder Treatment (OUD) Treatment</a:t>
            </a:r>
          </a:p>
          <a:p>
            <a:pPr lvl="1"/>
            <a:r>
              <a:rPr lang="en-US" sz="2400" dirty="0">
                <a:latin typeface="+mn-lt"/>
                <a:cs typeface="+mn-cs"/>
              </a:rPr>
              <a:t>Tracking all topic related provider outreach and education</a:t>
            </a:r>
          </a:p>
          <a:p>
            <a:pPr lvl="1"/>
            <a:r>
              <a:rPr lang="en-US" sz="2400" dirty="0">
                <a:latin typeface="+mn-lt"/>
                <a:cs typeface="+mn-cs"/>
              </a:rPr>
              <a:t>Tracking all topic related Customer Service inquiries</a:t>
            </a:r>
          </a:p>
        </p:txBody>
      </p:sp>
    </p:spTree>
    <p:extLst>
      <p:ext uri="{BB962C8B-B14F-4D97-AF65-F5344CB8AC3E}">
        <p14:creationId xmlns:p14="http://schemas.microsoft.com/office/powerpoint/2010/main" val="182243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400" kern="1200" dirty="0">
                <a:solidFill>
                  <a:srgbClr val="FFFFFF"/>
                </a:solidFill>
                <a:latin typeface="+mj-lt"/>
                <a:ea typeface="+mj-ea"/>
                <a:cs typeface="+mj-cs"/>
              </a:rPr>
              <a:t>WPS GHA Education in Response to CR 13389</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5370153" y="1526033"/>
            <a:ext cx="6332658" cy="3935281"/>
          </a:xfrm>
        </p:spPr>
        <p:txBody>
          <a:bodyPr vert="horz" lIns="91440" tIns="45720" rIns="91440" bIns="45720" rtlCol="0">
            <a:noAutofit/>
          </a:bodyPr>
          <a:lstStyle/>
          <a:p>
            <a:r>
              <a:rPr lang="en-US" sz="2800" dirty="0">
                <a:latin typeface="+mn-lt"/>
                <a:cs typeface="+mn-cs"/>
              </a:rPr>
              <a:t>Webinars (past and future)</a:t>
            </a:r>
          </a:p>
          <a:p>
            <a:pPr lvl="1"/>
            <a:r>
              <a:rPr lang="en-US" sz="2400" dirty="0">
                <a:latin typeface="+mn-lt"/>
                <a:cs typeface="+mn-cs"/>
              </a:rPr>
              <a:t>View Encore Presentations (webinar recordings) on the </a:t>
            </a:r>
            <a:r>
              <a:rPr lang="en-US" sz="2400" dirty="0">
                <a:latin typeface="+mn-lt"/>
                <a:cs typeface="+mn-cs"/>
                <a:hlinkClick r:id="rId3"/>
              </a:rPr>
              <a:t>WPS GHA YouTube Channel</a:t>
            </a:r>
            <a:endParaRPr lang="en-US" sz="2400" dirty="0">
              <a:latin typeface="+mn-lt"/>
              <a:cs typeface="+mn-cs"/>
            </a:endParaRPr>
          </a:p>
          <a:p>
            <a:r>
              <a:rPr lang="en-US" sz="2800" dirty="0">
                <a:latin typeface="+mn-lt"/>
                <a:cs typeface="+mn-cs"/>
              </a:rPr>
              <a:t>Partner events</a:t>
            </a:r>
          </a:p>
          <a:p>
            <a:r>
              <a:rPr lang="en-US" sz="2800" dirty="0">
                <a:latin typeface="+mn-lt"/>
                <a:cs typeface="+mn-cs"/>
              </a:rPr>
              <a:t>YouTube videos</a:t>
            </a:r>
          </a:p>
          <a:p>
            <a:r>
              <a:rPr lang="en-US" sz="2800" dirty="0">
                <a:latin typeface="+mn-lt"/>
                <a:cs typeface="+mn-cs"/>
              </a:rPr>
              <a:t>News items and website carousel messages on </a:t>
            </a:r>
            <a:r>
              <a:rPr lang="en-US" sz="2800" dirty="0">
                <a:latin typeface="+mn-lt"/>
                <a:cs typeface="+mn-cs"/>
                <a:hlinkClick r:id="rId4"/>
              </a:rPr>
              <a:t>WPS GHA website</a:t>
            </a:r>
            <a:endParaRPr lang="en-US" sz="2800" dirty="0">
              <a:latin typeface="+mn-lt"/>
              <a:cs typeface="+mn-cs"/>
            </a:endParaRPr>
          </a:p>
          <a:p>
            <a:r>
              <a:rPr lang="en-US" sz="2800" dirty="0">
                <a:latin typeface="+mn-lt"/>
                <a:cs typeface="+mn-cs"/>
              </a:rPr>
              <a:t>Link to Timely Topics on </a:t>
            </a:r>
            <a:r>
              <a:rPr lang="en-US" sz="2800" dirty="0">
                <a:latin typeface="+mn-lt"/>
                <a:cs typeface="+mn-cs"/>
                <a:hlinkClick r:id="rId5"/>
              </a:rPr>
              <a:t>Live Events</a:t>
            </a:r>
            <a:r>
              <a:rPr lang="en-US" sz="2800" dirty="0">
                <a:latin typeface="+mn-lt"/>
                <a:cs typeface="+mn-cs"/>
              </a:rPr>
              <a:t> web page</a:t>
            </a:r>
          </a:p>
          <a:p>
            <a:r>
              <a:rPr lang="en-US" sz="2800" dirty="0">
                <a:latin typeface="+mn-lt"/>
                <a:cs typeface="+mn-cs"/>
              </a:rPr>
              <a:t>More to come</a:t>
            </a:r>
          </a:p>
          <a:p>
            <a:pPr lvl="1"/>
            <a:r>
              <a:rPr lang="en-US" sz="2400" dirty="0">
                <a:latin typeface="+mn-lt"/>
                <a:cs typeface="+mn-cs"/>
              </a:rPr>
              <a:t>Share your ideas!</a:t>
            </a:r>
          </a:p>
        </p:txBody>
      </p:sp>
    </p:spTree>
    <p:extLst>
      <p:ext uri="{BB962C8B-B14F-4D97-AF65-F5344CB8AC3E}">
        <p14:creationId xmlns:p14="http://schemas.microsoft.com/office/powerpoint/2010/main" val="11912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CMS Campaign Behavioral Health Resources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69036" y="1929384"/>
            <a:ext cx="10515600" cy="4251960"/>
          </a:xfrm>
        </p:spPr>
        <p:txBody>
          <a:bodyPr vert="horz" lIns="91440" tIns="45720" rIns="91440" bIns="45720" rtlCol="0">
            <a:normAutofit/>
          </a:bodyPr>
          <a:lstStyle/>
          <a:p>
            <a:r>
              <a:rPr lang="en-US" sz="2800" dirty="0">
                <a:latin typeface="+mn-lt"/>
                <a:cs typeface="+mn-cs"/>
              </a:rPr>
              <a:t>MLN Booklet (MLN919432) – </a:t>
            </a:r>
            <a:r>
              <a:rPr lang="en-US" sz="2800" dirty="0">
                <a:latin typeface="+mn-lt"/>
                <a:cs typeface="+mn-cs"/>
                <a:hlinkClick r:id="rId3"/>
              </a:rPr>
              <a:t>Behavioral Health Integration Services</a:t>
            </a:r>
            <a:endParaRPr lang="en-US" sz="2800" dirty="0">
              <a:latin typeface="+mn-lt"/>
              <a:cs typeface="+mn-cs"/>
            </a:endParaRPr>
          </a:p>
          <a:p>
            <a:r>
              <a:rPr lang="en-US" sz="2800" dirty="0">
                <a:latin typeface="+mn-lt"/>
                <a:cs typeface="+mn-cs"/>
                <a:hlinkClick r:id="rId4"/>
              </a:rPr>
              <a:t>Psychotherapy for Crisis</a:t>
            </a:r>
            <a:r>
              <a:rPr lang="en-US" sz="2800" dirty="0">
                <a:latin typeface="+mn-lt"/>
                <a:cs typeface="+mn-cs"/>
              </a:rPr>
              <a:t> web page</a:t>
            </a:r>
          </a:p>
          <a:p>
            <a:pPr lvl="1"/>
            <a:r>
              <a:rPr lang="en-US" sz="2400" dirty="0">
                <a:latin typeface="+mn-lt"/>
                <a:cs typeface="+mn-cs"/>
              </a:rPr>
              <a:t>Use link to view CY 2024 Physician Fee Schedule (PFS)</a:t>
            </a:r>
          </a:p>
          <a:p>
            <a:r>
              <a:rPr lang="en-US" sz="2800" dirty="0">
                <a:latin typeface="+mn-lt"/>
                <a:cs typeface="+mn-cs"/>
                <a:hlinkClick r:id="rId5"/>
              </a:rPr>
              <a:t>Opioid Use Disorder Screening &amp; Treatment</a:t>
            </a:r>
            <a:r>
              <a:rPr lang="en-US" sz="2800" dirty="0">
                <a:latin typeface="+mn-lt"/>
                <a:cs typeface="+mn-cs"/>
              </a:rPr>
              <a:t> web page</a:t>
            </a:r>
            <a:endParaRPr lang="en-US" sz="2200" dirty="0">
              <a:latin typeface="+mn-lt"/>
              <a:cs typeface="+mn-cs"/>
            </a:endParaRPr>
          </a:p>
        </p:txBody>
      </p:sp>
    </p:spTree>
    <p:extLst>
      <p:ext uri="{BB962C8B-B14F-4D97-AF65-F5344CB8AC3E}">
        <p14:creationId xmlns:p14="http://schemas.microsoft.com/office/powerpoint/2010/main" val="2411389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KS – Medicare Claims Denials Dashboard Specialty 26 – Psychiatrist</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69036" y="1929384"/>
            <a:ext cx="10515600" cy="4251960"/>
          </a:xfrm>
        </p:spPr>
        <p:txBody>
          <a:bodyPr vert="horz" lIns="91440" tIns="45720" rIns="91440" bIns="45720" rtlCol="0">
            <a:normAutofit fontScale="92500"/>
          </a:bodyPr>
          <a:lstStyle/>
          <a:p>
            <a:r>
              <a:rPr lang="en-US" sz="3300" dirty="0">
                <a:latin typeface="+mn-lt"/>
                <a:cs typeface="+mn-cs"/>
              </a:rPr>
              <a:t>Submission dates 08/01/23 – 02/01/24 refreshed on 02/12/24</a:t>
            </a:r>
          </a:p>
          <a:p>
            <a:pPr lvl="1"/>
            <a:r>
              <a:rPr lang="en-US" sz="2600" dirty="0">
                <a:latin typeface="+mn-lt"/>
                <a:cs typeface="+mn-cs"/>
              </a:rPr>
              <a:t>Top rejections by reason</a:t>
            </a:r>
          </a:p>
          <a:p>
            <a:pPr lvl="2"/>
            <a:r>
              <a:rPr lang="en-US" sz="2200" dirty="0">
                <a:latin typeface="+mn-lt"/>
                <a:cs typeface="+mn-cs"/>
              </a:rPr>
              <a:t>Denied invalid/incorrect ICD-9 code.  Resubmit as a new claim – 93</a:t>
            </a:r>
          </a:p>
          <a:p>
            <a:pPr lvl="2"/>
            <a:r>
              <a:rPr lang="en-US" sz="2200" dirty="0">
                <a:latin typeface="+mn-lt"/>
                <a:cs typeface="+mn-cs"/>
              </a:rPr>
              <a:t>Claim lacks information needed for adjudication – 88</a:t>
            </a:r>
          </a:p>
          <a:p>
            <a:pPr lvl="1"/>
            <a:r>
              <a:rPr lang="en-US" sz="2600" dirty="0">
                <a:latin typeface="+mn-lt"/>
                <a:cs typeface="+mn-cs"/>
              </a:rPr>
              <a:t>Top five rejections by CPT/HCPCS code</a:t>
            </a:r>
          </a:p>
          <a:p>
            <a:pPr lvl="2"/>
            <a:r>
              <a:rPr lang="en-US" sz="2200" dirty="0">
                <a:latin typeface="+mn-lt"/>
                <a:cs typeface="+mn-cs"/>
              </a:rPr>
              <a:t>99232, 99213, 99214, 90868, 90792</a:t>
            </a:r>
          </a:p>
          <a:p>
            <a:pPr lvl="1"/>
            <a:r>
              <a:rPr lang="en-US" sz="2600" dirty="0">
                <a:latin typeface="+mn-lt"/>
                <a:cs typeface="+mn-cs"/>
              </a:rPr>
              <a:t>Top denials by reason</a:t>
            </a:r>
          </a:p>
          <a:p>
            <a:pPr lvl="2"/>
            <a:r>
              <a:rPr lang="en-US" sz="2200" dirty="0">
                <a:latin typeface="+mn-lt"/>
                <a:cs typeface="+mn-cs"/>
              </a:rPr>
              <a:t>Collection of fee-for-service during periods of managed care – 288</a:t>
            </a:r>
          </a:p>
          <a:p>
            <a:pPr lvl="2"/>
            <a:r>
              <a:rPr lang="en-US" sz="2200" dirty="0">
                <a:latin typeface="+mn-lt"/>
                <a:cs typeface="+mn-cs"/>
              </a:rPr>
              <a:t>Expenses incurred after coverage termination – 157</a:t>
            </a:r>
          </a:p>
          <a:p>
            <a:pPr lvl="1"/>
            <a:r>
              <a:rPr lang="en-US" sz="2600" dirty="0">
                <a:latin typeface="+mn-lt"/>
                <a:cs typeface="+mn-cs"/>
              </a:rPr>
              <a:t>Top five denials by CPT/HCPCS code</a:t>
            </a:r>
          </a:p>
          <a:p>
            <a:pPr lvl="2"/>
            <a:r>
              <a:rPr lang="en-US" sz="2200" dirty="0">
                <a:latin typeface="+mn-lt"/>
                <a:cs typeface="+mn-cs"/>
              </a:rPr>
              <a:t>99232, 99214, 99233, 99215, 90792</a:t>
            </a:r>
          </a:p>
        </p:txBody>
      </p:sp>
    </p:spTree>
    <p:extLst>
      <p:ext uri="{BB962C8B-B14F-4D97-AF65-F5344CB8AC3E}">
        <p14:creationId xmlns:p14="http://schemas.microsoft.com/office/powerpoint/2010/main" val="257749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70098"/>
            <a:ext cx="10515600" cy="1325563"/>
          </a:xfrm>
        </p:spPr>
        <p:txBody>
          <a:bodyPr vert="horz" lIns="91440" tIns="45720" rIns="91440" bIns="45720" rtlCol="0" anchor="ctr">
            <a:noAutofit/>
          </a:bodyPr>
          <a:lstStyle/>
          <a:p>
            <a:r>
              <a:rPr lang="en-US" sz="4800" dirty="0">
                <a:solidFill>
                  <a:schemeClr val="tx1"/>
                </a:solidFill>
                <a:latin typeface="+mj-lt"/>
                <a:cs typeface="+mj-cs"/>
              </a:rPr>
              <a:t>MO – Medicare Claims Denials Dashboard Specialty 26 – Psychiatrist</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69036" y="1929384"/>
            <a:ext cx="10515600" cy="4251960"/>
          </a:xfrm>
        </p:spPr>
        <p:txBody>
          <a:bodyPr vert="horz" lIns="91440" tIns="45720" rIns="91440" bIns="45720" rtlCol="0">
            <a:normAutofit/>
          </a:bodyPr>
          <a:lstStyle/>
          <a:p>
            <a:r>
              <a:rPr lang="en-US" sz="2800" dirty="0">
                <a:latin typeface="+mn-lt"/>
                <a:cs typeface="+mn-cs"/>
              </a:rPr>
              <a:t>Submission dates 08/01/23 – 02/01/24 refreshed on 02/12/24</a:t>
            </a:r>
          </a:p>
          <a:p>
            <a:pPr lvl="1"/>
            <a:r>
              <a:rPr lang="en-US" sz="2400" dirty="0">
                <a:latin typeface="+mn-lt"/>
                <a:cs typeface="+mn-cs"/>
              </a:rPr>
              <a:t>Top rejections by reason</a:t>
            </a:r>
          </a:p>
          <a:p>
            <a:pPr lvl="2"/>
            <a:r>
              <a:rPr lang="en-US" sz="2000" dirty="0">
                <a:latin typeface="+mn-lt"/>
                <a:cs typeface="+mn-cs"/>
              </a:rPr>
              <a:t>Denied rendering physician # invalid/missing – 249</a:t>
            </a:r>
          </a:p>
          <a:p>
            <a:pPr lvl="2"/>
            <a:r>
              <a:rPr lang="en-US" sz="2000" dirty="0">
                <a:latin typeface="+mn-lt"/>
                <a:cs typeface="+mn-cs"/>
              </a:rPr>
              <a:t>Claim lacks information needed for adjudication – 172</a:t>
            </a:r>
          </a:p>
          <a:p>
            <a:pPr lvl="1"/>
            <a:r>
              <a:rPr lang="en-US" sz="2400" dirty="0">
                <a:latin typeface="+mn-lt"/>
                <a:cs typeface="+mn-cs"/>
              </a:rPr>
              <a:t>Top five rejections by CPT/HCPCS code</a:t>
            </a:r>
          </a:p>
          <a:p>
            <a:pPr lvl="2"/>
            <a:r>
              <a:rPr lang="en-US" sz="2000" dirty="0">
                <a:latin typeface="+mn-lt"/>
                <a:cs typeface="+mn-cs"/>
              </a:rPr>
              <a:t>99214, 99232, 90833, 99213, 99348</a:t>
            </a:r>
          </a:p>
          <a:p>
            <a:pPr lvl="1"/>
            <a:r>
              <a:rPr lang="en-US" sz="2400" dirty="0">
                <a:latin typeface="+mn-lt"/>
                <a:cs typeface="+mn-cs"/>
              </a:rPr>
              <a:t>Top denials by reason</a:t>
            </a:r>
          </a:p>
          <a:p>
            <a:pPr lvl="2"/>
            <a:r>
              <a:rPr lang="en-US" sz="2000" dirty="0">
                <a:latin typeface="+mn-lt"/>
                <a:cs typeface="+mn-cs"/>
              </a:rPr>
              <a:t>This physician (supplier) is not eligible to receive payments – 712</a:t>
            </a:r>
          </a:p>
          <a:p>
            <a:pPr lvl="2"/>
            <a:r>
              <a:rPr lang="en-US" sz="2000" dirty="0">
                <a:latin typeface="+mn-lt"/>
                <a:cs typeface="+mn-cs"/>
              </a:rPr>
              <a:t>One visit/consult per doctor per day, do not bill patient – 513</a:t>
            </a:r>
          </a:p>
          <a:p>
            <a:pPr lvl="1"/>
            <a:r>
              <a:rPr lang="en-US" sz="2400" dirty="0">
                <a:latin typeface="+mn-lt"/>
                <a:cs typeface="+mn-cs"/>
              </a:rPr>
              <a:t>Top denials by CPT/HCPCS code</a:t>
            </a:r>
          </a:p>
          <a:p>
            <a:pPr lvl="2"/>
            <a:r>
              <a:rPr lang="en-US" sz="2000" dirty="0">
                <a:latin typeface="+mn-lt"/>
                <a:cs typeface="+mn-cs"/>
              </a:rPr>
              <a:t>99214, 99232, 99308, 90792, 99213</a:t>
            </a:r>
            <a:endParaRPr lang="en-US" sz="2200" dirty="0">
              <a:latin typeface="+mn-lt"/>
              <a:cs typeface="+mn-cs"/>
            </a:endParaRPr>
          </a:p>
        </p:txBody>
      </p:sp>
    </p:spTree>
    <p:extLst>
      <p:ext uri="{BB962C8B-B14F-4D97-AF65-F5344CB8AC3E}">
        <p14:creationId xmlns:p14="http://schemas.microsoft.com/office/powerpoint/2010/main" val="109199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dirty="0">
                <a:solidFill>
                  <a:schemeClr val="tx1"/>
                </a:solidFill>
                <a:latin typeface="+mj-lt"/>
                <a:ea typeface="+mj-ea"/>
                <a:cs typeface="+mj-cs"/>
              </a:rPr>
              <a:t>Your Presenter – Mary E. Muchow</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0E64990-101B-C44E-AA83-1E862EED831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1544" y="594904"/>
            <a:ext cx="4087368" cy="5431717"/>
          </a:xfrm>
          <a:prstGeom prst="rect">
            <a:avLst/>
          </a:prstGeom>
        </p:spPr>
      </p:pic>
    </p:spTree>
    <p:extLst>
      <p:ext uri="{BB962C8B-B14F-4D97-AF65-F5344CB8AC3E}">
        <p14:creationId xmlns:p14="http://schemas.microsoft.com/office/powerpoint/2010/main" val="34089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KS – Medicare Claims Denials Dashboard</a:t>
            </a:r>
            <a:br>
              <a:rPr lang="en-US" sz="4800" dirty="0">
                <a:solidFill>
                  <a:schemeClr val="tx1"/>
                </a:solidFill>
                <a:latin typeface="+mj-lt"/>
                <a:cs typeface="+mj-cs"/>
              </a:rPr>
            </a:br>
            <a:r>
              <a:rPr lang="en-US" sz="4800" dirty="0">
                <a:solidFill>
                  <a:schemeClr val="tx1"/>
                </a:solidFill>
                <a:latin typeface="+mj-lt"/>
                <a:cs typeface="+mj-cs"/>
              </a:rPr>
              <a:t>Specialty 80 – CSW</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69036" y="1929384"/>
            <a:ext cx="10515600" cy="4251960"/>
          </a:xfrm>
        </p:spPr>
        <p:txBody>
          <a:bodyPr vert="horz" lIns="91440" tIns="45720" rIns="91440" bIns="45720" rtlCol="0">
            <a:normAutofit fontScale="92500" lnSpcReduction="10000"/>
          </a:bodyPr>
          <a:lstStyle/>
          <a:p>
            <a:r>
              <a:rPr lang="en-US" sz="3300" dirty="0">
                <a:latin typeface="+mn-lt"/>
                <a:cs typeface="+mn-cs"/>
              </a:rPr>
              <a:t>Submission dates 08/01/23 – 02/01/24 refreshed on 02/12/24</a:t>
            </a:r>
          </a:p>
          <a:p>
            <a:pPr lvl="1"/>
            <a:r>
              <a:rPr lang="en-US" sz="2600" dirty="0">
                <a:latin typeface="+mn-lt"/>
                <a:cs typeface="+mn-cs"/>
              </a:rPr>
              <a:t>Top rejections by reason</a:t>
            </a:r>
          </a:p>
          <a:p>
            <a:pPr lvl="2"/>
            <a:r>
              <a:rPr lang="en-US" sz="2200" dirty="0">
                <a:latin typeface="+mn-lt"/>
                <a:cs typeface="+mn-cs"/>
              </a:rPr>
              <a:t>Claim lacks information needed for adjudication – 166</a:t>
            </a:r>
          </a:p>
          <a:p>
            <a:pPr lvl="2"/>
            <a:r>
              <a:rPr lang="en-US" sz="2200" dirty="0">
                <a:latin typeface="+mn-lt"/>
                <a:cs typeface="+mn-cs"/>
              </a:rPr>
              <a:t>Denied – Field 11 of HCFA 1500 must be completed – 88</a:t>
            </a:r>
          </a:p>
          <a:p>
            <a:pPr lvl="1"/>
            <a:r>
              <a:rPr lang="en-US" sz="2600" dirty="0">
                <a:latin typeface="+mn-lt"/>
                <a:cs typeface="+mn-cs"/>
              </a:rPr>
              <a:t>Top five rejections by CPT/HCPCS code</a:t>
            </a:r>
          </a:p>
          <a:p>
            <a:pPr lvl="2"/>
            <a:r>
              <a:rPr lang="en-US" sz="2200" dirty="0">
                <a:latin typeface="+mn-lt"/>
                <a:cs typeface="+mn-cs"/>
              </a:rPr>
              <a:t>90837, 90834, 90832. 90791, 90839</a:t>
            </a:r>
          </a:p>
          <a:p>
            <a:pPr lvl="1"/>
            <a:r>
              <a:rPr lang="en-US" sz="2600" dirty="0">
                <a:latin typeface="+mn-lt"/>
                <a:cs typeface="+mn-cs"/>
              </a:rPr>
              <a:t>Top denials by reason</a:t>
            </a:r>
          </a:p>
          <a:p>
            <a:pPr lvl="2"/>
            <a:r>
              <a:rPr lang="en-US" sz="2200" dirty="0">
                <a:latin typeface="+mn-lt"/>
                <a:cs typeface="+mn-cs"/>
              </a:rPr>
              <a:t>Collection of fee-for service during periods of managed care – 549</a:t>
            </a:r>
          </a:p>
          <a:p>
            <a:pPr lvl="2"/>
            <a:r>
              <a:rPr lang="en-US" sz="2200" dirty="0">
                <a:latin typeface="+mn-lt"/>
                <a:cs typeface="+mn-cs"/>
              </a:rPr>
              <a:t>This physician (supplier) is not eligible to receive payments – 284</a:t>
            </a:r>
          </a:p>
          <a:p>
            <a:pPr lvl="2"/>
            <a:r>
              <a:rPr lang="en-US" sz="2200" dirty="0">
                <a:latin typeface="+mn-lt"/>
                <a:cs typeface="+mn-cs"/>
              </a:rPr>
              <a:t>Duplicate charge paid ?002XX on Claim ?001XXXXXXXXXX – 137</a:t>
            </a:r>
          </a:p>
          <a:p>
            <a:pPr lvl="1"/>
            <a:r>
              <a:rPr lang="en-US" sz="2200" dirty="0">
                <a:latin typeface="+mn-lt"/>
                <a:cs typeface="+mn-cs"/>
              </a:rPr>
              <a:t>Top five denials by CPT/HCPCS code</a:t>
            </a:r>
          </a:p>
          <a:p>
            <a:pPr lvl="2"/>
            <a:r>
              <a:rPr lang="en-US" sz="2200" dirty="0">
                <a:latin typeface="+mn-lt"/>
                <a:cs typeface="+mn-cs"/>
              </a:rPr>
              <a:t>90837, 90832, 90834, 90791, 90853</a:t>
            </a:r>
          </a:p>
        </p:txBody>
      </p:sp>
    </p:spTree>
    <p:extLst>
      <p:ext uri="{BB962C8B-B14F-4D97-AF65-F5344CB8AC3E}">
        <p14:creationId xmlns:p14="http://schemas.microsoft.com/office/powerpoint/2010/main" val="358087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MO – Medicare Claims Denials Dashboard</a:t>
            </a:r>
            <a:br>
              <a:rPr lang="en-US" sz="4800" dirty="0">
                <a:solidFill>
                  <a:schemeClr val="tx1"/>
                </a:solidFill>
                <a:latin typeface="+mj-lt"/>
                <a:cs typeface="+mj-cs"/>
              </a:rPr>
            </a:br>
            <a:r>
              <a:rPr lang="en-US" sz="4800" dirty="0">
                <a:solidFill>
                  <a:schemeClr val="tx1"/>
                </a:solidFill>
                <a:latin typeface="+mj-lt"/>
                <a:cs typeface="+mj-cs"/>
              </a:rPr>
              <a:t>Specialty 80 – CSW</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69036" y="1929384"/>
            <a:ext cx="10515600" cy="4251960"/>
          </a:xfrm>
        </p:spPr>
        <p:txBody>
          <a:bodyPr vert="horz" lIns="91440" tIns="45720" rIns="91440" bIns="45720" rtlCol="0">
            <a:normAutofit fontScale="92500" lnSpcReduction="10000"/>
          </a:bodyPr>
          <a:lstStyle/>
          <a:p>
            <a:r>
              <a:rPr lang="en-US" sz="2600" dirty="0">
                <a:latin typeface="+mn-lt"/>
                <a:cs typeface="+mn-cs"/>
              </a:rPr>
              <a:t>Submission dates 07/01/23 – 01/01/24 refreshed on 01/28/24</a:t>
            </a:r>
          </a:p>
          <a:p>
            <a:pPr lvl="1"/>
            <a:r>
              <a:rPr lang="en-US" sz="2600" dirty="0">
                <a:latin typeface="+mn-lt"/>
                <a:cs typeface="+mn-cs"/>
              </a:rPr>
              <a:t>Top rejections by reason</a:t>
            </a:r>
          </a:p>
          <a:p>
            <a:pPr lvl="2"/>
            <a:r>
              <a:rPr lang="en-US" sz="2200" dirty="0">
                <a:latin typeface="+mn-lt"/>
                <a:cs typeface="+mn-cs"/>
              </a:rPr>
              <a:t>Claim lacks information needed for adjudication – 177</a:t>
            </a:r>
          </a:p>
          <a:p>
            <a:pPr lvl="2"/>
            <a:r>
              <a:rPr lang="en-US" sz="2200" dirty="0">
                <a:latin typeface="+mn-lt"/>
                <a:cs typeface="+mn-cs"/>
              </a:rPr>
              <a:t>Denied – field 11 of HCFA 1500 must be completed – 102</a:t>
            </a:r>
          </a:p>
          <a:p>
            <a:pPr lvl="1"/>
            <a:r>
              <a:rPr lang="en-US" sz="2600" dirty="0">
                <a:latin typeface="+mn-lt"/>
                <a:cs typeface="+mn-cs"/>
              </a:rPr>
              <a:t>Top five rejections by CPT/HCPCS code</a:t>
            </a:r>
          </a:p>
          <a:p>
            <a:pPr lvl="2"/>
            <a:r>
              <a:rPr lang="en-US" sz="2200" dirty="0">
                <a:latin typeface="+mn-lt"/>
                <a:cs typeface="+mn-cs"/>
              </a:rPr>
              <a:t>90837, 90834, 90832, 90791, 90853</a:t>
            </a:r>
          </a:p>
          <a:p>
            <a:pPr lvl="1"/>
            <a:r>
              <a:rPr lang="en-US" sz="2600" dirty="0">
                <a:latin typeface="+mn-lt"/>
                <a:cs typeface="+mn-cs"/>
              </a:rPr>
              <a:t>Top denials by reason</a:t>
            </a:r>
          </a:p>
          <a:p>
            <a:pPr lvl="2"/>
            <a:r>
              <a:rPr lang="en-US" sz="2200" dirty="0">
                <a:latin typeface="+mn-lt"/>
                <a:cs typeface="+mn-cs"/>
              </a:rPr>
              <a:t>Duplicate charge of claim 001XXXXXXXXXX now being processed – 366</a:t>
            </a:r>
          </a:p>
          <a:p>
            <a:pPr lvl="2"/>
            <a:r>
              <a:rPr lang="en-US" sz="2200" dirty="0">
                <a:latin typeface="+mn-lt"/>
                <a:cs typeface="+mn-cs"/>
              </a:rPr>
              <a:t>Duplicate charge paid ?002XX on Claim ?001XXXXXXXXXX – 236</a:t>
            </a:r>
          </a:p>
          <a:p>
            <a:pPr lvl="2"/>
            <a:r>
              <a:rPr lang="en-US" sz="2200" dirty="0">
                <a:latin typeface="+mn-lt"/>
                <a:cs typeface="+mn-cs"/>
              </a:rPr>
              <a:t>Medicare will not pay for this service for this condition – 174</a:t>
            </a:r>
          </a:p>
          <a:p>
            <a:pPr lvl="1"/>
            <a:r>
              <a:rPr lang="en-US" sz="2600" dirty="0">
                <a:latin typeface="+mn-lt"/>
                <a:cs typeface="+mn-cs"/>
              </a:rPr>
              <a:t>Top five denials by CPT/HCPCS code</a:t>
            </a:r>
          </a:p>
          <a:p>
            <a:pPr lvl="2"/>
            <a:r>
              <a:rPr lang="en-US" sz="2200" dirty="0">
                <a:latin typeface="+mn-lt"/>
                <a:cs typeface="+mn-cs"/>
              </a:rPr>
              <a:t>90837, 90834, 90832, 90853, 90791</a:t>
            </a:r>
          </a:p>
        </p:txBody>
      </p:sp>
    </p:spTree>
    <p:extLst>
      <p:ext uri="{BB962C8B-B14F-4D97-AF65-F5344CB8AC3E}">
        <p14:creationId xmlns:p14="http://schemas.microsoft.com/office/powerpoint/2010/main" val="77321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Questions?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69036" y="1929384"/>
            <a:ext cx="10515600" cy="4251960"/>
          </a:xfrm>
        </p:spPr>
        <p:txBody>
          <a:bodyPr vert="horz" lIns="91440" tIns="45720" rIns="91440" bIns="45720" rtlCol="0">
            <a:normAutofit fontScale="92500" lnSpcReduction="10000"/>
          </a:bodyPr>
          <a:lstStyle/>
          <a:p>
            <a:r>
              <a:rPr lang="en-US" sz="2600" dirty="0">
                <a:latin typeface="+mn-lt"/>
                <a:cs typeface="+mn-cs"/>
              </a:rPr>
              <a:t>Submission dates 07/01/23 – 01/01/24 refreshed on 01/28/24</a:t>
            </a:r>
          </a:p>
          <a:p>
            <a:pPr lvl="1"/>
            <a:r>
              <a:rPr lang="en-US" sz="2600" dirty="0">
                <a:latin typeface="+mn-lt"/>
                <a:cs typeface="+mn-cs"/>
              </a:rPr>
              <a:t>Top rejections by reason</a:t>
            </a:r>
          </a:p>
          <a:p>
            <a:pPr lvl="2"/>
            <a:r>
              <a:rPr lang="en-US" sz="2200" dirty="0">
                <a:latin typeface="+mn-lt"/>
                <a:cs typeface="+mn-cs"/>
              </a:rPr>
              <a:t>Claim lacks information needed for adjudication – 177</a:t>
            </a:r>
          </a:p>
          <a:p>
            <a:pPr lvl="2"/>
            <a:r>
              <a:rPr lang="en-US" sz="2200" dirty="0">
                <a:latin typeface="+mn-lt"/>
                <a:cs typeface="+mn-cs"/>
              </a:rPr>
              <a:t>Denied – field 11 of HCFA 1500 must be completed – 102</a:t>
            </a:r>
          </a:p>
          <a:p>
            <a:pPr lvl="1"/>
            <a:r>
              <a:rPr lang="en-US" sz="2600" dirty="0">
                <a:latin typeface="+mn-lt"/>
                <a:cs typeface="+mn-cs"/>
              </a:rPr>
              <a:t>Top five rejections by CPT/HCPCS code</a:t>
            </a:r>
          </a:p>
          <a:p>
            <a:pPr lvl="2"/>
            <a:r>
              <a:rPr lang="en-US" sz="2200" dirty="0">
                <a:latin typeface="+mn-lt"/>
                <a:cs typeface="+mn-cs"/>
              </a:rPr>
              <a:t>90837, 90834, 90832, 90791, 90853</a:t>
            </a:r>
          </a:p>
          <a:p>
            <a:pPr lvl="1"/>
            <a:r>
              <a:rPr lang="en-US" sz="2600" dirty="0">
                <a:latin typeface="+mn-lt"/>
                <a:cs typeface="+mn-cs"/>
              </a:rPr>
              <a:t>Top denials by reason</a:t>
            </a:r>
          </a:p>
          <a:p>
            <a:pPr lvl="2"/>
            <a:r>
              <a:rPr lang="en-US" sz="2200" dirty="0">
                <a:latin typeface="+mn-lt"/>
                <a:cs typeface="+mn-cs"/>
              </a:rPr>
              <a:t>Duplicate charge of claim 001XXXXXXXXXX now being processed – 366</a:t>
            </a:r>
          </a:p>
          <a:p>
            <a:pPr lvl="2"/>
            <a:r>
              <a:rPr lang="en-US" sz="2200" dirty="0">
                <a:latin typeface="+mn-lt"/>
                <a:cs typeface="+mn-cs"/>
              </a:rPr>
              <a:t>Duplicate charge paid ?002XX on Claim ?001XXXXXXXXXX – 236</a:t>
            </a:r>
          </a:p>
          <a:p>
            <a:pPr lvl="2"/>
            <a:r>
              <a:rPr lang="en-US" sz="2200" dirty="0">
                <a:latin typeface="+mn-lt"/>
                <a:cs typeface="+mn-cs"/>
              </a:rPr>
              <a:t>Medicare will not pay for this service for this condition – 174</a:t>
            </a:r>
          </a:p>
          <a:p>
            <a:pPr lvl="1"/>
            <a:r>
              <a:rPr lang="en-US" sz="2600" dirty="0">
                <a:latin typeface="+mn-lt"/>
                <a:cs typeface="+mn-cs"/>
              </a:rPr>
              <a:t>Top five denials by CPT/HCPCS code</a:t>
            </a:r>
          </a:p>
          <a:p>
            <a:pPr lvl="2"/>
            <a:r>
              <a:rPr lang="en-US" sz="2200" dirty="0">
                <a:latin typeface="+mn-lt"/>
                <a:cs typeface="+mn-cs"/>
              </a:rPr>
              <a:t>90837, 90834, 90832, 90853, 90791</a:t>
            </a:r>
          </a:p>
        </p:txBody>
      </p:sp>
    </p:spTree>
    <p:extLst>
      <p:ext uri="{BB962C8B-B14F-4D97-AF65-F5344CB8AC3E}">
        <p14:creationId xmlns:p14="http://schemas.microsoft.com/office/powerpoint/2010/main" val="197555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solidFill>
                  <a:schemeClr val="tx1"/>
                </a:solidFill>
              </a:rPr>
              <a:t>Rejections and Denials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80" r="212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0289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Batch Rejection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low chart showing four steps that occur to a claim when a batch rejection occurs.  First, the provider provides the service, next the provider provides the services, next the system rejects the claims, and finally, the 277 or 999 report generates.">
            <a:extLst>
              <a:ext uri="{FF2B5EF4-FFF2-40B4-BE49-F238E27FC236}">
                <a16:creationId xmlns:a16="http://schemas.microsoft.com/office/drawing/2014/main" id="{24A2600B-D8C4-995A-8353-9555F1A861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7439" y="2596824"/>
            <a:ext cx="9797121" cy="1664352"/>
          </a:xfrm>
          <a:prstGeom prst="rect">
            <a:avLst/>
          </a:prstGeom>
        </p:spPr>
      </p:pic>
    </p:spTree>
    <p:extLst>
      <p:ext uri="{BB962C8B-B14F-4D97-AF65-F5344CB8AC3E}">
        <p14:creationId xmlns:p14="http://schemas.microsoft.com/office/powerpoint/2010/main" val="152289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Claim Submission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Submit electronically</a:t>
            </a:r>
          </a:p>
          <a:p>
            <a:r>
              <a:rPr lang="en-US" sz="2800" dirty="0">
                <a:latin typeface="+mn-lt"/>
                <a:cs typeface="+mn-cs"/>
              </a:rPr>
              <a:t>Use 999 report to confirm claim receipt</a:t>
            </a:r>
          </a:p>
          <a:p>
            <a:r>
              <a:rPr lang="en-US" sz="2800" dirty="0">
                <a:latin typeface="+mn-lt"/>
                <a:cs typeface="+mn-cs"/>
              </a:rPr>
              <a:t>Use 277 report for more specific information</a:t>
            </a:r>
          </a:p>
          <a:p>
            <a:pPr lvl="1"/>
            <a:r>
              <a:rPr lang="en-US" sz="2400" dirty="0">
                <a:latin typeface="+mn-lt"/>
                <a:cs typeface="+mn-cs"/>
              </a:rPr>
              <a:t>Find information in the </a:t>
            </a:r>
            <a:r>
              <a:rPr lang="en-US" sz="2400" dirty="0">
                <a:latin typeface="+mn-lt"/>
                <a:cs typeface="+mn-cs"/>
                <a:hlinkClick r:id="rId3"/>
              </a:rPr>
              <a:t>Medicare 276/277 Companion Guide</a:t>
            </a:r>
            <a:endParaRPr lang="en-US" sz="2400" dirty="0">
              <a:latin typeface="+mn-lt"/>
              <a:cs typeface="+mn-cs"/>
            </a:endParaRPr>
          </a:p>
          <a:p>
            <a:pPr lvl="1"/>
            <a:r>
              <a:rPr lang="en-US" sz="2400" dirty="0">
                <a:latin typeface="+mn-lt"/>
                <a:cs typeface="+mn-cs"/>
              </a:rPr>
              <a:t>Correct or resubmit</a:t>
            </a:r>
            <a:endParaRPr lang="en-US" sz="1900" dirty="0">
              <a:latin typeface="+mn-lt"/>
              <a:cs typeface="+mn-cs"/>
            </a:endParaRPr>
          </a:p>
        </p:txBody>
      </p:sp>
    </p:spTree>
    <p:extLst>
      <p:ext uri="{BB962C8B-B14F-4D97-AF65-F5344CB8AC3E}">
        <p14:creationId xmlns:p14="http://schemas.microsoft.com/office/powerpoint/2010/main" val="425160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Unprocessable Rejection</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 depicting the steps that occur when a claim rejects as unprocessable, First, the provider provides the service, next, the provider submits the claim, next the system rejections the claims, and finally, the 277 or 999 report generates.">
            <a:extLst>
              <a:ext uri="{FF2B5EF4-FFF2-40B4-BE49-F238E27FC236}">
                <a16:creationId xmlns:a16="http://schemas.microsoft.com/office/drawing/2014/main" id="{6AFF6C66-883B-A010-A652-E03D80EDC1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4391" y="2596824"/>
            <a:ext cx="9803218" cy="1664352"/>
          </a:xfrm>
          <a:prstGeom prst="rect">
            <a:avLst/>
          </a:prstGeom>
        </p:spPr>
      </p:pic>
    </p:spTree>
    <p:extLst>
      <p:ext uri="{BB962C8B-B14F-4D97-AF65-F5344CB8AC3E}">
        <p14:creationId xmlns:p14="http://schemas.microsoft.com/office/powerpoint/2010/main" val="306746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Rejection</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Unprocessable</a:t>
            </a:r>
          </a:p>
          <a:p>
            <a:r>
              <a:rPr lang="en-US" sz="2800" dirty="0">
                <a:latin typeface="+mn-lt"/>
                <a:cs typeface="+mn-cs"/>
              </a:rPr>
              <a:t>Returned on front end</a:t>
            </a:r>
          </a:p>
          <a:p>
            <a:r>
              <a:rPr lang="en-US" sz="2800" dirty="0">
                <a:latin typeface="+mn-lt"/>
                <a:cs typeface="+mn-cs"/>
              </a:rPr>
              <a:t>Missing or incorrect format, invalid, illogical</a:t>
            </a:r>
          </a:p>
          <a:p>
            <a:r>
              <a:rPr lang="en-US" sz="2800" dirty="0">
                <a:latin typeface="+mn-lt"/>
                <a:cs typeface="+mn-cs"/>
              </a:rPr>
              <a:t>No appeal rights</a:t>
            </a:r>
          </a:p>
          <a:p>
            <a:r>
              <a:rPr lang="en-US" sz="2800" dirty="0">
                <a:latin typeface="+mn-lt"/>
                <a:cs typeface="+mn-cs"/>
              </a:rPr>
              <a:t>MA130/CO16 on Remittance Advice</a:t>
            </a:r>
          </a:p>
          <a:p>
            <a:r>
              <a:rPr lang="en-US" sz="2800" dirty="0">
                <a:latin typeface="+mn-lt"/>
                <a:cs typeface="+mn-cs"/>
              </a:rPr>
              <a:t>Patient not liable for payment</a:t>
            </a:r>
            <a:endParaRPr lang="en-US" sz="1900" dirty="0">
              <a:latin typeface="+mn-lt"/>
              <a:cs typeface="+mn-cs"/>
            </a:endParaRPr>
          </a:p>
        </p:txBody>
      </p:sp>
    </p:spTree>
    <p:extLst>
      <p:ext uri="{BB962C8B-B14F-4D97-AF65-F5344CB8AC3E}">
        <p14:creationId xmlns:p14="http://schemas.microsoft.com/office/powerpoint/2010/main" val="237092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Processed</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graph showing the steps that occur when a claim is processed.  First, the provider provides the service.  Next, the provider submits the claim, Next, the claim either pays or denies and finally, the remittance advice is generated. Provide the service, then Submit the claim, then either Paid or Denied, then Remittance Advice ">
            <a:extLst>
              <a:ext uri="{FF2B5EF4-FFF2-40B4-BE49-F238E27FC236}">
                <a16:creationId xmlns:a16="http://schemas.microsoft.com/office/drawing/2014/main" id="{C4A72A40-4409-FC8E-121F-A80EC7480307}"/>
              </a:ext>
            </a:extLst>
          </p:cNvPr>
          <p:cNvPicPr>
            <a:picLocks noChangeAspect="1"/>
          </p:cNvPicPr>
          <p:nvPr/>
        </p:nvPicPr>
        <p:blipFill>
          <a:blip r:embed="rId3"/>
          <a:stretch>
            <a:fillRect/>
          </a:stretch>
        </p:blipFill>
        <p:spPr>
          <a:xfrm>
            <a:off x="1251580" y="2007566"/>
            <a:ext cx="9762783" cy="3107562"/>
          </a:xfrm>
          <a:prstGeom prst="rect">
            <a:avLst/>
          </a:prstGeom>
        </p:spPr>
      </p:pic>
    </p:spTree>
    <p:extLst>
      <p:ext uri="{BB962C8B-B14F-4D97-AF65-F5344CB8AC3E}">
        <p14:creationId xmlns:p14="http://schemas.microsoft.com/office/powerpoint/2010/main" val="91929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Website Resources - Rejections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hlinkClick r:id="rId3"/>
              </a:rPr>
              <a:t>How to Correct a Rejected Claim</a:t>
            </a:r>
            <a:r>
              <a:rPr lang="en-US" sz="2800" dirty="0">
                <a:latin typeface="+mn-lt"/>
                <a:cs typeface="+mn-cs"/>
              </a:rPr>
              <a:t> explains how to identify and correct an unprocessable claim</a:t>
            </a:r>
          </a:p>
          <a:p>
            <a:pPr lvl="1"/>
            <a:r>
              <a:rPr lang="en-US" sz="2400" dirty="0">
                <a:latin typeface="+mn-lt"/>
                <a:cs typeface="+mn-cs"/>
              </a:rPr>
              <a:t>Listed by remark codes</a:t>
            </a:r>
          </a:p>
          <a:p>
            <a:r>
              <a:rPr lang="en-US" sz="2800" dirty="0">
                <a:latin typeface="+mn-lt"/>
                <a:cs typeface="+mn-cs"/>
              </a:rPr>
              <a:t>CMS Internet-Only Manual (IOM) Publication 100-04, Medicare Claims Processing Manual, </a:t>
            </a:r>
            <a:r>
              <a:rPr lang="en-US" sz="2800" dirty="0">
                <a:latin typeface="+mn-lt"/>
                <a:cs typeface="+mn-cs"/>
                <a:hlinkClick r:id="rId4"/>
              </a:rPr>
              <a:t>Chapter 26</a:t>
            </a:r>
            <a:r>
              <a:rPr lang="en-US" sz="2800" dirty="0">
                <a:latin typeface="+mn-lt"/>
                <a:cs typeface="+mn-cs"/>
              </a:rPr>
              <a:t> – Completing and Processing Form CMS-1500 Data Set</a:t>
            </a:r>
          </a:p>
          <a:p>
            <a:r>
              <a:rPr lang="en-US" sz="2800" dirty="0">
                <a:latin typeface="+mn-lt"/>
                <a:cs typeface="+mn-cs"/>
                <a:hlinkClick r:id="rId5"/>
              </a:rPr>
              <a:t>CMS 1500 to ANSI 837 5010 Crosswalk</a:t>
            </a:r>
            <a:endParaRPr lang="en-US" sz="2800" dirty="0">
              <a:latin typeface="+mn-lt"/>
              <a:cs typeface="+mn-cs"/>
            </a:endParaRPr>
          </a:p>
        </p:txBody>
      </p:sp>
    </p:spTree>
    <p:extLst>
      <p:ext uri="{BB962C8B-B14F-4D97-AF65-F5344CB8AC3E}">
        <p14:creationId xmlns:p14="http://schemas.microsoft.com/office/powerpoint/2010/main" val="36095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Disclaimer</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FFF7A49A-C83D-D64C-9687-E70ABE7990E1}"/>
              </a:ext>
            </a:extLst>
          </p:cNvPr>
          <p:cNvSpPr>
            <a:spLocks noGrp="1"/>
          </p:cNvSpPr>
          <p:nvPr>
            <p:ph sz="half" idx="2"/>
          </p:nvPr>
        </p:nvSpPr>
        <p:spPr>
          <a:xfrm>
            <a:off x="4447308" y="591344"/>
            <a:ext cx="6906491" cy="5585619"/>
          </a:xfrm>
        </p:spPr>
        <p:txBody>
          <a:bodyPr vert="horz" lIns="91440" tIns="45720" rIns="91440" bIns="45720" rtlCol="0" anchor="ctr">
            <a:normAutofit/>
          </a:bodyPr>
          <a:lstStyle/>
          <a:p>
            <a:r>
              <a:rPr lang="en-US" sz="2800" dirty="0">
                <a:effectLst/>
                <a:latin typeface="+mn-lt"/>
                <a:cs typeface="+mn-cs"/>
              </a:rPr>
              <a:t>We prepared this education as a tool to assist the provider community.  Medicare rules change often. They are in the relevant laws, regulations and rulings on the Centers for Medicare &amp; Medicaid Services (CMS) website. </a:t>
            </a:r>
          </a:p>
          <a:p>
            <a:r>
              <a:rPr lang="en-US" sz="2800" dirty="0">
                <a:effectLst/>
                <a:latin typeface="+mn-lt"/>
                <a:cs typeface="+mn-cs"/>
              </a:rPr>
              <a:t>We will provide responses to questions based on the facts given, but the Medicare rules will determine final coverage.  </a:t>
            </a:r>
          </a:p>
          <a:p>
            <a:r>
              <a:rPr lang="en-US" sz="2800" dirty="0">
                <a:effectLst/>
                <a:latin typeface="+mn-lt"/>
                <a:cs typeface="+mn-cs"/>
              </a:rPr>
              <a:t>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Denial</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Adjudicated</a:t>
            </a:r>
          </a:p>
          <a:p>
            <a:r>
              <a:rPr lang="en-US" sz="2800" dirty="0">
                <a:latin typeface="+mn-lt"/>
                <a:cs typeface="+mn-cs"/>
              </a:rPr>
              <a:t>Fails to meet payment criteria</a:t>
            </a:r>
          </a:p>
          <a:p>
            <a:pPr lvl="1"/>
            <a:r>
              <a:rPr lang="en-US" sz="2400" dirty="0">
                <a:latin typeface="+mn-lt"/>
                <a:cs typeface="+mn-cs"/>
              </a:rPr>
              <a:t>Statutory requirements</a:t>
            </a:r>
          </a:p>
          <a:p>
            <a:pPr lvl="1"/>
            <a:r>
              <a:rPr lang="en-US" sz="2400" dirty="0">
                <a:latin typeface="+mn-lt"/>
                <a:cs typeface="+mn-cs"/>
              </a:rPr>
              <a:t>Medical necessity/frequency</a:t>
            </a:r>
          </a:p>
          <a:p>
            <a:pPr lvl="1"/>
            <a:r>
              <a:rPr lang="en-US" sz="2400" dirty="0">
                <a:latin typeface="+mn-lt"/>
                <a:cs typeface="+mn-cs"/>
              </a:rPr>
              <a:t>Eligibility</a:t>
            </a:r>
          </a:p>
          <a:p>
            <a:r>
              <a:rPr lang="en-US" sz="2800" dirty="0">
                <a:latin typeface="+mn-lt"/>
                <a:cs typeface="+mn-cs"/>
              </a:rPr>
              <a:t>Appeal rights available</a:t>
            </a:r>
          </a:p>
          <a:p>
            <a:r>
              <a:rPr lang="en-US" sz="2800" dirty="0">
                <a:latin typeface="+mn-lt"/>
                <a:cs typeface="+mn-cs"/>
              </a:rPr>
              <a:t>MA01</a:t>
            </a:r>
          </a:p>
          <a:p>
            <a:r>
              <a:rPr lang="en-US" sz="2800" dirty="0">
                <a:latin typeface="+mn-lt"/>
                <a:cs typeface="+mn-cs"/>
              </a:rPr>
              <a:t>Liability for payment determined</a:t>
            </a:r>
            <a:endParaRPr lang="en-US" sz="1900" dirty="0">
              <a:latin typeface="+mn-lt"/>
              <a:cs typeface="+mn-cs"/>
            </a:endParaRPr>
          </a:p>
        </p:txBody>
      </p:sp>
    </p:spTree>
    <p:extLst>
      <p:ext uri="{BB962C8B-B14F-4D97-AF65-F5344CB8AC3E}">
        <p14:creationId xmlns:p14="http://schemas.microsoft.com/office/powerpoint/2010/main" val="2982075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Remittance Advice (RA)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Provides claim information to provider</a:t>
            </a:r>
          </a:p>
          <a:p>
            <a:r>
              <a:rPr lang="en-US" sz="2800" dirty="0">
                <a:latin typeface="+mn-lt"/>
                <a:cs typeface="+mn-cs"/>
              </a:rPr>
              <a:t>Two formats</a:t>
            </a:r>
          </a:p>
          <a:p>
            <a:pPr lvl="1"/>
            <a:r>
              <a:rPr lang="en-US" sz="2400" dirty="0">
                <a:latin typeface="+mn-lt"/>
                <a:cs typeface="+mn-cs"/>
              </a:rPr>
              <a:t>Electronic Remittance Advice (ERA)</a:t>
            </a:r>
          </a:p>
          <a:p>
            <a:pPr lvl="1"/>
            <a:r>
              <a:rPr lang="en-US" sz="2400" dirty="0">
                <a:latin typeface="+mn-lt"/>
                <a:cs typeface="+mn-cs"/>
              </a:rPr>
              <a:t>Standard Paper Remittance (SPR) </a:t>
            </a:r>
          </a:p>
          <a:p>
            <a:r>
              <a:rPr lang="en-US" sz="2800" dirty="0">
                <a:latin typeface="+mn-lt"/>
                <a:cs typeface="+mn-cs"/>
              </a:rPr>
              <a:t>Includes </a:t>
            </a:r>
          </a:p>
          <a:p>
            <a:pPr lvl="1"/>
            <a:r>
              <a:rPr lang="en-US" sz="2400" dirty="0">
                <a:latin typeface="+mn-lt"/>
                <a:cs typeface="+mn-cs"/>
              </a:rPr>
              <a:t>Information about adjustments</a:t>
            </a:r>
          </a:p>
          <a:p>
            <a:pPr lvl="1"/>
            <a:r>
              <a:rPr lang="en-US" sz="2400" dirty="0">
                <a:latin typeface="+mn-lt"/>
                <a:cs typeface="+mn-cs"/>
              </a:rPr>
              <a:t>Denials</a:t>
            </a:r>
          </a:p>
          <a:p>
            <a:pPr lvl="1"/>
            <a:r>
              <a:rPr lang="en-US" sz="2400" dirty="0">
                <a:latin typeface="+mn-lt"/>
                <a:cs typeface="+mn-cs"/>
              </a:rPr>
              <a:t>Missing information</a:t>
            </a:r>
          </a:p>
          <a:p>
            <a:pPr lvl="1"/>
            <a:r>
              <a:rPr lang="en-US" sz="2400" dirty="0">
                <a:latin typeface="+mn-lt"/>
                <a:cs typeface="+mn-cs"/>
              </a:rPr>
              <a:t>Refunds</a:t>
            </a:r>
          </a:p>
          <a:p>
            <a:pPr lvl="1"/>
            <a:r>
              <a:rPr lang="en-US" sz="2400" dirty="0">
                <a:latin typeface="+mn-lt"/>
                <a:cs typeface="+mn-cs"/>
              </a:rPr>
              <a:t>Offsets</a:t>
            </a:r>
            <a:endParaRPr lang="en-US" sz="1900" dirty="0">
              <a:latin typeface="+mn-lt"/>
              <a:cs typeface="+mn-cs"/>
            </a:endParaRPr>
          </a:p>
        </p:txBody>
      </p:sp>
    </p:spTree>
    <p:extLst>
      <p:ext uri="{BB962C8B-B14F-4D97-AF65-F5344CB8AC3E}">
        <p14:creationId xmlns:p14="http://schemas.microsoft.com/office/powerpoint/2010/main" val="233868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kern="1200" dirty="0">
                <a:solidFill>
                  <a:schemeClr val="tx1"/>
                </a:solidFill>
                <a:latin typeface="+mj-lt"/>
                <a:ea typeface="+mj-ea"/>
                <a:cs typeface="+mj-cs"/>
              </a:rPr>
              <a:t>Claim Reason and Remark Codes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Claim Adjustment Reason Codes (CARCs) explain why a claim paid differently than billed</a:t>
            </a:r>
          </a:p>
          <a:p>
            <a:r>
              <a:rPr lang="en-US" sz="2800" dirty="0">
                <a:latin typeface="+mn-lt"/>
                <a:cs typeface="+mn-cs"/>
              </a:rPr>
              <a:t>Remittance Advice Remark Codes (RARCs) provide more details about an adjustment described by a CARC</a:t>
            </a:r>
            <a:endParaRPr lang="en-US" sz="1900" dirty="0">
              <a:latin typeface="+mn-lt"/>
              <a:cs typeface="+mn-cs"/>
            </a:endParaRPr>
          </a:p>
        </p:txBody>
      </p:sp>
    </p:spTree>
    <p:extLst>
      <p:ext uri="{BB962C8B-B14F-4D97-AF65-F5344CB8AC3E}">
        <p14:creationId xmlns:p14="http://schemas.microsoft.com/office/powerpoint/2010/main" val="141411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kern="1200" dirty="0">
                <a:solidFill>
                  <a:schemeClr val="tx1"/>
                </a:solidFill>
                <a:latin typeface="+mj-lt"/>
                <a:ea typeface="+mj-ea"/>
                <a:cs typeface="+mj-cs"/>
              </a:rPr>
              <a:t>Claim Adjustment Group Codes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Assign financial liability for unpaid portion of claim balance</a:t>
            </a:r>
          </a:p>
          <a:p>
            <a:pPr lvl="1"/>
            <a:r>
              <a:rPr lang="en-US" sz="2400" dirty="0">
                <a:latin typeface="+mn-lt"/>
                <a:cs typeface="+mn-cs"/>
              </a:rPr>
              <a:t>CO – Contractual Obligation</a:t>
            </a:r>
          </a:p>
          <a:p>
            <a:pPr lvl="2"/>
            <a:r>
              <a:rPr lang="en-US" sz="2000" dirty="0">
                <a:latin typeface="+mn-lt"/>
                <a:cs typeface="+mn-cs"/>
              </a:rPr>
              <a:t>Provider liable</a:t>
            </a:r>
          </a:p>
          <a:p>
            <a:pPr lvl="1"/>
            <a:r>
              <a:rPr lang="en-US" sz="2400" dirty="0">
                <a:latin typeface="+mn-lt"/>
                <a:cs typeface="+mn-cs"/>
              </a:rPr>
              <a:t>PR – Patient Responsibility</a:t>
            </a:r>
            <a:endParaRPr lang="en-US" sz="1900" dirty="0">
              <a:latin typeface="+mn-lt"/>
              <a:cs typeface="+mn-cs"/>
            </a:endParaRPr>
          </a:p>
        </p:txBody>
      </p:sp>
    </p:spTree>
    <p:extLst>
      <p:ext uri="{BB962C8B-B14F-4D97-AF65-F5344CB8AC3E}">
        <p14:creationId xmlns:p14="http://schemas.microsoft.com/office/powerpoint/2010/main" val="310627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kern="1200" dirty="0">
                <a:solidFill>
                  <a:schemeClr val="tx1"/>
                </a:solidFill>
                <a:latin typeface="+mj-lt"/>
                <a:ea typeface="+mj-ea"/>
                <a:cs typeface="+mj-cs"/>
              </a:rPr>
              <a:t>Code Maintenance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Washington Publishing Company (WPC) maintains codes for CMS</a:t>
            </a:r>
          </a:p>
          <a:p>
            <a:r>
              <a:rPr lang="en-US" sz="2800" dirty="0">
                <a:latin typeface="+mn-lt"/>
                <a:cs typeface="+mn-cs"/>
              </a:rPr>
              <a:t>Find link to </a:t>
            </a:r>
            <a:r>
              <a:rPr lang="en-US" sz="2800" dirty="0">
                <a:latin typeface="+mn-lt"/>
                <a:cs typeface="+mn-cs"/>
                <a:hlinkClick r:id="rId3"/>
              </a:rPr>
              <a:t>code lists</a:t>
            </a:r>
            <a:r>
              <a:rPr lang="en-US" sz="2800" dirty="0">
                <a:latin typeface="+mn-lt"/>
                <a:cs typeface="+mn-cs"/>
              </a:rPr>
              <a:t> on </a:t>
            </a:r>
            <a:r>
              <a:rPr lang="en-US" sz="2800" dirty="0">
                <a:latin typeface="+mn-lt"/>
                <a:cs typeface="+mn-cs"/>
                <a:hlinkClick r:id="rId4"/>
              </a:rPr>
              <a:t>WPC</a:t>
            </a:r>
            <a:r>
              <a:rPr lang="en-US" sz="2800" dirty="0">
                <a:latin typeface="+mn-lt"/>
                <a:cs typeface="+mn-cs"/>
              </a:rPr>
              <a:t> website</a:t>
            </a:r>
            <a:endParaRPr lang="en-US" sz="1900" dirty="0">
              <a:latin typeface="+mn-lt"/>
              <a:cs typeface="+mn-cs"/>
            </a:endParaRPr>
          </a:p>
        </p:txBody>
      </p:sp>
    </p:spTree>
    <p:extLst>
      <p:ext uri="{BB962C8B-B14F-4D97-AF65-F5344CB8AC3E}">
        <p14:creationId xmlns:p14="http://schemas.microsoft.com/office/powerpoint/2010/main" val="1924215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Potential Actions to Choose</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Rejection</a:t>
            </a:r>
          </a:p>
          <a:p>
            <a:pPr lvl="1"/>
            <a:r>
              <a:rPr lang="en-US" sz="2400" dirty="0">
                <a:latin typeface="+mn-lt"/>
                <a:cs typeface="+mn-cs"/>
              </a:rPr>
              <a:t>Fix the errors, resubmit the service</a:t>
            </a:r>
            <a:endParaRPr lang="en-US" sz="2000" dirty="0">
              <a:latin typeface="+mn-lt"/>
              <a:cs typeface="+mn-cs"/>
            </a:endParaRPr>
          </a:p>
          <a:p>
            <a:r>
              <a:rPr lang="en-US" sz="2800" dirty="0">
                <a:latin typeface="+mn-lt"/>
                <a:cs typeface="+mn-cs"/>
              </a:rPr>
              <a:t>Denial</a:t>
            </a:r>
          </a:p>
          <a:p>
            <a:pPr lvl="1"/>
            <a:r>
              <a:rPr lang="en-US" sz="2400" dirty="0">
                <a:latin typeface="+mn-lt"/>
                <a:cs typeface="+mn-cs"/>
              </a:rPr>
              <a:t>Fix the errors, resubmit the service, when available</a:t>
            </a:r>
          </a:p>
          <a:p>
            <a:pPr lvl="1"/>
            <a:r>
              <a:rPr lang="en-US" sz="2400" dirty="0">
                <a:latin typeface="+mn-lt"/>
                <a:cs typeface="+mn-cs"/>
              </a:rPr>
              <a:t>Clerical Error Reopening (CER)</a:t>
            </a:r>
          </a:p>
          <a:p>
            <a:pPr lvl="2"/>
            <a:r>
              <a:rPr lang="en-US" sz="2000" dirty="0">
                <a:latin typeface="+mn-lt"/>
                <a:cs typeface="+mn-cs"/>
              </a:rPr>
              <a:t>Use portal when available</a:t>
            </a:r>
          </a:p>
          <a:p>
            <a:pPr lvl="1"/>
            <a:r>
              <a:rPr lang="en-US" sz="2400" dirty="0">
                <a:latin typeface="+mn-lt"/>
                <a:cs typeface="+mn-cs"/>
              </a:rPr>
              <a:t>Request a redetermination (appeal)</a:t>
            </a:r>
          </a:p>
          <a:p>
            <a:pPr lvl="2"/>
            <a:r>
              <a:rPr lang="en-US" sz="2000" dirty="0">
                <a:latin typeface="+mn-lt"/>
                <a:cs typeface="+mn-cs"/>
              </a:rPr>
              <a:t>Use portal when available</a:t>
            </a:r>
            <a:endParaRPr lang="en-US" sz="1900" dirty="0">
              <a:latin typeface="+mn-lt"/>
              <a:cs typeface="+mn-cs"/>
            </a:endParaRPr>
          </a:p>
        </p:txBody>
      </p:sp>
    </p:spTree>
    <p:extLst>
      <p:ext uri="{BB962C8B-B14F-4D97-AF65-F5344CB8AC3E}">
        <p14:creationId xmlns:p14="http://schemas.microsoft.com/office/powerpoint/2010/main" val="344218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Clerical Error Reopening (CER)</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Process to correct human or mechanical errors</a:t>
            </a:r>
          </a:p>
          <a:p>
            <a:r>
              <a:rPr lang="en-US" sz="2800" dirty="0">
                <a:latin typeface="+mn-lt"/>
                <a:cs typeface="+mn-cs"/>
              </a:rPr>
              <a:t>Limited to only certain acceptable clerical error submissions</a:t>
            </a:r>
          </a:p>
          <a:p>
            <a:r>
              <a:rPr lang="en-US" sz="2800" dirty="0">
                <a:latin typeface="+mn-lt"/>
                <a:cs typeface="+mn-cs"/>
              </a:rPr>
              <a:t>Use portal or submit request via telephone or fax</a:t>
            </a:r>
          </a:p>
          <a:p>
            <a:r>
              <a:rPr lang="en-US" sz="2800" dirty="0">
                <a:latin typeface="+mn-lt"/>
                <a:cs typeface="+mn-cs"/>
              </a:rPr>
              <a:t>Submit within one year of RA receipt date</a:t>
            </a:r>
          </a:p>
          <a:p>
            <a:r>
              <a:rPr lang="en-US" sz="2800" dirty="0">
                <a:latin typeface="+mn-lt"/>
                <a:cs typeface="+mn-cs"/>
                <a:hlinkClick r:id="rId3"/>
              </a:rPr>
              <a:t>How to Request a Clerical Error Reopening (CER) </a:t>
            </a:r>
            <a:endParaRPr lang="en-US" sz="1900" dirty="0">
              <a:latin typeface="+mn-lt"/>
              <a:cs typeface="+mn-cs"/>
            </a:endParaRPr>
          </a:p>
        </p:txBody>
      </p:sp>
    </p:spTree>
    <p:extLst>
      <p:ext uri="{BB962C8B-B14F-4D97-AF65-F5344CB8AC3E}">
        <p14:creationId xmlns:p14="http://schemas.microsoft.com/office/powerpoint/2010/main" val="4256969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Appeals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Five levels</a:t>
            </a:r>
          </a:p>
          <a:p>
            <a:pPr lvl="1"/>
            <a:r>
              <a:rPr lang="en-US" sz="2400" dirty="0">
                <a:latin typeface="+mn-lt"/>
                <a:cs typeface="+mn-cs"/>
              </a:rPr>
              <a:t>Only level one appeals are rendered by MAC</a:t>
            </a:r>
          </a:p>
          <a:p>
            <a:pPr lvl="2"/>
            <a:r>
              <a:rPr lang="en-US" sz="2000" dirty="0">
                <a:latin typeface="+mn-lt"/>
                <a:cs typeface="+mn-cs"/>
              </a:rPr>
              <a:t>Known as Redetermination</a:t>
            </a:r>
          </a:p>
          <a:p>
            <a:r>
              <a:rPr lang="en-US" sz="2800" dirty="0">
                <a:latin typeface="+mn-lt"/>
                <a:cs typeface="+mn-cs"/>
              </a:rPr>
              <a:t>All levels have time limits to file the request</a:t>
            </a:r>
          </a:p>
          <a:p>
            <a:r>
              <a:rPr lang="en-US" sz="2800" dirty="0">
                <a:latin typeface="+mn-lt"/>
                <a:cs typeface="+mn-cs"/>
              </a:rPr>
              <a:t>Contractors have time limits to complete</a:t>
            </a:r>
          </a:p>
          <a:p>
            <a:r>
              <a:rPr lang="en-US" sz="2800" dirty="0">
                <a:latin typeface="+mn-lt"/>
                <a:cs typeface="+mn-cs"/>
              </a:rPr>
              <a:t>Amount in controversy (AIC) threshold applies only for</a:t>
            </a:r>
          </a:p>
          <a:p>
            <a:pPr lvl="1"/>
            <a:r>
              <a:rPr lang="en-US" sz="2000" dirty="0">
                <a:latin typeface="+mn-lt"/>
                <a:cs typeface="+mn-cs"/>
              </a:rPr>
              <a:t>Level three (Administrative Law Judge (ALJ) Hearing)</a:t>
            </a:r>
          </a:p>
          <a:p>
            <a:pPr lvl="1"/>
            <a:r>
              <a:rPr lang="en-US" sz="2000" dirty="0">
                <a:latin typeface="+mn-lt"/>
                <a:cs typeface="+mn-cs"/>
              </a:rPr>
              <a:t>Level five (Federal Court Review)</a:t>
            </a:r>
            <a:endParaRPr lang="en-US" sz="1900" dirty="0">
              <a:latin typeface="+mn-lt"/>
              <a:cs typeface="+mn-cs"/>
            </a:endParaRPr>
          </a:p>
        </p:txBody>
      </p:sp>
    </p:spTree>
    <p:extLst>
      <p:ext uri="{BB962C8B-B14F-4D97-AF65-F5344CB8AC3E}">
        <p14:creationId xmlns:p14="http://schemas.microsoft.com/office/powerpoint/2010/main" val="2774663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Appeals How-to</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hlinkClick r:id="rId3"/>
              </a:rPr>
              <a:t>How to Appeal a Claim Determination</a:t>
            </a:r>
            <a:endParaRPr lang="en-US" sz="2800" dirty="0">
              <a:latin typeface="+mn-lt"/>
              <a:cs typeface="+mn-cs"/>
            </a:endParaRPr>
          </a:p>
          <a:p>
            <a:r>
              <a:rPr lang="en-US" sz="2800" dirty="0">
                <a:latin typeface="+mn-lt"/>
                <a:cs typeface="+mn-cs"/>
              </a:rPr>
              <a:t>CMS </a:t>
            </a:r>
            <a:r>
              <a:rPr lang="en-US" sz="2800" dirty="0">
                <a:latin typeface="+mn-lt"/>
                <a:cs typeface="+mn-cs"/>
                <a:hlinkClick r:id="rId4"/>
              </a:rPr>
              <a:t>Fee-for-Service (FFS) Appeals Process Flowchart</a:t>
            </a:r>
            <a:endParaRPr lang="en-US" sz="2800" dirty="0">
              <a:latin typeface="+mn-lt"/>
              <a:cs typeface="+mn-cs"/>
            </a:endParaRPr>
          </a:p>
          <a:p>
            <a:pPr lvl="1"/>
            <a:r>
              <a:rPr lang="en-US" sz="2400" dirty="0">
                <a:latin typeface="+mn-lt"/>
                <a:cs typeface="+mn-cs"/>
              </a:rPr>
              <a:t>Updated annually</a:t>
            </a:r>
            <a:endParaRPr lang="en-US" sz="1900" dirty="0">
              <a:latin typeface="+mn-lt"/>
              <a:cs typeface="+mn-cs"/>
            </a:endParaRPr>
          </a:p>
        </p:txBody>
      </p:sp>
    </p:spTree>
    <p:extLst>
      <p:ext uri="{BB962C8B-B14F-4D97-AF65-F5344CB8AC3E}">
        <p14:creationId xmlns:p14="http://schemas.microsoft.com/office/powerpoint/2010/main" val="2669161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6260760" y="1129207"/>
            <a:ext cx="4977976" cy="990891"/>
          </a:xfrm>
        </p:spPr>
        <p:txBody>
          <a:bodyPr vert="horz" lIns="91440" tIns="45720" rIns="91440" bIns="45720" rtlCol="0" anchor="ctr">
            <a:normAutofit/>
          </a:bodyPr>
          <a:lstStyle/>
          <a:p>
            <a:r>
              <a:rPr lang="en-US" sz="5400" kern="1200" dirty="0">
                <a:solidFill>
                  <a:schemeClr val="tx1"/>
                </a:solidFill>
                <a:latin typeface="+mj-lt"/>
                <a:cs typeface="+mj-cs"/>
              </a:rPr>
              <a:t>Data Dashboard</a:t>
            </a:r>
          </a:p>
        </p:txBody>
      </p:sp>
      <p:pic>
        <p:nvPicPr>
          <p:cNvPr id="14" name="Graphic 13">
            <a:extLst>
              <a:ext uri="{FF2B5EF4-FFF2-40B4-BE49-F238E27FC236}">
                <a16:creationId xmlns:a16="http://schemas.microsoft.com/office/drawing/2014/main" id="{8A91E870-8B7B-A1E9-2EFD-E7A51E0B11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297C6EFB-40FA-39B2-8206-1C28FAFAE967}"/>
              </a:ext>
            </a:extLst>
          </p:cNvPr>
          <p:cNvSpPr>
            <a:spLocks noGrp="1" noRot="1" noMove="1" noResize="1" noEditPoints="1" noAdjustHandles="1" noChangeArrowheads="1" noChangeShapeType="1"/>
          </p:cNvSpPr>
          <p:nvPr>
            <p:ph sz="half" idx="2"/>
          </p:nvPr>
        </p:nvSpPr>
        <p:spPr>
          <a:xfrm>
            <a:off x="6090574" y="2421682"/>
            <a:ext cx="4977578" cy="3639289"/>
          </a:xfrm>
        </p:spPr>
        <p:txBody>
          <a:bodyPr vert="horz" lIns="91440" tIns="45720" rIns="91440" bIns="45720" rtlCol="0" anchor="ctr">
            <a:normAutofit lnSpcReduction="10000"/>
          </a:bodyPr>
          <a:lstStyle/>
          <a:p>
            <a:r>
              <a:rPr lang="en-US" sz="2800" dirty="0">
                <a:latin typeface="+mn-lt"/>
                <a:cs typeface="+mn-cs"/>
              </a:rPr>
              <a:t>Jurisdiction 5</a:t>
            </a:r>
          </a:p>
          <a:p>
            <a:r>
              <a:rPr lang="en-US" sz="2800" dirty="0">
                <a:latin typeface="+mn-lt"/>
                <a:cs typeface="+mn-cs"/>
              </a:rPr>
              <a:t>Part B</a:t>
            </a:r>
          </a:p>
          <a:p>
            <a:r>
              <a:rPr lang="en-US" sz="2800" dirty="0">
                <a:latin typeface="+mn-lt"/>
                <a:cs typeface="+mn-cs"/>
              </a:rPr>
              <a:t>Johnson County, KS and Jackson County MO</a:t>
            </a:r>
          </a:p>
          <a:p>
            <a:r>
              <a:rPr lang="en-US" sz="2800" dirty="0">
                <a:latin typeface="+mn-lt"/>
                <a:cs typeface="+mn-cs"/>
              </a:rPr>
              <a:t>All specialties</a:t>
            </a:r>
          </a:p>
          <a:p>
            <a:r>
              <a:rPr lang="en-US" sz="2800" dirty="0">
                <a:latin typeface="+mn-lt"/>
                <a:cs typeface="+mn-cs"/>
              </a:rPr>
              <a:t>Submission dates 08/01/23 through 02/01/24</a:t>
            </a:r>
          </a:p>
          <a:p>
            <a:pPr lvl="1"/>
            <a:r>
              <a:rPr lang="en-US" dirty="0">
                <a:latin typeface="+mn-lt"/>
                <a:cs typeface="+mn-cs"/>
              </a:rPr>
              <a:t>Last refreshed 02/12/24</a:t>
            </a:r>
          </a:p>
        </p:txBody>
      </p:sp>
      <p:grpSp>
        <p:nvGrpSpPr>
          <p:cNvPr id="21" name="Group 2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2" name="Freeform: Shape 2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2821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solidFill>
                  <a:schemeClr val="tx1"/>
                </a:solidFill>
              </a:rPr>
              <a:t>Agenda</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80" r="212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5672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543788"/>
            <a:ext cx="10515600" cy="1325563"/>
          </a:xfrm>
        </p:spPr>
        <p:txBody>
          <a:bodyPr vert="horz" lIns="91440" tIns="45720" rIns="91440" bIns="45720" rtlCol="0" anchor="ctr">
            <a:noAutofit/>
          </a:bodyPr>
          <a:lstStyle/>
          <a:p>
            <a:r>
              <a:rPr lang="en-US" sz="4800" dirty="0">
                <a:solidFill>
                  <a:schemeClr val="tx1"/>
                </a:solidFill>
                <a:latin typeface="+mj-lt"/>
                <a:cs typeface="+mj-cs"/>
              </a:rPr>
              <a:t>Jackson County, MO Rejections by Reason</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Claim must be submitted to RRB – 1,958</a:t>
            </a:r>
          </a:p>
          <a:p>
            <a:r>
              <a:rPr lang="en-US" sz="2800" dirty="0">
                <a:latin typeface="+mn-lt"/>
                <a:cs typeface="+mn-cs"/>
              </a:rPr>
              <a:t>Claim lacks information needed for adjudication – 1,674</a:t>
            </a:r>
          </a:p>
          <a:p>
            <a:r>
              <a:rPr lang="en-US" sz="2800" dirty="0">
                <a:latin typeface="+mn-lt"/>
                <a:cs typeface="+mn-cs"/>
              </a:rPr>
              <a:t>Missing/incomplete/invalid provider – 1,198</a:t>
            </a:r>
          </a:p>
          <a:p>
            <a:r>
              <a:rPr lang="en-US" sz="2800" dirty="0">
                <a:latin typeface="+mn-lt"/>
                <a:cs typeface="+mn-cs"/>
              </a:rPr>
              <a:t>Denied – invalid or missing modifier – 569</a:t>
            </a:r>
          </a:p>
          <a:p>
            <a:r>
              <a:rPr lang="en-US" sz="2800" dirty="0">
                <a:latin typeface="+mn-lt"/>
                <a:cs typeface="+mn-cs"/>
              </a:rPr>
              <a:t>Missing/incomplete/invalid ordering primary identifier – 389</a:t>
            </a:r>
          </a:p>
          <a:p>
            <a:r>
              <a:rPr lang="en-US" sz="2800" dirty="0">
                <a:latin typeface="+mn-lt"/>
                <a:cs typeface="+mn-cs"/>
              </a:rPr>
              <a:t>Patient/insured HICN and name do not match - 276</a:t>
            </a:r>
          </a:p>
          <a:p>
            <a:r>
              <a:rPr lang="en-US" sz="2800" dirty="0">
                <a:latin typeface="+mn-lt"/>
                <a:cs typeface="+mn-cs"/>
              </a:rPr>
              <a:t>Place of service conflicts with procedure code – 228</a:t>
            </a:r>
          </a:p>
          <a:p>
            <a:r>
              <a:rPr lang="en-US" sz="2800" dirty="0">
                <a:latin typeface="+mn-lt"/>
                <a:cs typeface="+mn-cs"/>
              </a:rPr>
              <a:t>PA, NP, or CNS not internally associated with billing provider – 202</a:t>
            </a:r>
          </a:p>
        </p:txBody>
      </p:sp>
    </p:spTree>
    <p:extLst>
      <p:ext uri="{BB962C8B-B14F-4D97-AF65-F5344CB8AC3E}">
        <p14:creationId xmlns:p14="http://schemas.microsoft.com/office/powerpoint/2010/main" val="368121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370098"/>
            <a:ext cx="10515600" cy="1325563"/>
          </a:xfrm>
        </p:spPr>
        <p:txBody>
          <a:bodyPr vert="horz" lIns="91440" tIns="45720" rIns="91440" bIns="45720" rtlCol="0" anchor="ctr">
            <a:noAutofit/>
          </a:bodyPr>
          <a:lstStyle/>
          <a:p>
            <a:r>
              <a:rPr lang="en-US" sz="4800" dirty="0">
                <a:solidFill>
                  <a:schemeClr val="tx1"/>
                </a:solidFill>
                <a:latin typeface="+mj-lt"/>
                <a:cs typeface="+mj-cs"/>
              </a:rPr>
              <a:t>Jackson County, MO Rejections by CPT/HCPCS Codes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99232 – 415			</a:t>
            </a:r>
          </a:p>
          <a:p>
            <a:r>
              <a:rPr lang="en-US" sz="2800" dirty="0">
                <a:latin typeface="+mn-lt"/>
                <a:cs typeface="+mn-cs"/>
              </a:rPr>
              <a:t>99214 – 380</a:t>
            </a:r>
          </a:p>
          <a:p>
            <a:r>
              <a:rPr lang="en-US" sz="2800" dirty="0">
                <a:latin typeface="+mn-lt"/>
                <a:cs typeface="+mn-cs"/>
              </a:rPr>
              <a:t>99349 – 348</a:t>
            </a:r>
          </a:p>
          <a:p>
            <a:r>
              <a:rPr lang="en-US" sz="2800" dirty="0">
                <a:latin typeface="+mn-lt"/>
                <a:cs typeface="+mn-cs"/>
              </a:rPr>
              <a:t>G0439 – 285</a:t>
            </a:r>
          </a:p>
          <a:p>
            <a:r>
              <a:rPr lang="en-US" sz="2800" dirty="0">
                <a:latin typeface="+mn-lt"/>
                <a:cs typeface="+mn-cs"/>
              </a:rPr>
              <a:t>99309 – 277</a:t>
            </a:r>
          </a:p>
          <a:p>
            <a:r>
              <a:rPr lang="en-US" sz="2800" dirty="0">
                <a:latin typeface="+mn-lt"/>
                <a:cs typeface="+mn-cs"/>
              </a:rPr>
              <a:t>99308 – 210</a:t>
            </a:r>
          </a:p>
          <a:p>
            <a:r>
              <a:rPr lang="en-US" sz="2800" dirty="0">
                <a:latin typeface="+mn-lt"/>
                <a:cs typeface="+mn-cs"/>
              </a:rPr>
              <a:t>97110 – 176</a:t>
            </a:r>
          </a:p>
          <a:p>
            <a:r>
              <a:rPr lang="en-US" sz="2800" dirty="0">
                <a:latin typeface="+mn-lt"/>
                <a:cs typeface="+mn-cs"/>
              </a:rPr>
              <a:t>71045 – 172</a:t>
            </a:r>
          </a:p>
        </p:txBody>
      </p:sp>
    </p:spTree>
    <p:extLst>
      <p:ext uri="{BB962C8B-B14F-4D97-AF65-F5344CB8AC3E}">
        <p14:creationId xmlns:p14="http://schemas.microsoft.com/office/powerpoint/2010/main" val="2862676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543788"/>
            <a:ext cx="10515600" cy="1325563"/>
          </a:xfrm>
        </p:spPr>
        <p:txBody>
          <a:bodyPr vert="horz" lIns="91440" tIns="45720" rIns="91440" bIns="45720" rtlCol="0" anchor="ctr">
            <a:noAutofit/>
          </a:bodyPr>
          <a:lstStyle/>
          <a:p>
            <a:r>
              <a:rPr lang="en-US" sz="4800" dirty="0">
                <a:solidFill>
                  <a:schemeClr val="tx1"/>
                </a:solidFill>
                <a:latin typeface="+mj-lt"/>
                <a:cs typeface="+mj-cs"/>
              </a:rPr>
              <a:t>Jackson County, MO Denials by Reason</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fontScale="92500"/>
          </a:bodyPr>
          <a:lstStyle/>
          <a:p>
            <a:r>
              <a:rPr lang="en-US" sz="2800" dirty="0">
                <a:latin typeface="+mn-lt"/>
                <a:cs typeface="+mn-cs"/>
              </a:rPr>
              <a:t>Duplicate charge paid ?0002XX  on claim ?001XXXXXXXXXX – 5,568</a:t>
            </a:r>
          </a:p>
          <a:p>
            <a:r>
              <a:rPr lang="en-US" sz="2800" dirty="0">
                <a:latin typeface="+mn-lt"/>
                <a:cs typeface="+mn-cs"/>
              </a:rPr>
              <a:t>The procedure code submitted is a non-covered service – 3,685</a:t>
            </a:r>
          </a:p>
          <a:p>
            <a:r>
              <a:rPr lang="en-US" sz="2800" dirty="0">
                <a:latin typeface="+mn-lt"/>
                <a:cs typeface="+mn-cs"/>
              </a:rPr>
              <a:t>Duplicate charge of claim ?001XXXXXXXXX now being processed – 3,379</a:t>
            </a:r>
          </a:p>
          <a:p>
            <a:r>
              <a:rPr lang="en-US" sz="2800" dirty="0">
                <a:latin typeface="+mn-lt"/>
                <a:cs typeface="+mn-cs"/>
              </a:rPr>
              <a:t>This physician (supplier) is not eligible to receive payment – 3,247</a:t>
            </a:r>
          </a:p>
          <a:p>
            <a:r>
              <a:rPr lang="en-US" sz="2800" dirty="0">
                <a:latin typeface="+mn-lt"/>
                <a:cs typeface="+mn-cs"/>
              </a:rPr>
              <a:t>This service by a chiropractor is not covered by Medicare – 3,051</a:t>
            </a:r>
          </a:p>
          <a:p>
            <a:r>
              <a:rPr lang="en-US" sz="2800" dirty="0">
                <a:latin typeface="+mn-lt"/>
                <a:cs typeface="+mn-cs"/>
              </a:rPr>
              <a:t>These services are denied because the patient is in a Part A stay – 2,302</a:t>
            </a:r>
          </a:p>
          <a:p>
            <a:r>
              <a:rPr lang="en-US" sz="2800" dirty="0">
                <a:latin typeface="+mn-lt"/>
                <a:cs typeface="+mn-cs"/>
              </a:rPr>
              <a:t>Claim must be sent to EGHP first – 2, 236</a:t>
            </a:r>
          </a:p>
          <a:p>
            <a:r>
              <a:rPr lang="en-US" sz="2800" dirty="0">
                <a:latin typeface="+mn-lt"/>
                <a:cs typeface="+mn-cs"/>
              </a:rPr>
              <a:t>The time limit for filing your claim has expired no appeal rights – 1,994</a:t>
            </a:r>
          </a:p>
        </p:txBody>
      </p:sp>
    </p:spTree>
    <p:extLst>
      <p:ext uri="{BB962C8B-B14F-4D97-AF65-F5344CB8AC3E}">
        <p14:creationId xmlns:p14="http://schemas.microsoft.com/office/powerpoint/2010/main" val="3511566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370098"/>
            <a:ext cx="10515600" cy="1325563"/>
          </a:xfrm>
        </p:spPr>
        <p:txBody>
          <a:bodyPr vert="horz" lIns="91440" tIns="45720" rIns="91440" bIns="45720" rtlCol="0" anchor="ctr">
            <a:noAutofit/>
          </a:bodyPr>
          <a:lstStyle/>
          <a:p>
            <a:r>
              <a:rPr lang="en-US" sz="4800" dirty="0">
                <a:solidFill>
                  <a:schemeClr val="tx1"/>
                </a:solidFill>
                <a:latin typeface="+mj-lt"/>
                <a:cs typeface="+mj-cs"/>
              </a:rPr>
              <a:t>Jackson County, MO Denials by CPT/HCPCS Codes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99232 – 2,576			</a:t>
            </a:r>
          </a:p>
          <a:p>
            <a:r>
              <a:rPr lang="en-US" sz="2800" dirty="0">
                <a:latin typeface="+mn-lt"/>
                <a:cs typeface="+mn-cs"/>
              </a:rPr>
              <a:t>99214 – 2,324</a:t>
            </a:r>
          </a:p>
          <a:p>
            <a:r>
              <a:rPr lang="en-US" sz="2800" dirty="0">
                <a:latin typeface="+mn-lt"/>
                <a:cs typeface="+mn-cs"/>
              </a:rPr>
              <a:t>92015 – 2,285</a:t>
            </a:r>
          </a:p>
          <a:p>
            <a:r>
              <a:rPr lang="en-US" sz="2800" dirty="0">
                <a:latin typeface="+mn-lt"/>
                <a:cs typeface="+mn-cs"/>
              </a:rPr>
              <a:t>A0425 – 1,922</a:t>
            </a:r>
          </a:p>
          <a:p>
            <a:r>
              <a:rPr lang="en-US" sz="2800" dirty="0">
                <a:latin typeface="+mn-lt"/>
                <a:cs typeface="+mn-cs"/>
              </a:rPr>
              <a:t>93010 – 1,439</a:t>
            </a:r>
          </a:p>
          <a:p>
            <a:r>
              <a:rPr lang="en-US" sz="2800" dirty="0">
                <a:latin typeface="+mn-lt"/>
                <a:cs typeface="+mn-cs"/>
              </a:rPr>
              <a:t>99233 – 1,423</a:t>
            </a:r>
          </a:p>
          <a:p>
            <a:r>
              <a:rPr lang="en-US" sz="2800" dirty="0">
                <a:latin typeface="+mn-lt"/>
                <a:cs typeface="+mn-cs"/>
              </a:rPr>
              <a:t>99213 – 1,178</a:t>
            </a:r>
          </a:p>
          <a:p>
            <a:r>
              <a:rPr lang="en-US" sz="2800" dirty="0">
                <a:latin typeface="+mn-lt"/>
                <a:cs typeface="+mn-cs"/>
              </a:rPr>
              <a:t>97012 – 1,045</a:t>
            </a:r>
          </a:p>
        </p:txBody>
      </p:sp>
    </p:spTree>
    <p:extLst>
      <p:ext uri="{BB962C8B-B14F-4D97-AF65-F5344CB8AC3E}">
        <p14:creationId xmlns:p14="http://schemas.microsoft.com/office/powerpoint/2010/main" val="3815830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234948"/>
            <a:ext cx="10515600" cy="1325563"/>
          </a:xfrm>
        </p:spPr>
        <p:txBody>
          <a:bodyPr vert="horz" lIns="91440" tIns="45720" rIns="91440" bIns="45720" rtlCol="0" anchor="ctr">
            <a:noAutofit/>
          </a:bodyPr>
          <a:lstStyle/>
          <a:p>
            <a:r>
              <a:rPr lang="en-US" sz="4800" dirty="0">
                <a:solidFill>
                  <a:schemeClr val="tx1"/>
                </a:solidFill>
                <a:latin typeface="+mj-lt"/>
                <a:cs typeface="+mj-cs"/>
              </a:rPr>
              <a:t>Johnson County, MO Rejections by Reason</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Claim lacks information needed for adjudication – 10,665</a:t>
            </a:r>
          </a:p>
          <a:p>
            <a:r>
              <a:rPr lang="en-US" sz="2800" dirty="0">
                <a:latin typeface="+mn-lt"/>
                <a:cs typeface="+mn-cs"/>
              </a:rPr>
              <a:t>Claim must be submitted to RRB – 6,677</a:t>
            </a:r>
          </a:p>
          <a:p>
            <a:r>
              <a:rPr lang="en-US" sz="2800" dirty="0">
                <a:latin typeface="+mn-lt"/>
                <a:cs typeface="+mn-cs"/>
              </a:rPr>
              <a:t>Claim must be submitted to another contractor – 1,833</a:t>
            </a:r>
          </a:p>
          <a:p>
            <a:r>
              <a:rPr lang="en-US" sz="2800" dirty="0">
                <a:latin typeface="+mn-lt"/>
                <a:cs typeface="+mn-cs"/>
              </a:rPr>
              <a:t>Denied – rendering physician # invalid/missing – 1,232</a:t>
            </a:r>
          </a:p>
          <a:p>
            <a:r>
              <a:rPr lang="en-US" sz="2800" dirty="0">
                <a:latin typeface="+mn-lt"/>
                <a:cs typeface="+mn-cs"/>
              </a:rPr>
              <a:t>Missing/incomplete/invalid provider identifier – 1,230</a:t>
            </a:r>
          </a:p>
          <a:p>
            <a:r>
              <a:rPr lang="en-US" sz="2800" dirty="0">
                <a:latin typeface="+mn-lt"/>
                <a:cs typeface="+mn-cs"/>
              </a:rPr>
              <a:t>Patient/insured HICN and name do not match – 1,207</a:t>
            </a:r>
          </a:p>
          <a:p>
            <a:r>
              <a:rPr lang="en-US" sz="2800" dirty="0">
                <a:latin typeface="+mn-lt"/>
                <a:cs typeface="+mn-cs"/>
              </a:rPr>
              <a:t>Denied – field 11 of HCFA 1500 must </a:t>
            </a:r>
            <a:r>
              <a:rPr lang="en-US" sz="2800">
                <a:latin typeface="+mn-lt"/>
                <a:cs typeface="+mn-cs"/>
              </a:rPr>
              <a:t>be completed </a:t>
            </a:r>
            <a:r>
              <a:rPr lang="en-US" sz="2800" dirty="0">
                <a:latin typeface="+mn-lt"/>
                <a:cs typeface="+mn-cs"/>
              </a:rPr>
              <a:t>– 1,166</a:t>
            </a:r>
          </a:p>
          <a:p>
            <a:r>
              <a:rPr lang="en-US" sz="2800" dirty="0">
                <a:latin typeface="+mn-lt"/>
                <a:cs typeface="+mn-cs"/>
              </a:rPr>
              <a:t>Procedure inconsistent with mod used or required – 1,120</a:t>
            </a:r>
            <a:endParaRPr lang="en-US" sz="1900" dirty="0">
              <a:latin typeface="+mn-lt"/>
              <a:cs typeface="+mn-cs"/>
            </a:endParaRPr>
          </a:p>
        </p:txBody>
      </p:sp>
    </p:spTree>
    <p:extLst>
      <p:ext uri="{BB962C8B-B14F-4D97-AF65-F5344CB8AC3E}">
        <p14:creationId xmlns:p14="http://schemas.microsoft.com/office/powerpoint/2010/main" val="1310429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370098"/>
            <a:ext cx="10515600" cy="1325563"/>
          </a:xfrm>
        </p:spPr>
        <p:txBody>
          <a:bodyPr vert="horz" lIns="91440" tIns="45720" rIns="91440" bIns="45720" rtlCol="0" anchor="ctr">
            <a:noAutofit/>
          </a:bodyPr>
          <a:lstStyle/>
          <a:p>
            <a:r>
              <a:rPr lang="en-US" sz="4800" dirty="0">
                <a:solidFill>
                  <a:schemeClr val="tx1"/>
                </a:solidFill>
                <a:latin typeface="+mj-lt"/>
                <a:cs typeface="+mj-cs"/>
              </a:rPr>
              <a:t>Johnson County, KS Rejections by CPT/HCPCS Codes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36415 – 1,794</a:t>
            </a:r>
          </a:p>
          <a:p>
            <a:r>
              <a:rPr lang="en-US" sz="2800" dirty="0">
                <a:latin typeface="+mn-lt"/>
                <a:cs typeface="+mn-cs"/>
              </a:rPr>
              <a:t>80053 – 1,429</a:t>
            </a:r>
          </a:p>
          <a:p>
            <a:r>
              <a:rPr lang="en-US" sz="2800" dirty="0">
                <a:latin typeface="+mn-lt"/>
                <a:cs typeface="+mn-cs"/>
              </a:rPr>
              <a:t>85025 – 1,256</a:t>
            </a:r>
          </a:p>
          <a:p>
            <a:r>
              <a:rPr lang="en-US" sz="2800" dirty="0">
                <a:latin typeface="+mn-lt"/>
                <a:cs typeface="+mn-cs"/>
              </a:rPr>
              <a:t>80061 – 930</a:t>
            </a:r>
          </a:p>
          <a:p>
            <a:r>
              <a:rPr lang="en-US" sz="2800" dirty="0">
                <a:latin typeface="+mn-lt"/>
                <a:cs typeface="+mn-cs"/>
              </a:rPr>
              <a:t>84443 – 924</a:t>
            </a:r>
          </a:p>
          <a:p>
            <a:r>
              <a:rPr lang="en-US" sz="2800" dirty="0">
                <a:latin typeface="+mn-lt"/>
                <a:cs typeface="+mn-cs"/>
              </a:rPr>
              <a:t>96125 – 707</a:t>
            </a:r>
          </a:p>
          <a:p>
            <a:r>
              <a:rPr lang="en-US" sz="2800" dirty="0">
                <a:latin typeface="+mn-lt"/>
                <a:cs typeface="+mn-cs"/>
              </a:rPr>
              <a:t>83036 – 640</a:t>
            </a:r>
          </a:p>
          <a:p>
            <a:r>
              <a:rPr lang="en-US" sz="2800" dirty="0">
                <a:latin typeface="+mn-lt"/>
                <a:cs typeface="+mn-cs"/>
              </a:rPr>
              <a:t>88305 – 583</a:t>
            </a:r>
          </a:p>
        </p:txBody>
      </p:sp>
    </p:spTree>
    <p:extLst>
      <p:ext uri="{BB962C8B-B14F-4D97-AF65-F5344CB8AC3E}">
        <p14:creationId xmlns:p14="http://schemas.microsoft.com/office/powerpoint/2010/main" val="1290708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370098"/>
            <a:ext cx="10515600" cy="1325563"/>
          </a:xfrm>
        </p:spPr>
        <p:txBody>
          <a:bodyPr vert="horz" lIns="91440" tIns="45720" rIns="91440" bIns="45720" rtlCol="0" anchor="ctr">
            <a:noAutofit/>
          </a:bodyPr>
          <a:lstStyle/>
          <a:p>
            <a:r>
              <a:rPr lang="en-US" sz="4800" dirty="0">
                <a:solidFill>
                  <a:schemeClr val="tx1"/>
                </a:solidFill>
                <a:latin typeface="+mj-lt"/>
                <a:cs typeface="+mj-cs"/>
              </a:rPr>
              <a:t>More Johnson County, KS Rejections by CPT/HCPCS Codes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11719 – 546</a:t>
            </a:r>
          </a:p>
          <a:p>
            <a:r>
              <a:rPr lang="en-US" sz="2800" dirty="0">
                <a:latin typeface="+mn-lt"/>
                <a:cs typeface="+mn-cs"/>
              </a:rPr>
              <a:t>99214 – 394</a:t>
            </a:r>
          </a:p>
          <a:p>
            <a:r>
              <a:rPr lang="en-US" sz="2800" dirty="0">
                <a:latin typeface="+mn-lt"/>
                <a:cs typeface="+mn-cs"/>
              </a:rPr>
              <a:t>99232 – 369</a:t>
            </a:r>
          </a:p>
          <a:p>
            <a:r>
              <a:rPr lang="en-US" sz="2800" dirty="0">
                <a:latin typeface="+mn-lt"/>
                <a:cs typeface="+mn-cs"/>
              </a:rPr>
              <a:t>92134 – 362</a:t>
            </a:r>
          </a:p>
          <a:p>
            <a:r>
              <a:rPr lang="en-US" sz="2800" dirty="0">
                <a:latin typeface="+mn-lt"/>
                <a:cs typeface="+mn-cs"/>
              </a:rPr>
              <a:t>97530 – 301</a:t>
            </a:r>
          </a:p>
          <a:p>
            <a:r>
              <a:rPr lang="en-US" sz="2800" dirty="0">
                <a:latin typeface="+mn-lt"/>
                <a:cs typeface="+mn-cs"/>
              </a:rPr>
              <a:t>99213 – 246</a:t>
            </a:r>
          </a:p>
          <a:p>
            <a:pPr marL="0" indent="0">
              <a:buNone/>
            </a:pPr>
            <a:endParaRPr lang="en-US" sz="2800" dirty="0">
              <a:latin typeface="+mn-lt"/>
              <a:cs typeface="+mn-cs"/>
            </a:endParaRPr>
          </a:p>
        </p:txBody>
      </p:sp>
    </p:spTree>
    <p:extLst>
      <p:ext uri="{BB962C8B-B14F-4D97-AF65-F5344CB8AC3E}">
        <p14:creationId xmlns:p14="http://schemas.microsoft.com/office/powerpoint/2010/main" val="174084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543788"/>
            <a:ext cx="10515600" cy="1325563"/>
          </a:xfrm>
        </p:spPr>
        <p:txBody>
          <a:bodyPr vert="horz" lIns="91440" tIns="45720" rIns="91440" bIns="45720" rtlCol="0" anchor="ctr">
            <a:noAutofit/>
          </a:bodyPr>
          <a:lstStyle/>
          <a:p>
            <a:r>
              <a:rPr lang="en-US" sz="4800" dirty="0">
                <a:solidFill>
                  <a:schemeClr val="tx1"/>
                </a:solidFill>
                <a:latin typeface="+mj-lt"/>
                <a:cs typeface="+mj-cs"/>
              </a:rPr>
              <a:t>Johnson County, KS Denials by Reason</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fontScale="92500"/>
          </a:bodyPr>
          <a:lstStyle/>
          <a:p>
            <a:r>
              <a:rPr lang="en-US" sz="2800" dirty="0">
                <a:latin typeface="+mn-lt"/>
                <a:cs typeface="+mn-cs"/>
              </a:rPr>
              <a:t>Duplicate charge paid ?002XXX on claim 001XXXXXXXXXX – 7,968</a:t>
            </a:r>
          </a:p>
          <a:p>
            <a:r>
              <a:rPr lang="en-US" sz="2800" dirty="0">
                <a:latin typeface="+mn-lt"/>
                <a:cs typeface="+mn-cs"/>
              </a:rPr>
              <a:t>Claim must be sent to EHGP first – 6,646</a:t>
            </a:r>
          </a:p>
          <a:p>
            <a:r>
              <a:rPr lang="en-US" sz="2800" dirty="0">
                <a:latin typeface="+mn-lt"/>
                <a:cs typeface="+mn-cs"/>
              </a:rPr>
              <a:t>Duplicate charge of claim ?001XXXXXXXXX now being processed – 6,391</a:t>
            </a:r>
          </a:p>
          <a:p>
            <a:r>
              <a:rPr lang="en-US" sz="2800" dirty="0">
                <a:latin typeface="+mn-lt"/>
                <a:cs typeface="+mn-cs"/>
              </a:rPr>
              <a:t>The procedure code submitted is a non-covered services – 5,508</a:t>
            </a:r>
          </a:p>
          <a:p>
            <a:r>
              <a:rPr lang="en-US" sz="2800" dirty="0">
                <a:latin typeface="+mn-lt"/>
                <a:cs typeface="+mn-cs"/>
              </a:rPr>
              <a:t>This service by a chiropractor is not covered by Medicare – 5,303</a:t>
            </a:r>
          </a:p>
          <a:p>
            <a:r>
              <a:rPr lang="en-US" sz="2800" dirty="0">
                <a:latin typeface="+mn-lt"/>
                <a:cs typeface="+mn-cs"/>
              </a:rPr>
              <a:t>The referring provider is not eligible to refer this services – 4,920</a:t>
            </a:r>
          </a:p>
          <a:p>
            <a:r>
              <a:rPr lang="en-US" sz="2800" dirty="0">
                <a:latin typeface="+mn-lt"/>
                <a:cs typeface="+mn-cs"/>
              </a:rPr>
              <a:t>Separate payment not made for this service – 3,860</a:t>
            </a:r>
          </a:p>
          <a:p>
            <a:r>
              <a:rPr lang="en-US" sz="2800" dirty="0">
                <a:latin typeface="+mn-lt"/>
                <a:cs typeface="+mn-cs"/>
              </a:rPr>
              <a:t>Theses services are denied because the patient is in a Part A stay – 3,777</a:t>
            </a:r>
          </a:p>
        </p:txBody>
      </p:sp>
    </p:spTree>
    <p:extLst>
      <p:ext uri="{BB962C8B-B14F-4D97-AF65-F5344CB8AC3E}">
        <p14:creationId xmlns:p14="http://schemas.microsoft.com/office/powerpoint/2010/main" val="3172034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370098"/>
            <a:ext cx="10515600" cy="1325563"/>
          </a:xfrm>
        </p:spPr>
        <p:txBody>
          <a:bodyPr vert="horz" lIns="91440" tIns="45720" rIns="91440" bIns="45720" rtlCol="0" anchor="ctr">
            <a:noAutofit/>
          </a:bodyPr>
          <a:lstStyle/>
          <a:p>
            <a:r>
              <a:rPr lang="en-US" sz="4800" dirty="0">
                <a:solidFill>
                  <a:schemeClr val="tx1"/>
                </a:solidFill>
                <a:latin typeface="+mj-lt"/>
                <a:cs typeface="+mj-cs"/>
              </a:rPr>
              <a:t>Johnson County, KS Denials by CPT/HCPCS Codes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99232 – 2,576			</a:t>
            </a:r>
          </a:p>
          <a:p>
            <a:r>
              <a:rPr lang="en-US" sz="2800" dirty="0">
                <a:latin typeface="+mn-lt"/>
                <a:cs typeface="+mn-cs"/>
              </a:rPr>
              <a:t>99214 – 2,324</a:t>
            </a:r>
          </a:p>
          <a:p>
            <a:r>
              <a:rPr lang="en-US" sz="2800" dirty="0">
                <a:latin typeface="+mn-lt"/>
                <a:cs typeface="+mn-cs"/>
              </a:rPr>
              <a:t>92015 – 2,285</a:t>
            </a:r>
          </a:p>
          <a:p>
            <a:r>
              <a:rPr lang="en-US" sz="2800" dirty="0">
                <a:latin typeface="+mn-lt"/>
                <a:cs typeface="+mn-cs"/>
              </a:rPr>
              <a:t>A0425 – 1,922</a:t>
            </a:r>
          </a:p>
          <a:p>
            <a:r>
              <a:rPr lang="en-US" sz="2800" dirty="0">
                <a:latin typeface="+mn-lt"/>
                <a:cs typeface="+mn-cs"/>
              </a:rPr>
              <a:t>93010 – 1,439</a:t>
            </a:r>
          </a:p>
          <a:p>
            <a:r>
              <a:rPr lang="en-US" sz="2800" dirty="0">
                <a:latin typeface="+mn-lt"/>
                <a:cs typeface="+mn-cs"/>
              </a:rPr>
              <a:t>99233 – 1,423</a:t>
            </a:r>
          </a:p>
          <a:p>
            <a:r>
              <a:rPr lang="en-US" sz="2800" dirty="0">
                <a:latin typeface="+mn-lt"/>
                <a:cs typeface="+mn-cs"/>
              </a:rPr>
              <a:t>99213 – 1,178</a:t>
            </a:r>
          </a:p>
          <a:p>
            <a:r>
              <a:rPr lang="en-US" sz="2800" dirty="0">
                <a:latin typeface="+mn-lt"/>
                <a:cs typeface="+mn-cs"/>
              </a:rPr>
              <a:t>97012 – 1,045</a:t>
            </a:r>
          </a:p>
        </p:txBody>
      </p:sp>
    </p:spTree>
    <p:extLst>
      <p:ext uri="{BB962C8B-B14F-4D97-AF65-F5344CB8AC3E}">
        <p14:creationId xmlns:p14="http://schemas.microsoft.com/office/powerpoint/2010/main" val="2715115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800" kern="1200" dirty="0">
                <a:solidFill>
                  <a:schemeClr val="tx1"/>
                </a:solidFill>
                <a:latin typeface="+mj-lt"/>
                <a:ea typeface="+mj-ea"/>
                <a:cs typeface="+mj-cs"/>
              </a:rPr>
              <a:t>Tools</a:t>
            </a:r>
          </a:p>
        </p:txBody>
      </p:sp>
      <p:pic>
        <p:nvPicPr>
          <p:cNvPr id="14" name="Graphic 13">
            <a:extLst>
              <a:ext uri="{FF2B5EF4-FFF2-40B4-BE49-F238E27FC236}">
                <a16:creationId xmlns:a16="http://schemas.microsoft.com/office/drawing/2014/main" id="{53CD7336-051B-AA88-8372-8E385E7B0C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 name="Freeform: Shape 2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326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471550" y="593213"/>
            <a:ext cx="4368602" cy="1956841"/>
          </a:xfrm>
        </p:spPr>
        <p:txBody>
          <a:bodyPr vert="horz" lIns="91440" tIns="45720" rIns="91440" bIns="45720" rtlCol="0" anchor="b">
            <a:noAutofit/>
          </a:bodyPr>
          <a:lstStyle/>
          <a:p>
            <a:r>
              <a:rPr lang="en-US" sz="5400" dirty="0">
                <a:solidFill>
                  <a:schemeClr val="tx1"/>
                </a:solidFill>
              </a:rPr>
              <a:t>Behavioral Health/Mental Health</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80" r="212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161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589946"/>
            <a:ext cx="10515600" cy="1325563"/>
          </a:xfrm>
        </p:spPr>
        <p:txBody>
          <a:bodyPr vert="horz" lIns="91440" tIns="45720" rIns="91440" bIns="45720" rtlCol="0" anchor="ctr">
            <a:noAutofit/>
          </a:bodyPr>
          <a:lstStyle/>
          <a:p>
            <a:r>
              <a:rPr lang="en-US" sz="4800" dirty="0">
                <a:solidFill>
                  <a:schemeClr val="tx1"/>
                </a:solidFill>
                <a:latin typeface="+mj-lt"/>
                <a:cs typeface="+mj-cs"/>
              </a:rPr>
              <a:t>Interactive Voice Response (IVR) System</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Log in to check eligibility, claim status, and details</a:t>
            </a:r>
          </a:p>
          <a:p>
            <a:pPr lvl="1"/>
            <a:r>
              <a:rPr lang="en-US" sz="2400" dirty="0">
                <a:latin typeface="+mn-lt"/>
                <a:cs typeface="+mn-cs"/>
              </a:rPr>
              <a:t>24 hours a day, 7 days a week</a:t>
            </a:r>
          </a:p>
          <a:p>
            <a:pPr lvl="2"/>
            <a:r>
              <a:rPr lang="en-US" sz="2000" dirty="0">
                <a:latin typeface="+mn-lt"/>
                <a:cs typeface="+mn-cs"/>
              </a:rPr>
              <a:t>Limited functionality outside normal business hours</a:t>
            </a:r>
          </a:p>
          <a:p>
            <a:r>
              <a:rPr lang="en-US" sz="2800" dirty="0">
                <a:latin typeface="+mn-lt"/>
                <a:cs typeface="+mn-cs"/>
              </a:rPr>
              <a:t>Use voice or keypad</a:t>
            </a:r>
          </a:p>
          <a:p>
            <a:pPr lvl="1"/>
            <a:r>
              <a:rPr lang="en-US" sz="2400" dirty="0">
                <a:latin typeface="+mn-lt"/>
                <a:cs typeface="+mn-cs"/>
              </a:rPr>
              <a:t>Instruction in </a:t>
            </a:r>
            <a:r>
              <a:rPr lang="en-US" sz="2400" dirty="0">
                <a:latin typeface="+mn-lt"/>
                <a:cs typeface="+mn-cs"/>
                <a:hlinkClick r:id="rId3"/>
              </a:rPr>
              <a:t>IVR Operating Guide</a:t>
            </a:r>
            <a:endParaRPr lang="en-US" sz="1900" dirty="0">
              <a:latin typeface="+mn-lt"/>
              <a:cs typeface="+mn-cs"/>
            </a:endParaRPr>
          </a:p>
        </p:txBody>
      </p:sp>
    </p:spTree>
    <p:extLst>
      <p:ext uri="{BB962C8B-B14F-4D97-AF65-F5344CB8AC3E}">
        <p14:creationId xmlns:p14="http://schemas.microsoft.com/office/powerpoint/2010/main" val="3604802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6676" y="589946"/>
            <a:ext cx="10515600" cy="1325563"/>
          </a:xfrm>
        </p:spPr>
        <p:txBody>
          <a:bodyPr vert="horz" lIns="91440" tIns="45720" rIns="91440" bIns="45720" rtlCol="0" anchor="ctr">
            <a:noAutofit/>
          </a:bodyPr>
          <a:lstStyle/>
          <a:p>
            <a:r>
              <a:rPr lang="en-US" sz="4800" dirty="0">
                <a:solidFill>
                  <a:schemeClr val="tx1"/>
                </a:solidFill>
                <a:latin typeface="+mj-lt"/>
                <a:cs typeface="+mj-cs"/>
              </a:rPr>
              <a:t>WPS GHA Portal</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Log in to check eligibility, claim status, and details</a:t>
            </a:r>
          </a:p>
          <a:p>
            <a:pPr lvl="1"/>
            <a:r>
              <a:rPr lang="en-US" sz="2400" dirty="0">
                <a:latin typeface="+mn-lt"/>
                <a:cs typeface="+mn-cs"/>
              </a:rPr>
              <a:t>24 hours a day, 7 days a week</a:t>
            </a:r>
          </a:p>
          <a:p>
            <a:pPr lvl="2"/>
            <a:r>
              <a:rPr lang="en-US" sz="2000" dirty="0">
                <a:latin typeface="+mn-lt"/>
                <a:cs typeface="+mn-cs"/>
              </a:rPr>
              <a:t>Limited functionality outside normal business hours</a:t>
            </a:r>
          </a:p>
          <a:p>
            <a:r>
              <a:rPr lang="en-US" sz="2800" dirty="0">
                <a:latin typeface="+mn-lt"/>
                <a:cs typeface="+mn-cs"/>
              </a:rPr>
              <a:t>Use More Info button on claim details to view greater details</a:t>
            </a:r>
          </a:p>
          <a:p>
            <a:r>
              <a:rPr lang="en-US" sz="2800" dirty="0">
                <a:latin typeface="+mn-lt"/>
                <a:cs typeface="+mn-cs"/>
              </a:rPr>
              <a:t>Instructions in </a:t>
            </a:r>
            <a:r>
              <a:rPr lang="en-US" sz="2800" dirty="0">
                <a:latin typeface="+mn-lt"/>
                <a:cs typeface="+mn-cs"/>
                <a:hlinkClick r:id="rId3"/>
              </a:rPr>
              <a:t>Portal User Manual </a:t>
            </a:r>
            <a:endParaRPr lang="en-US" sz="2800" dirty="0">
              <a:latin typeface="+mn-lt"/>
              <a:cs typeface="+mn-cs"/>
            </a:endParaRPr>
          </a:p>
        </p:txBody>
      </p:sp>
    </p:spTree>
    <p:extLst>
      <p:ext uri="{BB962C8B-B14F-4D97-AF65-F5344CB8AC3E}">
        <p14:creationId xmlns:p14="http://schemas.microsoft.com/office/powerpoint/2010/main" val="2411055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800" kern="1200" dirty="0">
                <a:solidFill>
                  <a:schemeClr val="tx1"/>
                </a:solidFill>
                <a:latin typeface="+mj-lt"/>
                <a:ea typeface="+mj-ea"/>
                <a:cs typeface="+mj-cs"/>
              </a:rPr>
              <a:t>Resources</a:t>
            </a:r>
          </a:p>
        </p:txBody>
      </p:sp>
      <p:pic>
        <p:nvPicPr>
          <p:cNvPr id="14" name="Graphic 13">
            <a:extLst>
              <a:ext uri="{FF2B5EF4-FFF2-40B4-BE49-F238E27FC236}">
                <a16:creationId xmlns:a16="http://schemas.microsoft.com/office/drawing/2014/main" id="{DAD57585-D77F-14F7-3AC3-F86472A589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 name="Freeform: Shape 2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10108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CMS Resources – Avoid Rejections and Denials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hlinkClick r:id="rId3"/>
              </a:rPr>
              <a:t>Medicare Coverage Database (MCD) Search</a:t>
            </a:r>
            <a:endParaRPr lang="en-US" sz="2800" dirty="0">
              <a:latin typeface="+mn-lt"/>
              <a:cs typeface="+mn-cs"/>
            </a:endParaRPr>
          </a:p>
          <a:p>
            <a:pPr lvl="1"/>
            <a:r>
              <a:rPr lang="en-US" sz="2400" dirty="0">
                <a:latin typeface="+mn-lt"/>
                <a:cs typeface="+mn-cs"/>
              </a:rPr>
              <a:t>National searchable depository of national and local coverage determinations, articles, and more</a:t>
            </a:r>
          </a:p>
          <a:p>
            <a:r>
              <a:rPr lang="en-US" sz="2800" dirty="0">
                <a:latin typeface="+mn-lt"/>
                <a:cs typeface="+mn-cs"/>
                <a:hlinkClick r:id="rId4"/>
              </a:rPr>
              <a:t>How to Use the Medicare Coverage Database</a:t>
            </a:r>
            <a:r>
              <a:rPr lang="en-US" sz="2800" dirty="0">
                <a:latin typeface="+mn-lt"/>
                <a:cs typeface="+mn-cs"/>
              </a:rPr>
              <a:t> MLN educational tool</a:t>
            </a:r>
          </a:p>
          <a:p>
            <a:r>
              <a:rPr lang="en-US" sz="2800" dirty="0">
                <a:latin typeface="+mn-lt"/>
                <a:cs typeface="+mn-cs"/>
                <a:hlinkClick r:id="rId5"/>
              </a:rPr>
              <a:t>Beneficiary Notices Initiative (BNI)</a:t>
            </a:r>
            <a:r>
              <a:rPr lang="en-US" sz="2800" dirty="0">
                <a:latin typeface="+mn-lt"/>
                <a:cs typeface="+mn-cs"/>
              </a:rPr>
              <a:t> web page</a:t>
            </a:r>
          </a:p>
          <a:p>
            <a:pPr lvl="1"/>
            <a:r>
              <a:rPr lang="en-US" sz="2400" dirty="0">
                <a:latin typeface="+mn-lt"/>
                <a:cs typeface="+mn-cs"/>
              </a:rPr>
              <a:t>Download Advance Beneficiary Notice of Noncoverage (ABN) form instructions</a:t>
            </a:r>
          </a:p>
        </p:txBody>
      </p:sp>
    </p:spTree>
    <p:extLst>
      <p:ext uri="{BB962C8B-B14F-4D97-AF65-F5344CB8AC3E}">
        <p14:creationId xmlns:p14="http://schemas.microsoft.com/office/powerpoint/2010/main" val="2556318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Resources - Rejections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hlinkClick r:id="rId3"/>
              </a:rPr>
              <a:t>How to Correct a Rejected Claim</a:t>
            </a:r>
            <a:r>
              <a:rPr lang="en-US" sz="2800" dirty="0">
                <a:latin typeface="+mn-lt"/>
                <a:cs typeface="+mn-cs"/>
              </a:rPr>
              <a:t> explains how to identify and correct an unprocessable claim</a:t>
            </a:r>
          </a:p>
          <a:p>
            <a:pPr lvl="1"/>
            <a:r>
              <a:rPr lang="en-US" sz="2400" dirty="0">
                <a:latin typeface="+mn-lt"/>
                <a:cs typeface="+mn-cs"/>
              </a:rPr>
              <a:t>Listed by remark codes</a:t>
            </a:r>
          </a:p>
          <a:p>
            <a:r>
              <a:rPr lang="en-US" sz="2800" dirty="0">
                <a:latin typeface="+mn-lt"/>
                <a:cs typeface="+mn-cs"/>
              </a:rPr>
              <a:t>CMS Internet-Only Manual (IOM) Publication 100-04, Medicare Claims Processing Manual, </a:t>
            </a:r>
            <a:r>
              <a:rPr lang="en-US" sz="2800" dirty="0">
                <a:latin typeface="+mn-lt"/>
                <a:cs typeface="+mn-cs"/>
                <a:hlinkClick r:id="rId4"/>
              </a:rPr>
              <a:t>Chapter 26</a:t>
            </a:r>
            <a:r>
              <a:rPr lang="en-US" sz="2800" dirty="0">
                <a:latin typeface="+mn-lt"/>
                <a:cs typeface="+mn-cs"/>
              </a:rPr>
              <a:t> – Completing and Processing Form CMS-1500 Data Set</a:t>
            </a:r>
          </a:p>
          <a:p>
            <a:r>
              <a:rPr lang="en-US" sz="2800" dirty="0">
                <a:latin typeface="+mn-lt"/>
                <a:cs typeface="+mn-cs"/>
              </a:rPr>
              <a:t>C</a:t>
            </a:r>
            <a:r>
              <a:rPr lang="en-US" sz="2800" dirty="0">
                <a:latin typeface="+mn-lt"/>
                <a:cs typeface="+mn-cs"/>
                <a:hlinkClick r:id="rId5"/>
              </a:rPr>
              <a:t>MS 1500 to ANSI 837 5010 Crosswalk</a:t>
            </a:r>
            <a:endParaRPr lang="en-US" sz="2800" dirty="0">
              <a:latin typeface="+mn-lt"/>
              <a:cs typeface="+mn-cs"/>
            </a:endParaRPr>
          </a:p>
        </p:txBody>
      </p:sp>
    </p:spTree>
    <p:extLst>
      <p:ext uri="{BB962C8B-B14F-4D97-AF65-F5344CB8AC3E}">
        <p14:creationId xmlns:p14="http://schemas.microsoft.com/office/powerpoint/2010/main" val="1605898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Resources - </a:t>
            </a:r>
            <a:r>
              <a:rPr lang="en-US" sz="4800" dirty="0">
                <a:solidFill>
                  <a:schemeClr val="tx1"/>
                </a:solidFill>
                <a:latin typeface="+mj-lt"/>
                <a:cs typeface="+mj-cs"/>
              </a:rPr>
              <a:t>Denials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hlinkClick r:id="rId3"/>
              </a:rPr>
              <a:t>Common Claim Denials</a:t>
            </a:r>
            <a:r>
              <a:rPr lang="en-US" sz="2800" dirty="0">
                <a:latin typeface="+mn-lt"/>
                <a:cs typeface="+mn-cs"/>
              </a:rPr>
              <a:t> suggests actions to take to avoid common reasons for denials</a:t>
            </a:r>
          </a:p>
          <a:p>
            <a:pPr lvl="1"/>
            <a:r>
              <a:rPr lang="en-US" sz="2400" dirty="0">
                <a:latin typeface="+mn-lt"/>
                <a:cs typeface="+mn-cs"/>
              </a:rPr>
              <a:t>Listed by reason and remark codes for these categories</a:t>
            </a:r>
          </a:p>
          <a:p>
            <a:pPr lvl="2"/>
            <a:r>
              <a:rPr lang="en-US" sz="2000" dirty="0">
                <a:latin typeface="+mn-lt"/>
                <a:cs typeface="+mn-cs"/>
              </a:rPr>
              <a:t>Bundling</a:t>
            </a:r>
          </a:p>
          <a:p>
            <a:pPr lvl="2"/>
            <a:r>
              <a:rPr lang="en-US" sz="2000" dirty="0">
                <a:latin typeface="+mn-lt"/>
                <a:cs typeface="+mn-cs"/>
              </a:rPr>
              <a:t>Duplicate claim/service</a:t>
            </a:r>
          </a:p>
          <a:p>
            <a:pPr lvl="2"/>
            <a:r>
              <a:rPr lang="en-US" sz="2000" dirty="0">
                <a:latin typeface="+mn-lt"/>
                <a:cs typeface="+mn-cs"/>
              </a:rPr>
              <a:t>Global surgery rules</a:t>
            </a:r>
          </a:p>
          <a:p>
            <a:pPr lvl="2"/>
            <a:r>
              <a:rPr lang="en-US" sz="2000" dirty="0">
                <a:latin typeface="+mn-lt"/>
                <a:cs typeface="+mn-cs"/>
              </a:rPr>
              <a:t>Entitlement denials</a:t>
            </a:r>
          </a:p>
          <a:p>
            <a:pPr lvl="2"/>
            <a:r>
              <a:rPr lang="en-US" sz="2000" dirty="0">
                <a:latin typeface="+mn-lt"/>
                <a:cs typeface="+mn-cs"/>
              </a:rPr>
              <a:t>Payer/Contractor denials</a:t>
            </a:r>
          </a:p>
          <a:p>
            <a:pPr lvl="2"/>
            <a:r>
              <a:rPr lang="en-US" sz="2000" dirty="0">
                <a:latin typeface="+mn-lt"/>
                <a:cs typeface="+mn-cs"/>
              </a:rPr>
              <a:t>Provider number denials</a:t>
            </a:r>
          </a:p>
        </p:txBody>
      </p:sp>
    </p:spTree>
    <p:extLst>
      <p:ext uri="{BB962C8B-B14F-4D97-AF65-F5344CB8AC3E}">
        <p14:creationId xmlns:p14="http://schemas.microsoft.com/office/powerpoint/2010/main" val="2403418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Resources - Other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hlinkClick r:id="rId3"/>
              </a:rPr>
              <a:t>Provider Enrollment Guides and Resources</a:t>
            </a:r>
            <a:endParaRPr lang="en-US" sz="2800" dirty="0">
              <a:latin typeface="+mn-lt"/>
              <a:cs typeface="+mn-cs"/>
            </a:endParaRPr>
          </a:p>
          <a:p>
            <a:r>
              <a:rPr lang="en-US" sz="2800" dirty="0">
                <a:latin typeface="+mn-lt"/>
                <a:cs typeface="+mn-cs"/>
                <a:hlinkClick r:id="rId4"/>
              </a:rPr>
              <a:t>Timely Filing of Claims</a:t>
            </a:r>
            <a:endParaRPr lang="en-US" sz="2800" dirty="0">
              <a:latin typeface="+mn-lt"/>
              <a:cs typeface="+mn-cs"/>
            </a:endParaRPr>
          </a:p>
        </p:txBody>
      </p:sp>
    </p:spTree>
    <p:extLst>
      <p:ext uri="{BB962C8B-B14F-4D97-AF65-F5344CB8AC3E}">
        <p14:creationId xmlns:p14="http://schemas.microsoft.com/office/powerpoint/2010/main" val="997963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solidFill>
                  <a:schemeClr val="tx1"/>
                </a:solidFill>
              </a:rPr>
              <a:t>Bundling</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80" r="212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58731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National </a:t>
            </a:r>
            <a:r>
              <a:rPr lang="en-US" sz="4800" dirty="0">
                <a:solidFill>
                  <a:schemeClr val="tx1"/>
                </a:solidFill>
                <a:latin typeface="+mj-lt"/>
                <a:cs typeface="+mj-cs"/>
              </a:rPr>
              <a:t>Correct Coding Initiative (NCCI)</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Implemented by CMS to reduce improper payments for Part B claims</a:t>
            </a:r>
          </a:p>
          <a:p>
            <a:r>
              <a:rPr lang="en-US" sz="2800" dirty="0">
                <a:latin typeface="+mn-lt"/>
                <a:cs typeface="+mn-cs"/>
              </a:rPr>
              <a:t>CMS posts changes to each of its published NCCI files on a quarterly basis, including</a:t>
            </a:r>
          </a:p>
          <a:p>
            <a:pPr lvl="1"/>
            <a:r>
              <a:rPr lang="en-US" sz="2400" dirty="0">
                <a:latin typeface="+mn-lt"/>
                <a:cs typeface="+mn-cs"/>
              </a:rPr>
              <a:t>Additions</a:t>
            </a:r>
          </a:p>
          <a:p>
            <a:pPr lvl="1"/>
            <a:r>
              <a:rPr lang="en-US" sz="2400" dirty="0">
                <a:latin typeface="+mn-lt"/>
                <a:cs typeface="+mn-cs"/>
              </a:rPr>
              <a:t>Deletions</a:t>
            </a:r>
          </a:p>
          <a:p>
            <a:pPr lvl="1"/>
            <a:r>
              <a:rPr lang="en-US" sz="2400" dirty="0">
                <a:latin typeface="+mn-lt"/>
                <a:cs typeface="+mn-cs"/>
              </a:rPr>
              <a:t>Revisions</a:t>
            </a:r>
            <a:endParaRPr lang="en-US" sz="2200" dirty="0">
              <a:latin typeface="+mn-lt"/>
              <a:cs typeface="+mn-cs"/>
            </a:endParaRPr>
          </a:p>
        </p:txBody>
      </p:sp>
    </p:spTree>
    <p:extLst>
      <p:ext uri="{BB962C8B-B14F-4D97-AF65-F5344CB8AC3E}">
        <p14:creationId xmlns:p14="http://schemas.microsoft.com/office/powerpoint/2010/main" val="274893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hlinkClick r:id="rId3"/>
              </a:rPr>
              <a:t>Medicare NCCI Policy Manual</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Tool for correct coding</a:t>
            </a:r>
          </a:p>
          <a:p>
            <a:r>
              <a:rPr lang="en-US" sz="2800" dirty="0">
                <a:latin typeface="+mn-lt"/>
                <a:cs typeface="+mn-cs"/>
              </a:rPr>
              <a:t>Explains rationale for NCCI edits</a:t>
            </a:r>
          </a:p>
          <a:p>
            <a:r>
              <a:rPr lang="en-US" sz="2800" dirty="0">
                <a:latin typeface="+mn-lt"/>
                <a:cs typeface="+mn-cs"/>
              </a:rPr>
              <a:t>CMS updates this once a year</a:t>
            </a:r>
          </a:p>
          <a:p>
            <a:pPr lvl="1"/>
            <a:r>
              <a:rPr lang="en-US" sz="2400" dirty="0">
                <a:latin typeface="+mn-lt"/>
                <a:cs typeface="+mn-cs"/>
              </a:rPr>
              <a:t>Most current manual effective 01/01/24, posted on 12/01/23</a:t>
            </a:r>
          </a:p>
          <a:p>
            <a:pPr lvl="1"/>
            <a:r>
              <a:rPr lang="en-US" sz="2400" dirty="0">
                <a:latin typeface="+mn-lt"/>
                <a:cs typeface="+mn-cs"/>
              </a:rPr>
              <a:t>Additions and revisions appear in red font</a:t>
            </a:r>
          </a:p>
          <a:p>
            <a:pPr lvl="1"/>
            <a:r>
              <a:rPr lang="en-US" sz="2400" dirty="0">
                <a:latin typeface="+mn-lt"/>
                <a:cs typeface="+mn-cs"/>
              </a:rPr>
              <a:t>Find prior versions in </a:t>
            </a:r>
            <a:r>
              <a:rPr lang="en-US" sz="2400" dirty="0">
                <a:latin typeface="+mn-lt"/>
                <a:cs typeface="+mn-cs"/>
                <a:hlinkClick r:id="rId4"/>
              </a:rPr>
              <a:t>Medicare NCCI Policy Manual Archive</a:t>
            </a:r>
            <a:endParaRPr lang="en-US" sz="2200" dirty="0">
              <a:latin typeface="+mn-lt"/>
              <a:cs typeface="+mn-cs"/>
            </a:endParaRPr>
          </a:p>
        </p:txBody>
      </p:sp>
    </p:spTree>
    <p:extLst>
      <p:ext uri="{BB962C8B-B14F-4D97-AF65-F5344CB8AC3E}">
        <p14:creationId xmlns:p14="http://schemas.microsoft.com/office/powerpoint/2010/main" val="176912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51810"/>
            <a:ext cx="10515600" cy="1325563"/>
          </a:xfrm>
        </p:spPr>
        <p:txBody>
          <a:bodyPr vert="horz" lIns="91440" tIns="45720" rIns="91440" bIns="45720" rtlCol="0" anchor="ctr">
            <a:noAutofit/>
          </a:bodyPr>
          <a:lstStyle/>
          <a:p>
            <a:r>
              <a:rPr lang="en-US" sz="4800" dirty="0">
                <a:solidFill>
                  <a:schemeClr val="tx1"/>
                </a:solidFill>
                <a:latin typeface="+mj-lt"/>
                <a:cs typeface="+mj-cs"/>
              </a:rPr>
              <a:t>WPS GHA Local Coverage Determinations (LCDs)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Medicare policies define medical necessity</a:t>
            </a:r>
          </a:p>
          <a:p>
            <a:pPr lvl="1"/>
            <a:r>
              <a:rPr lang="en-US" sz="2400" dirty="0">
                <a:latin typeface="+mn-lt"/>
                <a:cs typeface="+mn-cs"/>
              </a:rPr>
              <a:t>Consider presenting your patient with an </a:t>
            </a:r>
            <a:r>
              <a:rPr lang="en-US" sz="2400" dirty="0">
                <a:latin typeface="+mn-lt"/>
                <a:cs typeface="+mn-cs"/>
                <a:hlinkClick r:id="rId3"/>
              </a:rPr>
              <a:t>Advance Beneficiary Notice of Noncoverage (ABN)</a:t>
            </a:r>
            <a:endParaRPr lang="en-US" sz="2400" dirty="0">
              <a:latin typeface="+mn-lt"/>
              <a:cs typeface="+mn-cs"/>
            </a:endParaRPr>
          </a:p>
          <a:p>
            <a:pPr lvl="2"/>
            <a:r>
              <a:rPr lang="en-US" sz="2000" dirty="0">
                <a:latin typeface="+mn-lt"/>
                <a:cs typeface="+mn-cs"/>
              </a:rPr>
              <a:t>Use of the ABN provides financial protection for both the provider and the patient</a:t>
            </a:r>
          </a:p>
          <a:p>
            <a:r>
              <a:rPr lang="en-US" sz="2800" dirty="0">
                <a:latin typeface="+mn-lt"/>
                <a:cs typeface="+mn-cs"/>
                <a:hlinkClick r:id="rId4"/>
              </a:rPr>
              <a:t>L34616</a:t>
            </a:r>
            <a:r>
              <a:rPr lang="en-US" sz="2800" dirty="0">
                <a:latin typeface="+mn-lt"/>
                <a:cs typeface="+mn-cs"/>
              </a:rPr>
              <a:t> – Psychiatry and Psychology Services  </a:t>
            </a:r>
          </a:p>
          <a:p>
            <a:r>
              <a:rPr lang="en-US" sz="2800" dirty="0">
                <a:latin typeface="+mn-lt"/>
                <a:cs typeface="+mn-cs"/>
                <a:hlinkClick r:id="rId5"/>
              </a:rPr>
              <a:t>L34646</a:t>
            </a:r>
            <a:r>
              <a:rPr lang="en-US" sz="2800" dirty="0">
                <a:latin typeface="+mn-lt"/>
                <a:cs typeface="+mn-cs"/>
              </a:rPr>
              <a:t> – Psychological and Neuropsychological Testing</a:t>
            </a:r>
          </a:p>
          <a:p>
            <a:r>
              <a:rPr lang="en-US" sz="2800" dirty="0">
                <a:latin typeface="+mn-lt"/>
                <a:cs typeface="+mn-cs"/>
              </a:rPr>
              <a:t>Links to Billing and Coding articles appear near end of LCDs</a:t>
            </a:r>
          </a:p>
          <a:p>
            <a:pPr lvl="1"/>
            <a:r>
              <a:rPr lang="en-US" sz="2400" dirty="0">
                <a:latin typeface="+mn-lt"/>
                <a:cs typeface="+mn-cs"/>
              </a:rPr>
              <a:t>Includes Coding Information</a:t>
            </a:r>
            <a:endParaRPr lang="en-US" sz="2200" dirty="0">
              <a:latin typeface="+mn-lt"/>
              <a:cs typeface="+mn-cs"/>
            </a:endParaRPr>
          </a:p>
        </p:txBody>
      </p:sp>
    </p:spTree>
    <p:extLst>
      <p:ext uri="{BB962C8B-B14F-4D97-AF65-F5344CB8AC3E}">
        <p14:creationId xmlns:p14="http://schemas.microsoft.com/office/powerpoint/2010/main" val="1310949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Using the Medicare NCCI Policy Manual</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Chapters correspond to separate sections of CPT Manual, except</a:t>
            </a:r>
          </a:p>
          <a:p>
            <a:pPr lvl="1"/>
            <a:r>
              <a:rPr lang="en-US" sz="2400" dirty="0">
                <a:latin typeface="+mn-lt"/>
                <a:cs typeface="+mn-cs"/>
              </a:rPr>
              <a:t>Chapter 1 has general correct coding policies</a:t>
            </a:r>
          </a:p>
          <a:p>
            <a:pPr lvl="1"/>
            <a:r>
              <a:rPr lang="en-US" sz="2400" dirty="0">
                <a:latin typeface="+mn-lt"/>
                <a:cs typeface="+mn-cs"/>
              </a:rPr>
              <a:t>Chapter 12 discusses HPCCS Level 2 codes</a:t>
            </a:r>
          </a:p>
          <a:p>
            <a:pPr lvl="1"/>
            <a:r>
              <a:rPr lang="en-US" sz="2400" dirty="0">
                <a:latin typeface="+mn-lt"/>
                <a:cs typeface="+mn-cs"/>
              </a:rPr>
              <a:t>Chapter 14 discusses Category III CPT</a:t>
            </a:r>
          </a:p>
        </p:txBody>
      </p:sp>
    </p:spTree>
    <p:extLst>
      <p:ext uri="{BB962C8B-B14F-4D97-AF65-F5344CB8AC3E}">
        <p14:creationId xmlns:p14="http://schemas.microsoft.com/office/powerpoint/2010/main" val="1056842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4800" kern="1200" dirty="0">
                <a:solidFill>
                  <a:schemeClr val="tx1"/>
                </a:solidFill>
                <a:latin typeface="+mj-lt"/>
                <a:ea typeface="+mj-ea"/>
                <a:cs typeface="+mj-cs"/>
              </a:rPr>
              <a:t>Types of Procedure-to-Procedure (PTP) Edit Files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Hospital PTP Edits</a:t>
            </a:r>
          </a:p>
          <a:p>
            <a:pPr lvl="1"/>
            <a:r>
              <a:rPr lang="en-US" sz="2400" dirty="0">
                <a:latin typeface="+mn-lt"/>
                <a:cs typeface="+mn-cs"/>
              </a:rPr>
              <a:t>Applied to claims submitted for services that are paid under the outpatient prospective payment system (OPPS)</a:t>
            </a:r>
          </a:p>
          <a:p>
            <a:pPr lvl="1"/>
            <a:r>
              <a:rPr lang="en-US" sz="2400" dirty="0">
                <a:latin typeface="+mn-lt"/>
                <a:cs typeface="+mn-cs"/>
              </a:rPr>
              <a:t>Arranged by code range, numeric, then alpha</a:t>
            </a:r>
          </a:p>
          <a:p>
            <a:r>
              <a:rPr lang="en-US" sz="2800" dirty="0">
                <a:latin typeface="+mn-lt"/>
                <a:cs typeface="+mn-cs"/>
              </a:rPr>
              <a:t>Practitioner PTP Edits</a:t>
            </a:r>
          </a:p>
          <a:p>
            <a:pPr lvl="1"/>
            <a:r>
              <a:rPr lang="en-US" sz="2400" dirty="0">
                <a:latin typeface="+mn-lt"/>
                <a:cs typeface="+mn-cs"/>
              </a:rPr>
              <a:t>Applied to claims submitted for practitioner services</a:t>
            </a:r>
          </a:p>
          <a:p>
            <a:pPr lvl="1"/>
            <a:r>
              <a:rPr lang="en-US" sz="2400" dirty="0">
                <a:latin typeface="+mn-lt"/>
                <a:cs typeface="+mn-cs"/>
              </a:rPr>
              <a:t>Arranged by code range, numeric, then alpha</a:t>
            </a:r>
          </a:p>
          <a:p>
            <a:r>
              <a:rPr lang="en-US" sz="2800" dirty="0">
                <a:latin typeface="+mn-lt"/>
                <a:cs typeface="+mn-cs"/>
              </a:rPr>
              <a:t>Find links in </a:t>
            </a:r>
            <a:r>
              <a:rPr lang="en-US" sz="2800" dirty="0">
                <a:latin typeface="+mn-lt"/>
                <a:cs typeface="+mn-cs"/>
                <a:hlinkClick r:id="rId3"/>
              </a:rPr>
              <a:t>Medicare NCCI Procedure to Procedure (PTP) Edits</a:t>
            </a:r>
            <a:endParaRPr lang="en-US" sz="2400" dirty="0">
              <a:latin typeface="+mn-lt"/>
              <a:cs typeface="+mn-cs"/>
            </a:endParaRPr>
          </a:p>
        </p:txBody>
      </p:sp>
    </p:spTree>
    <p:extLst>
      <p:ext uri="{BB962C8B-B14F-4D97-AF65-F5344CB8AC3E}">
        <p14:creationId xmlns:p14="http://schemas.microsoft.com/office/powerpoint/2010/main" val="420434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PTP Code Pair Tables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Column2 code is usually part of the more comprehensive Column 1 code, but in some edits, the PTP code pair edit consists of 2 codes you shouldn't report together unless you use the proper modifier</a:t>
            </a:r>
          </a:p>
        </p:txBody>
      </p:sp>
    </p:spTree>
    <p:extLst>
      <p:ext uri="{BB962C8B-B14F-4D97-AF65-F5344CB8AC3E}">
        <p14:creationId xmlns:p14="http://schemas.microsoft.com/office/powerpoint/2010/main" val="2104722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Content of PTP Coding Edit Table</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fontScale="92500"/>
          </a:bodyPr>
          <a:lstStyle/>
          <a:p>
            <a:r>
              <a:rPr lang="en-US" sz="2800" dirty="0">
                <a:latin typeface="+mn-lt"/>
                <a:cs typeface="+mn-cs"/>
              </a:rPr>
              <a:t>Column A shows the payable (Column 1) code</a:t>
            </a:r>
          </a:p>
          <a:p>
            <a:r>
              <a:rPr lang="en-US" sz="2800" dirty="0">
                <a:latin typeface="+mn-lt"/>
                <a:cs typeface="+mn-cs"/>
              </a:rPr>
              <a:t>Column B shows a Column 2 code that isn’t payable with this Column 1 code, unless an NCCI-associated modifier is permitted and submitted</a:t>
            </a:r>
          </a:p>
          <a:p>
            <a:r>
              <a:rPr lang="en-US" sz="2800" dirty="0">
                <a:latin typeface="+mn-lt"/>
                <a:cs typeface="+mn-cs"/>
              </a:rPr>
              <a:t>Column C shows the edit status before 1996</a:t>
            </a:r>
          </a:p>
          <a:p>
            <a:r>
              <a:rPr lang="en-US" sz="2800" dirty="0">
                <a:latin typeface="+mn-lt"/>
                <a:cs typeface="+mn-cs"/>
              </a:rPr>
              <a:t>Column D shows the effective date of the edit</a:t>
            </a:r>
          </a:p>
          <a:p>
            <a:r>
              <a:rPr lang="en-US" sz="2800" dirty="0">
                <a:latin typeface="+mn-lt"/>
                <a:cs typeface="+mn-cs"/>
              </a:rPr>
              <a:t>Column E shows the deselection date of the edit</a:t>
            </a:r>
          </a:p>
          <a:p>
            <a:r>
              <a:rPr lang="en-US" sz="2800" dirty="0">
                <a:latin typeface="+mn-lt"/>
                <a:cs typeface="+mn-cs"/>
              </a:rPr>
              <a:t>Column F shows if you can use a modifier.  </a:t>
            </a:r>
          </a:p>
          <a:p>
            <a:pPr lvl="1"/>
            <a:r>
              <a:rPr lang="en-US" sz="2400" dirty="0">
                <a:latin typeface="+mn-lt"/>
                <a:cs typeface="+mn-cs"/>
              </a:rPr>
              <a:t>This number is the modifier indicator for the edit</a:t>
            </a:r>
          </a:p>
          <a:p>
            <a:r>
              <a:rPr lang="en-US" sz="2800" dirty="0">
                <a:latin typeface="+mn-lt"/>
                <a:cs typeface="+mn-cs"/>
              </a:rPr>
              <a:t>Column G provides the category of the rationale for each PTP edit</a:t>
            </a:r>
          </a:p>
        </p:txBody>
      </p:sp>
    </p:spTree>
    <p:extLst>
      <p:ext uri="{BB962C8B-B14F-4D97-AF65-F5344CB8AC3E}">
        <p14:creationId xmlns:p14="http://schemas.microsoft.com/office/powerpoint/2010/main" val="2679385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Correct Coding Modifier Indicators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0 – No modifiers associated with NCCI allow you to uses this PTP code pair</a:t>
            </a:r>
          </a:p>
          <a:p>
            <a:pPr lvl="1"/>
            <a:r>
              <a:rPr lang="en-US" sz="2400" dirty="0">
                <a:latin typeface="+mn-lt"/>
                <a:cs typeface="+mn-cs"/>
              </a:rPr>
              <a:t>Only the Column 1 code will be paid for same patient on same day</a:t>
            </a:r>
          </a:p>
          <a:p>
            <a:r>
              <a:rPr lang="en-US" sz="2800" dirty="0">
                <a:latin typeface="+mn-lt"/>
                <a:cs typeface="+mn-cs"/>
              </a:rPr>
              <a:t>1 – You can use NCCI-associated modifiers with this PTP code pair when appropriate </a:t>
            </a:r>
          </a:p>
          <a:p>
            <a:pPr lvl="2"/>
            <a:r>
              <a:rPr lang="en-US" sz="2000" dirty="0">
                <a:latin typeface="+mn-lt"/>
                <a:cs typeface="+mn-cs"/>
              </a:rPr>
              <a:t>Check documentation</a:t>
            </a:r>
          </a:p>
          <a:p>
            <a:r>
              <a:rPr lang="en-US" sz="2800" dirty="0">
                <a:latin typeface="+mn-lt"/>
                <a:cs typeface="+mn-cs"/>
              </a:rPr>
              <a:t>3 – There is no active edit for this PTP code pair</a:t>
            </a:r>
          </a:p>
        </p:txBody>
      </p:sp>
    </p:spTree>
    <p:extLst>
      <p:ext uri="{BB962C8B-B14F-4D97-AF65-F5344CB8AC3E}">
        <p14:creationId xmlns:p14="http://schemas.microsoft.com/office/powerpoint/2010/main" val="3126686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A Closer Look</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Table that appears in CMS How to Use the Medicare Correct Coding Initiative Tools available at &#10;&#10;m C&lt;S Jpw tp">
            <a:extLst>
              <a:ext uri="{FF2B5EF4-FFF2-40B4-BE49-F238E27FC236}">
                <a16:creationId xmlns:a16="http://schemas.microsoft.com/office/drawing/2014/main" id="{2AA837C8-7BB8-9A80-4C29-BC0AE95DA47E}"/>
              </a:ext>
            </a:extLst>
          </p:cNvPr>
          <p:cNvPicPr>
            <a:picLocks noGrp="1" noChangeAspect="1"/>
          </p:cNvPicPr>
          <p:nvPr>
            <p:ph sz="half" idx="2"/>
          </p:nvPr>
        </p:nvPicPr>
        <p:blipFill>
          <a:blip r:embed="rId3"/>
          <a:stretch>
            <a:fillRect/>
          </a:stretch>
        </p:blipFill>
        <p:spPr>
          <a:xfrm>
            <a:off x="1125658" y="2055813"/>
            <a:ext cx="10397306" cy="4566828"/>
          </a:xfrm>
        </p:spPr>
      </p:pic>
    </p:spTree>
    <p:extLst>
      <p:ext uri="{BB962C8B-B14F-4D97-AF65-F5344CB8AC3E}">
        <p14:creationId xmlns:p14="http://schemas.microsoft.com/office/powerpoint/2010/main" val="1610782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Filtering the PTP Data Tables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Fasted and most accurate way to search edit tables for a particular value</a:t>
            </a:r>
          </a:p>
          <a:p>
            <a:r>
              <a:rPr lang="en-US" sz="2800" dirty="0">
                <a:latin typeface="+mn-lt"/>
                <a:cs typeface="+mn-cs"/>
              </a:rPr>
              <a:t>Instructions found in online </a:t>
            </a:r>
            <a:r>
              <a:rPr lang="en-US" sz="2800" dirty="0">
                <a:latin typeface="+mn-lt"/>
                <a:cs typeface="+mn-cs"/>
                <a:hlinkClick r:id="rId3"/>
              </a:rPr>
              <a:t>How to Use the Medicare Correct Coding Initiative (NCCI) Tools</a:t>
            </a:r>
            <a:r>
              <a:rPr lang="en-US" sz="2800" dirty="0">
                <a:latin typeface="+mn-lt"/>
                <a:cs typeface="+mn-cs"/>
              </a:rPr>
              <a:t> MLN educational tool</a:t>
            </a:r>
          </a:p>
          <a:p>
            <a:pPr lvl="1"/>
            <a:r>
              <a:rPr lang="en-US" sz="2400" dirty="0">
                <a:latin typeface="+mn-lt"/>
                <a:cs typeface="+mn-cs"/>
              </a:rPr>
              <a:t>Use jump links at top of page</a:t>
            </a:r>
          </a:p>
        </p:txBody>
      </p:sp>
    </p:spTree>
    <p:extLst>
      <p:ext uri="{BB962C8B-B14F-4D97-AF65-F5344CB8AC3E}">
        <p14:creationId xmlns:p14="http://schemas.microsoft.com/office/powerpoint/2010/main" val="1316415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NCCI Associated Modifiers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Use under appropriate clinical circumstance to bypass an NCCI PTP edit</a:t>
            </a:r>
          </a:p>
          <a:p>
            <a:pPr lvl="1"/>
            <a:r>
              <a:rPr lang="en-US" sz="2400" dirty="0">
                <a:latin typeface="+mn-lt"/>
                <a:cs typeface="+mn-cs"/>
              </a:rPr>
              <a:t>Anatomic modifiers</a:t>
            </a:r>
          </a:p>
          <a:p>
            <a:pPr lvl="2"/>
            <a:r>
              <a:rPr lang="en-US" sz="2000" dirty="0">
                <a:latin typeface="+mn-lt"/>
                <a:cs typeface="+mn-cs"/>
              </a:rPr>
              <a:t>E1-E4, FA, F1-F9, TA T1-T9, LT, RT, LC, LD, RC LM, RI</a:t>
            </a:r>
          </a:p>
          <a:p>
            <a:pPr lvl="1"/>
            <a:r>
              <a:rPr lang="en-US" sz="2400" dirty="0">
                <a:latin typeface="+mn-lt"/>
                <a:cs typeface="+mn-cs"/>
              </a:rPr>
              <a:t>Global surgery modifiers</a:t>
            </a:r>
          </a:p>
          <a:p>
            <a:pPr lvl="2"/>
            <a:r>
              <a:rPr lang="en-US" sz="2000" dirty="0">
                <a:latin typeface="+mn-lt"/>
                <a:cs typeface="+mn-cs"/>
              </a:rPr>
              <a:t>24, 25, 57, 58, 78, 79</a:t>
            </a:r>
          </a:p>
          <a:p>
            <a:pPr lvl="1"/>
            <a:r>
              <a:rPr lang="en-US" sz="2400" dirty="0">
                <a:latin typeface="+mn-lt"/>
                <a:cs typeface="+mn-cs"/>
              </a:rPr>
              <a:t>Other modifiers</a:t>
            </a:r>
          </a:p>
          <a:p>
            <a:pPr lvl="2"/>
            <a:r>
              <a:rPr lang="en-US" sz="2000" dirty="0">
                <a:latin typeface="+mn-lt"/>
                <a:cs typeface="+mn-cs"/>
              </a:rPr>
              <a:t>27, 59, 91, XE, XS, XP, XU</a:t>
            </a:r>
            <a:endParaRPr lang="en-US" sz="2800" dirty="0">
              <a:latin typeface="+mn-lt"/>
              <a:cs typeface="+mn-cs"/>
            </a:endParaRPr>
          </a:p>
          <a:p>
            <a:r>
              <a:rPr lang="en-US" sz="2800" dirty="0">
                <a:latin typeface="+mn-lt"/>
                <a:cs typeface="+mn-cs"/>
              </a:rPr>
              <a:t>Find NCCI Modifiers in the </a:t>
            </a:r>
            <a:r>
              <a:rPr lang="en-US" sz="2800" dirty="0">
                <a:latin typeface="+mn-lt"/>
                <a:cs typeface="+mn-cs"/>
                <a:hlinkClick r:id="rId3"/>
              </a:rPr>
              <a:t>Medicare NCCI FAQ Library</a:t>
            </a:r>
            <a:endParaRPr lang="en-US" sz="2800" dirty="0">
              <a:latin typeface="+mn-lt"/>
              <a:cs typeface="+mn-cs"/>
            </a:endParaRPr>
          </a:p>
        </p:txBody>
      </p:sp>
    </p:spTree>
    <p:extLst>
      <p:ext uri="{BB962C8B-B14F-4D97-AF65-F5344CB8AC3E}">
        <p14:creationId xmlns:p14="http://schemas.microsoft.com/office/powerpoint/2010/main" val="1638700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Modifier Resources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MLN Fact Sheet (MLN1783722 March 2023) – </a:t>
            </a:r>
            <a:r>
              <a:rPr lang="en-US" sz="2800" dirty="0">
                <a:latin typeface="+mn-lt"/>
                <a:cs typeface="+mn-cs"/>
                <a:hlinkClick r:id="rId3"/>
              </a:rPr>
              <a:t>Proper Use of Modifiers 59, XE, XP, XS, and XS</a:t>
            </a:r>
            <a:endParaRPr lang="en-US" sz="2800" dirty="0">
              <a:latin typeface="+mn-lt"/>
              <a:cs typeface="+mn-cs"/>
            </a:endParaRPr>
          </a:p>
          <a:p>
            <a:r>
              <a:rPr lang="en-US" sz="2800" dirty="0">
                <a:latin typeface="+mn-lt"/>
                <a:cs typeface="+mn-cs"/>
              </a:rPr>
              <a:t>WPS GHA </a:t>
            </a:r>
            <a:r>
              <a:rPr lang="en-US" sz="2800" dirty="0">
                <a:latin typeface="+mn-lt"/>
                <a:cs typeface="+mn-cs"/>
                <a:hlinkClick r:id="rId4"/>
              </a:rPr>
              <a:t>Modifiers</a:t>
            </a:r>
            <a:r>
              <a:rPr lang="en-US" sz="2800" dirty="0">
                <a:latin typeface="+mn-lt"/>
                <a:cs typeface="+mn-cs"/>
              </a:rPr>
              <a:t> Guides and Resources</a:t>
            </a:r>
          </a:p>
          <a:p>
            <a:pPr lvl="1"/>
            <a:r>
              <a:rPr lang="en-US" sz="2400" dirty="0">
                <a:latin typeface="+mn-lt"/>
                <a:cs typeface="+mn-cs"/>
              </a:rPr>
              <a:t>Includes links to general modifier information and modifier fact sheets</a:t>
            </a:r>
          </a:p>
        </p:txBody>
      </p:sp>
    </p:spTree>
    <p:extLst>
      <p:ext uri="{BB962C8B-B14F-4D97-AF65-F5344CB8AC3E}">
        <p14:creationId xmlns:p14="http://schemas.microsoft.com/office/powerpoint/2010/main" val="88798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Liability for Denials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Services denied based on PTP edits may not be billed to the patient</a:t>
            </a:r>
          </a:p>
          <a:p>
            <a:r>
              <a:rPr lang="en-US" sz="2800" dirty="0">
                <a:latin typeface="+mn-lt"/>
                <a:cs typeface="+mn-cs"/>
              </a:rPr>
              <a:t>Use of the Advance Beneficiary Notice of Noncoverage (ABN) not allowed</a:t>
            </a:r>
          </a:p>
        </p:txBody>
      </p:sp>
    </p:spTree>
    <p:extLst>
      <p:ext uri="{BB962C8B-B14F-4D97-AF65-F5344CB8AC3E}">
        <p14:creationId xmlns:p14="http://schemas.microsoft.com/office/powerpoint/2010/main" val="156097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Documentation for Psychiatry and Psychology Services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2029968"/>
            <a:ext cx="10515600" cy="4251960"/>
          </a:xfrm>
        </p:spPr>
        <p:txBody>
          <a:bodyPr vert="horz" lIns="91440" tIns="45720" rIns="91440" bIns="45720" rtlCol="0">
            <a:normAutofit/>
          </a:bodyPr>
          <a:lstStyle/>
          <a:p>
            <a:r>
              <a:rPr lang="en-US" sz="2800" dirty="0">
                <a:latin typeface="+mn-lt"/>
                <a:cs typeface="+mn-cs"/>
              </a:rPr>
              <a:t>Refer to </a:t>
            </a:r>
            <a:r>
              <a:rPr lang="en-US" sz="2800" dirty="0">
                <a:latin typeface="+mn-lt"/>
                <a:cs typeface="+mn-cs"/>
                <a:hlinkClick r:id="rId3"/>
              </a:rPr>
              <a:t>L34616</a:t>
            </a:r>
            <a:r>
              <a:rPr lang="en-US" sz="2800" dirty="0">
                <a:latin typeface="+mn-lt"/>
                <a:cs typeface="+mn-cs"/>
              </a:rPr>
              <a:t> – Psychiatry and Psychology Services</a:t>
            </a:r>
          </a:p>
          <a:p>
            <a:pPr lvl="1"/>
            <a:r>
              <a:rPr lang="en-US" sz="2400" dirty="0">
                <a:latin typeface="+mn-lt"/>
                <a:cs typeface="+mn-cs"/>
              </a:rPr>
              <a:t>Found in Coverage Guidance (specific to psychotherapy)</a:t>
            </a:r>
          </a:p>
          <a:p>
            <a:pPr lvl="1"/>
            <a:r>
              <a:rPr lang="en-US" sz="2400" dirty="0">
                <a:latin typeface="+mn-lt"/>
                <a:cs typeface="+mn-cs"/>
              </a:rPr>
              <a:t>Found in General Information</a:t>
            </a:r>
          </a:p>
          <a:p>
            <a:r>
              <a:rPr lang="en-US" sz="2800" dirty="0">
                <a:latin typeface="+mn-lt"/>
                <a:cs typeface="+mn-cs"/>
                <a:hlinkClick r:id="rId4"/>
              </a:rPr>
              <a:t>Medicare &amp; Mental Health Coverage</a:t>
            </a:r>
            <a:r>
              <a:rPr lang="en-US" sz="2800" dirty="0">
                <a:latin typeface="+mn-lt"/>
                <a:cs typeface="+mn-cs"/>
              </a:rPr>
              <a:t> (CMS MLN1986542 May 2023) </a:t>
            </a:r>
          </a:p>
          <a:p>
            <a:r>
              <a:rPr lang="en-US" sz="2800" dirty="0">
                <a:latin typeface="+mn-lt"/>
                <a:cs typeface="+mn-cs"/>
              </a:rPr>
              <a:t>CERT </a:t>
            </a:r>
            <a:r>
              <a:rPr lang="en-US" sz="2800" dirty="0">
                <a:latin typeface="+mn-lt"/>
                <a:cs typeface="+mn-cs"/>
                <a:hlinkClick r:id="rId5"/>
              </a:rPr>
              <a:t>C3HUB</a:t>
            </a:r>
            <a:r>
              <a:rPr lang="en-US" sz="2800" dirty="0">
                <a:latin typeface="+mn-lt"/>
                <a:cs typeface="+mn-cs"/>
              </a:rPr>
              <a:t> website</a:t>
            </a:r>
          </a:p>
          <a:p>
            <a:pPr lvl="1"/>
            <a:r>
              <a:rPr lang="en-US" sz="2400" dirty="0">
                <a:latin typeface="+mn-lt"/>
                <a:cs typeface="+mn-cs"/>
              </a:rPr>
              <a:t>Choose Document Request Listing from left menu</a:t>
            </a:r>
          </a:p>
          <a:p>
            <a:pPr lvl="1"/>
            <a:r>
              <a:rPr lang="en-US" sz="2400" dirty="0">
                <a:latin typeface="+mn-lt"/>
                <a:cs typeface="+mn-cs"/>
              </a:rPr>
              <a:t>Choose from list based on provider/billing type</a:t>
            </a:r>
          </a:p>
          <a:p>
            <a:pPr lvl="2"/>
            <a:r>
              <a:rPr lang="en-US" sz="2000" dirty="0">
                <a:latin typeface="+mn-lt"/>
                <a:cs typeface="+mn-cs"/>
              </a:rPr>
              <a:t>Example – Part B/Psychiatric Services including Clinical Psychologist Services (Provider Specialty 26, 62, 68, 80, 89)</a:t>
            </a:r>
            <a:endParaRPr lang="en-US" sz="2200" dirty="0">
              <a:latin typeface="+mn-lt"/>
              <a:cs typeface="+mn-cs"/>
            </a:endParaRPr>
          </a:p>
        </p:txBody>
      </p:sp>
    </p:spTree>
    <p:extLst>
      <p:ext uri="{BB962C8B-B14F-4D97-AF65-F5344CB8AC3E}">
        <p14:creationId xmlns:p14="http://schemas.microsoft.com/office/powerpoint/2010/main" val="3390530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hlinkClick r:id="rId3"/>
              </a:rPr>
              <a:t>Medicare NCCI FAQ Library</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Includes</a:t>
            </a:r>
          </a:p>
          <a:p>
            <a:pPr lvl="1"/>
            <a:r>
              <a:rPr lang="en-US" sz="2400" dirty="0">
                <a:latin typeface="+mn-lt"/>
                <a:cs typeface="+mn-cs"/>
              </a:rPr>
              <a:t>Billing and coding advice</a:t>
            </a:r>
          </a:p>
          <a:p>
            <a:pPr lvl="1"/>
            <a:r>
              <a:rPr lang="en-US" sz="2400" dirty="0">
                <a:latin typeface="+mn-lt"/>
                <a:cs typeface="+mn-cs"/>
              </a:rPr>
              <a:t>NCCI Policy Manual</a:t>
            </a:r>
          </a:p>
          <a:p>
            <a:pPr lvl="1"/>
            <a:r>
              <a:rPr lang="en-US" sz="2400" dirty="0">
                <a:latin typeface="+mn-lt"/>
                <a:cs typeface="+mn-cs"/>
              </a:rPr>
              <a:t>Medically Unlikely Edits (MUEs)</a:t>
            </a:r>
          </a:p>
          <a:p>
            <a:pPr lvl="1"/>
            <a:r>
              <a:rPr lang="en-US" sz="2400" dirty="0">
                <a:latin typeface="+mn-lt"/>
                <a:cs typeface="+mn-cs"/>
              </a:rPr>
              <a:t>Procedure-to-Procedure (MUEs) Edits</a:t>
            </a:r>
          </a:p>
          <a:p>
            <a:pPr lvl="1"/>
            <a:r>
              <a:rPr lang="en-US" sz="2400" dirty="0">
                <a:latin typeface="+mn-lt"/>
                <a:cs typeface="+mn-cs"/>
              </a:rPr>
              <a:t>NCCI modifiers</a:t>
            </a:r>
          </a:p>
          <a:p>
            <a:pPr lvl="1"/>
            <a:r>
              <a:rPr lang="en-US" sz="2400" dirty="0">
                <a:latin typeface="+mn-lt"/>
                <a:cs typeface="+mn-cs"/>
              </a:rPr>
              <a:t>Published PTP and MUE files</a:t>
            </a:r>
          </a:p>
        </p:txBody>
      </p:sp>
    </p:spTree>
    <p:extLst>
      <p:ext uri="{BB962C8B-B14F-4D97-AF65-F5344CB8AC3E}">
        <p14:creationId xmlns:p14="http://schemas.microsoft.com/office/powerpoint/2010/main" val="2505669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MLN Educational Tool</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853928" cy="4251960"/>
          </a:xfrm>
        </p:spPr>
        <p:txBody>
          <a:bodyPr vert="horz" lIns="91440" tIns="45720" rIns="91440" bIns="45720" rtlCol="0">
            <a:normAutofit/>
          </a:bodyPr>
          <a:lstStyle/>
          <a:p>
            <a:r>
              <a:rPr lang="en-US" sz="2800" dirty="0">
                <a:latin typeface="+mn-lt"/>
                <a:cs typeface="+mn-cs"/>
                <a:hlinkClick r:id="rId3"/>
              </a:rPr>
              <a:t>How to Use the Medicare National Correct Coding Initiative (NCCI) Tools</a:t>
            </a:r>
            <a:endParaRPr lang="en-US" sz="2800" dirty="0">
              <a:latin typeface="+mn-lt"/>
              <a:cs typeface="+mn-cs"/>
            </a:endParaRPr>
          </a:p>
          <a:p>
            <a:pPr marL="0" indent="0">
              <a:buNone/>
            </a:pPr>
            <a:endParaRPr lang="en-US" sz="2200" dirty="0">
              <a:latin typeface="+mn-lt"/>
              <a:cs typeface="+mn-cs"/>
            </a:endParaRPr>
          </a:p>
        </p:txBody>
      </p:sp>
      <p:pic>
        <p:nvPicPr>
          <p:cNvPr id="7" name="Picture 6">
            <a:extLst>
              <a:ext uri="{FF2B5EF4-FFF2-40B4-BE49-F238E27FC236}">
                <a16:creationId xmlns:a16="http://schemas.microsoft.com/office/drawing/2014/main" id="{EF3D894D-816E-E3AE-DE0F-53839F9AC9A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580" y="2725168"/>
            <a:ext cx="10716384" cy="3456175"/>
          </a:xfrm>
          <a:prstGeom prst="rect">
            <a:avLst/>
          </a:prstGeom>
        </p:spPr>
      </p:pic>
    </p:spTree>
    <p:extLst>
      <p:ext uri="{BB962C8B-B14F-4D97-AF65-F5344CB8AC3E}">
        <p14:creationId xmlns:p14="http://schemas.microsoft.com/office/powerpoint/2010/main" val="3218886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40080" y="671492"/>
            <a:ext cx="4368602" cy="1956841"/>
          </a:xfrm>
        </p:spPr>
        <p:txBody>
          <a:bodyPr vert="horz" lIns="91440" tIns="45720" rIns="91440" bIns="45720" rtlCol="0" anchor="b">
            <a:noAutofit/>
          </a:bodyPr>
          <a:lstStyle/>
          <a:p>
            <a:r>
              <a:rPr lang="en-US" sz="5400" dirty="0">
                <a:solidFill>
                  <a:schemeClr val="tx1"/>
                </a:solidFill>
              </a:rPr>
              <a:t>WPS GHA Education Resources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80" r="212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979369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sz="4800" kern="1200" dirty="0">
                <a:solidFill>
                  <a:schemeClr val="tx1"/>
                </a:solidFill>
                <a:latin typeface="+mj-lt"/>
                <a:ea typeface="+mj-ea"/>
                <a:cs typeface="+mj-cs"/>
              </a:rPr>
              <a:t>WPS GHA Website</a:t>
            </a:r>
          </a:p>
        </p:txBody>
      </p:sp>
      <p:sp>
        <p:nvSpPr>
          <p:cNvPr id="40" name="Arc 39">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0AEC6E-6F17-DB5D-1583-0579C5C622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9914" y="742677"/>
            <a:ext cx="10872172" cy="288112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4970835" y="3998019"/>
            <a:ext cx="6382966" cy="2216512"/>
          </a:xfrm>
        </p:spPr>
        <p:txBody>
          <a:bodyPr vert="horz" lIns="91440" tIns="45720" rIns="91440" bIns="45720" rtlCol="0">
            <a:normAutofit/>
          </a:bodyPr>
          <a:lstStyle/>
          <a:p>
            <a:r>
              <a:rPr lang="en-US" sz="2800" dirty="0">
                <a:latin typeface="+mn-lt"/>
                <a:cs typeface="+mn-cs"/>
                <a:hlinkClick r:id="rId4"/>
              </a:rPr>
              <a:t>www.wpsgha.com</a:t>
            </a:r>
            <a:endParaRPr lang="en-US" sz="2800" dirty="0">
              <a:latin typeface="+mn-lt"/>
              <a:cs typeface="+mn-cs"/>
            </a:endParaRPr>
          </a:p>
          <a:p>
            <a:r>
              <a:rPr lang="en-US" sz="2800" dirty="0">
                <a:latin typeface="+mn-lt"/>
                <a:cs typeface="+mn-cs"/>
              </a:rPr>
              <a:t>Quick Links – Topic Center – Training Center</a:t>
            </a:r>
          </a:p>
        </p:txBody>
      </p:sp>
    </p:spTree>
    <p:extLst>
      <p:ext uri="{BB962C8B-B14F-4D97-AF65-F5344CB8AC3E}">
        <p14:creationId xmlns:p14="http://schemas.microsoft.com/office/powerpoint/2010/main" val="1493644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800" kern="1200" dirty="0">
                <a:solidFill>
                  <a:schemeClr val="tx1"/>
                </a:solidFill>
                <a:latin typeface="+mj-lt"/>
                <a:ea typeface="+mj-ea"/>
                <a:cs typeface="+mj-cs"/>
              </a:rPr>
              <a:t>Portal</a:t>
            </a:r>
          </a:p>
        </p:txBody>
      </p:sp>
      <p:sp>
        <p:nvSpPr>
          <p:cNvPr id="3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9D3C4080-50E3-FC43-5F09-CC50297BC194}"/>
              </a:ext>
            </a:extLst>
          </p:cNvPr>
          <p:cNvSpPr>
            <a:spLocks noGrp="1"/>
          </p:cNvSpPr>
          <p:nvPr>
            <p:ph sz="half" idx="2"/>
          </p:nvPr>
        </p:nvSpPr>
        <p:spPr>
          <a:xfrm>
            <a:off x="4654295" y="502920"/>
            <a:ext cx="6894576" cy="1463040"/>
          </a:xfrm>
        </p:spPr>
        <p:txBody>
          <a:bodyPr vert="horz" lIns="91440" tIns="45720" rIns="91440" bIns="45720" rtlCol="0" anchor="ctr">
            <a:noAutofit/>
          </a:bodyPr>
          <a:lstStyle/>
          <a:p>
            <a:pPr marL="0"/>
            <a:r>
              <a:rPr lang="en-US" sz="2800" dirty="0">
                <a:latin typeface="+mn-lt"/>
                <a:cs typeface="+mn-cs"/>
              </a:rPr>
              <a:t>Stage 2 of website redevelopment</a:t>
            </a:r>
          </a:p>
          <a:p>
            <a:pPr marL="0"/>
            <a:r>
              <a:rPr lang="en-US" sz="2800" dirty="0">
                <a:latin typeface="+mn-lt"/>
                <a:cs typeface="+mn-cs"/>
              </a:rPr>
              <a:t>Anticipate completion by end of Spring 2024</a:t>
            </a:r>
          </a:p>
        </p:txBody>
      </p:sp>
      <p:pic>
        <p:nvPicPr>
          <p:cNvPr id="5" name="Content Placeholder 4">
            <a:extLst>
              <a:ext uri="{FF2B5EF4-FFF2-40B4-BE49-F238E27FC236}">
                <a16:creationId xmlns:a16="http://schemas.microsoft.com/office/drawing/2014/main" id="{26829066-5751-1BD5-4CDA-D48A858707DE}"/>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901" r="23448"/>
          <a:stretch/>
        </p:blipFill>
        <p:spPr>
          <a:xfrm>
            <a:off x="630936" y="2482095"/>
            <a:ext cx="10917936" cy="3577033"/>
          </a:xfrm>
          <a:prstGeom prst="rect">
            <a:avLst/>
          </a:prstGeom>
        </p:spPr>
      </p:pic>
    </p:spTree>
    <p:extLst>
      <p:ext uri="{BB962C8B-B14F-4D97-AF65-F5344CB8AC3E}">
        <p14:creationId xmlns:p14="http://schemas.microsoft.com/office/powerpoint/2010/main" val="3995296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n-US" sz="4800" dirty="0">
                <a:solidFill>
                  <a:schemeClr val="tx1"/>
                </a:solidFill>
                <a:latin typeface="+mj-lt"/>
                <a:cs typeface="+mj-cs"/>
              </a:rPr>
              <a:t>Facebook – WPS GHA Provider Page</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640080" y="2872899"/>
            <a:ext cx="4607781" cy="3320668"/>
          </a:xfrm>
        </p:spPr>
        <p:txBody>
          <a:bodyPr vert="horz" lIns="91440" tIns="45720" rIns="91440" bIns="45720" rtlCol="0">
            <a:normAutofit/>
          </a:bodyPr>
          <a:lstStyle/>
          <a:p>
            <a:r>
              <a:rPr lang="en-US" sz="2800" dirty="0">
                <a:latin typeface="+mn-lt"/>
                <a:cs typeface="+mn-cs"/>
                <a:hlinkClick r:id="rId3"/>
              </a:rPr>
              <a:t>https://www.facebook.com/WPSGHAProviderPage</a:t>
            </a:r>
            <a:endParaRPr lang="en-US" sz="2800" dirty="0">
              <a:latin typeface="+mn-lt"/>
              <a:cs typeface="+mn-cs"/>
            </a:endParaRPr>
          </a:p>
          <a:p>
            <a:endParaRPr lang="en-US" sz="2200" dirty="0">
              <a:latin typeface="+mn-lt"/>
              <a:cs typeface="+mn-cs"/>
            </a:endParaRPr>
          </a:p>
        </p:txBody>
      </p:sp>
      <p:pic>
        <p:nvPicPr>
          <p:cNvPr id="7" name="Picture 6">
            <a:extLst>
              <a:ext uri="{FF2B5EF4-FFF2-40B4-BE49-F238E27FC236}">
                <a16:creationId xmlns:a16="http://schemas.microsoft.com/office/drawing/2014/main" id="{BF90E7AA-8191-2901-2917-4AB308E76B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08333" y="325369"/>
            <a:ext cx="3138788" cy="6137033"/>
          </a:xfrm>
          <a:prstGeom prst="rect">
            <a:avLst/>
          </a:prstGeom>
        </p:spPr>
      </p:pic>
    </p:spTree>
    <p:extLst>
      <p:ext uri="{BB962C8B-B14F-4D97-AF65-F5344CB8AC3E}">
        <p14:creationId xmlns:p14="http://schemas.microsoft.com/office/powerpoint/2010/main" val="1028665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197925" y="4963045"/>
            <a:ext cx="4761178" cy="1556907"/>
          </a:xfrm>
        </p:spPr>
        <p:txBody>
          <a:bodyPr vert="horz" lIns="91440" tIns="45720" rIns="91440" bIns="45720" rtlCol="0" anchor="ctr">
            <a:noAutofit/>
          </a:bodyPr>
          <a:lstStyle/>
          <a:p>
            <a:r>
              <a:rPr lang="en-US" sz="4800" dirty="0">
                <a:solidFill>
                  <a:schemeClr val="tx1"/>
                </a:solidFill>
                <a:latin typeface="+mj-lt"/>
                <a:cs typeface="+mj-cs"/>
              </a:rPr>
              <a:t>WPS GHA </a:t>
            </a:r>
            <a:br>
              <a:rPr lang="en-US" sz="4800" dirty="0">
                <a:solidFill>
                  <a:schemeClr val="tx1"/>
                </a:solidFill>
                <a:latin typeface="+mj-lt"/>
                <a:cs typeface="+mj-cs"/>
              </a:rPr>
            </a:br>
            <a:r>
              <a:rPr lang="en-US" sz="4800" dirty="0">
                <a:solidFill>
                  <a:schemeClr val="tx1"/>
                </a:solidFill>
                <a:latin typeface="+mj-lt"/>
                <a:cs typeface="+mj-cs"/>
              </a:rPr>
              <a:t>YouTube Channel</a:t>
            </a:r>
          </a:p>
        </p:txBody>
      </p:sp>
      <p:sp>
        <p:nvSpPr>
          <p:cNvPr id="24" name="Rectangle 23">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B89AD44-0BB7-3AAC-5CD9-48C6570292A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356"/>
          <a:stretch/>
        </p:blipFill>
        <p:spPr>
          <a:xfrm>
            <a:off x="959206" y="338048"/>
            <a:ext cx="9337734" cy="3483079"/>
          </a:xfrm>
          <a:prstGeom prst="rect">
            <a:avLst/>
          </a:prstGeom>
        </p:spPr>
      </p:pic>
      <p:sp>
        <p:nvSpPr>
          <p:cNvPr id="28" name="Rectangle 2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4959103" y="4901956"/>
            <a:ext cx="6586915" cy="1556907"/>
          </a:xfrm>
        </p:spPr>
        <p:txBody>
          <a:bodyPr vert="horz" lIns="91440" tIns="45720" rIns="91440" bIns="45720" rtlCol="0" anchor="ctr">
            <a:noAutofit/>
          </a:bodyPr>
          <a:lstStyle/>
          <a:p>
            <a:r>
              <a:rPr lang="en-US" sz="2800" dirty="0">
                <a:latin typeface="+mn-lt"/>
                <a:cs typeface="+mn-cs"/>
                <a:hlinkClick r:id="rId4"/>
              </a:rPr>
              <a:t>https://www.youtube.com/channel/UCscLmgYJDEJ8Zh2_r_SivUw</a:t>
            </a:r>
            <a:endParaRPr lang="en-US" sz="2800" dirty="0">
              <a:latin typeface="+mn-lt"/>
              <a:cs typeface="+mn-cs"/>
            </a:endParaRPr>
          </a:p>
          <a:p>
            <a:r>
              <a:rPr lang="en-US" sz="2800" dirty="0">
                <a:latin typeface="+mn-lt"/>
                <a:cs typeface="+mn-cs"/>
              </a:rPr>
              <a:t>Videos - Encore Presentations - 43 Playlists</a:t>
            </a:r>
          </a:p>
        </p:txBody>
      </p:sp>
    </p:spTree>
    <p:extLst>
      <p:ext uri="{BB962C8B-B14F-4D97-AF65-F5344CB8AC3E}">
        <p14:creationId xmlns:p14="http://schemas.microsoft.com/office/powerpoint/2010/main" val="3227043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dirty="0">
                <a:solidFill>
                  <a:schemeClr val="tx1"/>
                </a:solidFill>
                <a:latin typeface="+mj-lt"/>
                <a:ea typeface="+mj-ea"/>
                <a:cs typeface="+mj-cs"/>
                <a:hlinkClick r:id="rId3"/>
              </a:rPr>
              <a:t>Timely Topics</a:t>
            </a:r>
            <a:endParaRPr lang="en-US" sz="4800" kern="1200" dirty="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CA492FE-C461-9E3D-73EE-5B92CF6DB70C}"/>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53883427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9534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sz="4800" kern="1200" dirty="0">
                <a:solidFill>
                  <a:schemeClr val="tx1"/>
                </a:solidFill>
                <a:latin typeface="+mj-lt"/>
                <a:ea typeface="+mj-ea"/>
                <a:cs typeface="+mj-cs"/>
              </a:rPr>
              <a:t>WPS GHA eNews/Live Chat</a:t>
            </a:r>
          </a:p>
        </p:txBody>
      </p:sp>
      <p:sp>
        <p:nvSpPr>
          <p:cNvPr id="17" name="Arc 16">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58A1D57-7DC7-7982-4F62-E766A4CDF4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9914" y="742677"/>
            <a:ext cx="10872172" cy="288112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4970835" y="3998019"/>
            <a:ext cx="6382966" cy="2216512"/>
          </a:xfrm>
        </p:spPr>
        <p:txBody>
          <a:bodyPr vert="horz" lIns="91440" tIns="45720" rIns="91440" bIns="45720" rtlCol="0">
            <a:normAutofit/>
          </a:bodyPr>
          <a:lstStyle/>
          <a:p>
            <a:r>
              <a:rPr lang="en-US" sz="2800" dirty="0">
                <a:latin typeface="+mn-lt"/>
                <a:cs typeface="+mn-cs"/>
              </a:rPr>
              <a:t>Sign up and read eNews</a:t>
            </a:r>
          </a:p>
          <a:p>
            <a:pPr lvl="1"/>
            <a:r>
              <a:rPr lang="en-US" sz="2400" dirty="0">
                <a:latin typeface="+mn-lt"/>
                <a:cs typeface="+mn-cs"/>
              </a:rPr>
              <a:t>Sign up on any WPS GHA web page</a:t>
            </a:r>
          </a:p>
          <a:p>
            <a:r>
              <a:rPr lang="en-US" sz="2800" dirty="0">
                <a:latin typeface="+mn-lt"/>
                <a:cs typeface="+mn-cs"/>
              </a:rPr>
              <a:t>Check out Live Chat</a:t>
            </a:r>
          </a:p>
          <a:p>
            <a:pPr lvl="1"/>
            <a:r>
              <a:rPr lang="en-US" sz="2400" dirty="0">
                <a:latin typeface="+mn-lt"/>
                <a:cs typeface="+mn-cs"/>
              </a:rPr>
              <a:t>Presents at bottom of web page when available</a:t>
            </a:r>
          </a:p>
        </p:txBody>
      </p:sp>
    </p:spTree>
    <p:extLst>
      <p:ext uri="{BB962C8B-B14F-4D97-AF65-F5344CB8AC3E}">
        <p14:creationId xmlns:p14="http://schemas.microsoft.com/office/powerpoint/2010/main" val="785637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1099425" y="1238081"/>
            <a:ext cx="4709345" cy="962953"/>
          </a:xfrm>
        </p:spPr>
        <p:txBody>
          <a:bodyPr vert="horz" lIns="91440" tIns="45720" rIns="91440" bIns="45720" rtlCol="0" anchor="b">
            <a:normAutofit/>
          </a:bodyPr>
          <a:lstStyle/>
          <a:p>
            <a:r>
              <a:rPr lang="en-US" sz="4800" dirty="0">
                <a:solidFill>
                  <a:schemeClr val="tx1"/>
                </a:solidFill>
                <a:latin typeface="+mj-lt"/>
                <a:cs typeface="+mj-cs"/>
              </a:rPr>
              <a:t>Contact Us</a:t>
            </a:r>
          </a:p>
        </p:txBody>
      </p:sp>
      <p:sp>
        <p:nvSpPr>
          <p:cNvPr id="32" name="Rectangle 3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FB02D52A-6C31-E58F-EDE3-4F47BF78FDAA}"/>
              </a:ext>
            </a:extLst>
          </p:cNvPr>
          <p:cNvSpPr>
            <a:spLocks noGrp="1"/>
          </p:cNvSpPr>
          <p:nvPr>
            <p:ph sz="half" idx="2"/>
          </p:nvPr>
        </p:nvSpPr>
        <p:spPr>
          <a:xfrm>
            <a:off x="1035636" y="2781238"/>
            <a:ext cx="4709345" cy="2201422"/>
          </a:xfrm>
        </p:spPr>
        <p:txBody>
          <a:bodyPr vert="horz" lIns="91440" tIns="45720" rIns="91440" bIns="45720" rtlCol="0" anchor="ctr">
            <a:normAutofit/>
          </a:bodyPr>
          <a:lstStyle/>
          <a:p>
            <a:r>
              <a:rPr lang="en-US" sz="2800" dirty="0">
                <a:latin typeface="+mn-lt"/>
                <a:cs typeface="+mn-cs"/>
              </a:rPr>
              <a:t>Chose Contact Us from the blue box at the bottom of any WPS GHA web page</a:t>
            </a:r>
          </a:p>
        </p:txBody>
      </p:sp>
      <p:pic>
        <p:nvPicPr>
          <p:cNvPr id="11" name="Picture 10">
            <a:extLst>
              <a:ext uri="{FF2B5EF4-FFF2-40B4-BE49-F238E27FC236}">
                <a16:creationId xmlns:a16="http://schemas.microsoft.com/office/drawing/2014/main" id="{A028AFF4-29E5-A8A2-CA4B-6FDD65A79AD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2969" y="796723"/>
            <a:ext cx="5946276" cy="5263917"/>
          </a:xfrm>
          <a:prstGeom prst="rect">
            <a:avLst/>
          </a:prstGeom>
        </p:spPr>
      </p:pic>
    </p:spTree>
    <p:extLst>
      <p:ext uri="{BB962C8B-B14F-4D97-AF65-F5344CB8AC3E}">
        <p14:creationId xmlns:p14="http://schemas.microsoft.com/office/powerpoint/2010/main" val="94284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sz="4800" dirty="0">
                <a:solidFill>
                  <a:schemeClr val="tx1"/>
                </a:solidFill>
                <a:latin typeface="+mj-lt"/>
                <a:cs typeface="+mj-cs"/>
              </a:rPr>
              <a:t>Most Common Mental Health Questions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a:bodyPr>
          <a:lstStyle/>
          <a:p>
            <a:r>
              <a:rPr lang="en-US" sz="2800" dirty="0">
                <a:latin typeface="+mn-lt"/>
                <a:cs typeface="+mn-cs"/>
              </a:rPr>
              <a:t>Psychiatric Diagnostic Interview Examination 90791/90792</a:t>
            </a:r>
          </a:p>
          <a:p>
            <a:pPr lvl="1"/>
            <a:r>
              <a:rPr lang="en-US" sz="2400" dirty="0">
                <a:latin typeface="+mn-lt"/>
                <a:cs typeface="+mn-cs"/>
              </a:rPr>
              <a:t>Can be conducted once, at the onset of an illness or suspected illness</a:t>
            </a:r>
          </a:p>
          <a:p>
            <a:pPr lvl="1"/>
            <a:r>
              <a:rPr lang="en-US" sz="2400" dirty="0">
                <a:latin typeface="+mn-lt"/>
                <a:cs typeface="+mn-cs"/>
              </a:rPr>
              <a:t>Same provider may repeat it for same patient</a:t>
            </a:r>
          </a:p>
          <a:p>
            <a:pPr lvl="2"/>
            <a:r>
              <a:rPr lang="en-US" sz="2000" dirty="0">
                <a:latin typeface="+mn-lt"/>
                <a:cs typeface="+mn-cs"/>
              </a:rPr>
              <a:t>If an extended break in treatment occurs (six months from last time the patient was seen or treated for their psychiatric condition)</a:t>
            </a:r>
            <a:endParaRPr lang="en-US" sz="1400" dirty="0">
              <a:latin typeface="+mn-lt"/>
              <a:cs typeface="+mn-cs"/>
            </a:endParaRPr>
          </a:p>
          <a:p>
            <a:pPr lvl="2"/>
            <a:r>
              <a:rPr lang="en-US" sz="2000" dirty="0">
                <a:latin typeface="+mn-lt"/>
                <a:cs typeface="+mn-cs"/>
              </a:rPr>
              <a:t>If patient requires admission to an inpatient status for psychiatric illness</a:t>
            </a:r>
          </a:p>
          <a:p>
            <a:pPr lvl="2"/>
            <a:r>
              <a:rPr lang="en-US" sz="2000" dirty="0">
                <a:latin typeface="+mn-lt"/>
                <a:cs typeface="+mn-cs"/>
              </a:rPr>
              <a:t>For significant change in mental status requiring further assessment</a:t>
            </a:r>
          </a:p>
          <a:p>
            <a:r>
              <a:rPr lang="en-US" sz="2800" dirty="0">
                <a:latin typeface="+mn-lt"/>
                <a:cs typeface="+mn-cs"/>
              </a:rPr>
              <a:t>Can an enrolled Clinical Social Worker (CSW) bill for incident to services?</a:t>
            </a:r>
          </a:p>
          <a:p>
            <a:pPr lvl="1"/>
            <a:r>
              <a:rPr lang="en-US" sz="2400" dirty="0">
                <a:latin typeface="+mn-lt"/>
                <a:cs typeface="+mn-cs"/>
              </a:rPr>
              <a:t>No, an enrolled CSW may render an incident to service, but he or she cannot bill an incident to service</a:t>
            </a:r>
            <a:endParaRPr lang="en-US" sz="2200" dirty="0">
              <a:latin typeface="+mn-lt"/>
              <a:cs typeface="+mn-cs"/>
            </a:endParaRPr>
          </a:p>
        </p:txBody>
      </p:sp>
    </p:spTree>
    <p:extLst>
      <p:ext uri="{BB962C8B-B14F-4D97-AF65-F5344CB8AC3E}">
        <p14:creationId xmlns:p14="http://schemas.microsoft.com/office/powerpoint/2010/main" val="10006825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40080" y="1582310"/>
            <a:ext cx="4368602" cy="699900"/>
          </a:xfrm>
        </p:spPr>
        <p:txBody>
          <a:bodyPr vert="horz" lIns="91440" tIns="45720" rIns="91440" bIns="45720" rtlCol="0" anchor="b">
            <a:noAutofit/>
          </a:bodyPr>
          <a:lstStyle/>
          <a:p>
            <a:r>
              <a:rPr lang="en-US" sz="5400" dirty="0">
                <a:solidFill>
                  <a:schemeClr val="tx1"/>
                </a:solidFill>
              </a:rPr>
              <a:t>Questions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80" r="212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1901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400" kern="1200" dirty="0">
                <a:solidFill>
                  <a:schemeClr val="tx1"/>
                </a:solidFill>
                <a:latin typeface="+mj-lt"/>
                <a:ea typeface="+mj-ea"/>
                <a:cs typeface="+mj-cs"/>
              </a:rPr>
              <a:t>Survey</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R code for survey link available at https://cmsmacfedramp.gov1.qualtrics.com/jfe/form/SV_bCsIdQBnSfzDzq5?EventType=In-person%20&amp;Title=AAPC%20of%20KC%20MAC%20Education%20Day&amp;Date=03%2F14%2F2024&amp;Presenter=Mary%20Muchow &#10;">
            <a:extLst>
              <a:ext uri="{FF2B5EF4-FFF2-40B4-BE49-F238E27FC236}">
                <a16:creationId xmlns:a16="http://schemas.microsoft.com/office/drawing/2014/main" id="{D1EFCFA6-9745-0665-62B3-9E3033171BFD}"/>
              </a:ext>
            </a:extLst>
          </p:cNvPr>
          <p:cNvPicPr>
            <a:picLocks noChangeAspect="1"/>
          </p:cNvPicPr>
          <p:nvPr/>
        </p:nvPicPr>
        <p:blipFill>
          <a:blip r:embed="rId3"/>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42386244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Follow Up Questions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684764" cy="4251960"/>
          </a:xfrm>
        </p:spPr>
        <p:txBody>
          <a:bodyPr vert="horz" lIns="91440" tIns="45720" rIns="91440" bIns="45720" rtlCol="0">
            <a:normAutofit/>
          </a:bodyPr>
          <a:lstStyle/>
          <a:p>
            <a:r>
              <a:rPr lang="en-US" sz="2800" dirty="0">
                <a:latin typeface="+mn-lt"/>
                <a:cs typeface="+mn-cs"/>
              </a:rPr>
              <a:t>Submit presentation-related questions to </a:t>
            </a:r>
            <a:r>
              <a:rPr lang="en-US" sz="2800" u="sng"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hlinkClick r:id="rId3"/>
              </a:rPr>
              <a:t>aapc.kansascity@gmail.com</a:t>
            </a:r>
            <a:endParaRPr lang="en-US" sz="2800" dirty="0">
              <a:latin typeface="+mn-lt"/>
              <a:cs typeface="+mn-cs"/>
            </a:endParaRPr>
          </a:p>
          <a:p>
            <a:pPr lvl="1"/>
            <a:r>
              <a:rPr lang="en-US" dirty="0">
                <a:latin typeface="+mn-lt"/>
                <a:cs typeface="+mn-cs"/>
              </a:rPr>
              <a:t>Send by 03/24/24 at noon Central Time</a:t>
            </a:r>
          </a:p>
          <a:p>
            <a:r>
              <a:rPr lang="en-US" sz="2800" dirty="0">
                <a:latin typeface="+mn-lt"/>
                <a:cs typeface="+mn-cs"/>
              </a:rPr>
              <a:t>Direct claim specific or provider specific questions to Customer Service</a:t>
            </a:r>
          </a:p>
        </p:txBody>
      </p:sp>
      <p:pic>
        <p:nvPicPr>
          <p:cNvPr id="4" name="Picture 3" descr="QR code for survey">
            <a:extLst>
              <a:ext uri="{FF2B5EF4-FFF2-40B4-BE49-F238E27FC236}">
                <a16:creationId xmlns:a16="http://schemas.microsoft.com/office/drawing/2014/main" id="{83369753-102F-16F9-CCE7-05BAFB5ECF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2214" y="3772582"/>
            <a:ext cx="2445665" cy="2445665"/>
          </a:xfrm>
          <a:prstGeom prst="rect">
            <a:avLst/>
          </a:prstGeom>
        </p:spPr>
      </p:pic>
    </p:spTree>
    <p:extLst>
      <p:ext uri="{BB962C8B-B14F-4D97-AF65-F5344CB8AC3E}">
        <p14:creationId xmlns:p14="http://schemas.microsoft.com/office/powerpoint/2010/main" val="12901883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0000BD97-F080-8C1D-B360-A7634A84B20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95" r="20714" b="8398"/>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0036B-C848-038F-FC6A-E86CA245EAE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5400" dirty="0">
                <a:solidFill>
                  <a:schemeClr val="tx1"/>
                </a:solidFill>
              </a:rPr>
              <a:t>Thank You</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6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5399A-FAC0-29C6-D47D-578F1F2E0B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dirty="0">
                <a:solidFill>
                  <a:schemeClr val="tx1"/>
                </a:solidFill>
                <a:latin typeface="+mj-lt"/>
                <a:cs typeface="+mj-cs"/>
              </a:rPr>
              <a:t>Incident to Reminders</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C6EFB-40FA-39B2-8206-1C28FAFAE967}"/>
              </a:ext>
            </a:extLst>
          </p:cNvPr>
          <p:cNvSpPr>
            <a:spLocks noGrp="1"/>
          </p:cNvSpPr>
          <p:nvPr>
            <p:ph sz="half" idx="2"/>
          </p:nvPr>
        </p:nvSpPr>
        <p:spPr>
          <a:xfrm>
            <a:off x="838200" y="1929384"/>
            <a:ext cx="10515600" cy="4251960"/>
          </a:xfrm>
        </p:spPr>
        <p:txBody>
          <a:bodyPr vert="horz" lIns="91440" tIns="45720" rIns="91440" bIns="45720" rtlCol="0">
            <a:normAutofit lnSpcReduction="10000"/>
          </a:bodyPr>
          <a:lstStyle/>
          <a:p>
            <a:r>
              <a:rPr lang="en-US" sz="2800" dirty="0">
                <a:latin typeface="+mn-lt"/>
                <a:cs typeface="+mn-cs"/>
              </a:rPr>
              <a:t>Incident to is “problem-centric”</a:t>
            </a:r>
          </a:p>
          <a:p>
            <a:pPr lvl="1"/>
            <a:r>
              <a:rPr lang="en-US" sz="2400" dirty="0">
                <a:latin typeface="+mn-lt"/>
                <a:cs typeface="+mn-cs"/>
              </a:rPr>
              <a:t>If new problem results in a change in the plan of treatment, it’s not incident to</a:t>
            </a:r>
          </a:p>
          <a:p>
            <a:r>
              <a:rPr lang="en-US" sz="2800" dirty="0">
                <a:latin typeface="+mn-lt"/>
                <a:cs typeface="+mn-cs"/>
              </a:rPr>
              <a:t>Must be evident in record that reflects billing provider’s continuing active participation in and management of course of treatment</a:t>
            </a:r>
          </a:p>
          <a:p>
            <a:r>
              <a:rPr lang="en-US" sz="2800" dirty="0">
                <a:latin typeface="+mn-lt"/>
                <a:cs typeface="+mn-cs"/>
              </a:rPr>
              <a:t>General supervision now required for behavioral health services for</a:t>
            </a:r>
          </a:p>
          <a:p>
            <a:pPr lvl="1"/>
            <a:r>
              <a:rPr lang="en-US" sz="2400" dirty="0">
                <a:latin typeface="+mn-lt"/>
                <a:cs typeface="+mn-cs"/>
              </a:rPr>
              <a:t>Diagnosis, evaluation, or treatment of a mental disorder</a:t>
            </a:r>
          </a:p>
          <a:p>
            <a:pPr lvl="1"/>
            <a:r>
              <a:rPr lang="en-US" sz="2400" dirty="0">
                <a:latin typeface="+mn-lt"/>
                <a:cs typeface="+mn-cs"/>
              </a:rPr>
              <a:t>Substance use disorder (SUD) with co-occurring mental health disorder</a:t>
            </a:r>
          </a:p>
          <a:p>
            <a:r>
              <a:rPr lang="en-US" sz="2800" dirty="0">
                <a:latin typeface="+mn-lt"/>
                <a:cs typeface="+mn-cs"/>
              </a:rPr>
              <a:t>Only a medical doctor, doctor of osteopathy, clinical psychologist, physician assistant, nurse practitioner, clinical nurse specialist and certified nurse midwife can bill for incident to services</a:t>
            </a:r>
            <a:endParaRPr lang="en-US" sz="2200" dirty="0">
              <a:latin typeface="+mn-lt"/>
              <a:cs typeface="+mn-cs"/>
            </a:endParaRPr>
          </a:p>
        </p:txBody>
      </p:sp>
    </p:spTree>
    <p:extLst>
      <p:ext uri="{BB962C8B-B14F-4D97-AF65-F5344CB8AC3E}">
        <p14:creationId xmlns:p14="http://schemas.microsoft.com/office/powerpoint/2010/main" val="20054430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ranch xmlns="38319c59-cafe-4953-ac04-7a1f3d75c99d">Provider Outreach &amp; Education</Branch>
    <Division xmlns="38319c59-cafe-4953-ac04-7a1f3d75c99d">Government Health Administrators</Division>
    <Document_x0020_History xmlns="38319c59-cafe-4953-ac04-7a1f3d75c99d" xsi:nil="true"/>
    <Review_x0020_Notification_x0020_Date xmlns="38319c59-cafe-4953-ac04-7a1f3d75c99d">2025-09-25T05:00:00+00:00</Review_x0020_Notification_x0020_Date>
    <Document_x0020_Type xmlns="38319c59-cafe-4953-ac04-7a1f3d75c99d">Form</Document_x0020_Type>
    <Must_x0020_review_x0020_changes_x0020_with_x0020_staff xmlns="38319c59-cafe-4953-ac04-7a1f3d75c99d">No</Must_x0020_review_x0020_changes_x0020_with_x0020_staff>
    <Approve_x0020_Olli_x0020_Document xmlns="6c3c6057-49d3-4dc7-88e4-55d77bf3a92f">
      <Url xsi:nil="true"/>
      <Description xsi:nil="true"/>
    </Approve_x0020_Olli_x0020_Document>
    <CategoryDescription xmlns="http://schemas.microsoft.com/sharepoint.v3" xsi:nil="true"/>
    <Document_x0020_Number xmlns="38319c59-cafe-4953-ac04-7a1f3d75c99d" xsi:nil="true"/>
    <Functional_x0020_Area xmlns="38319c59-cafe-4953-ac04-7a1f3d75c99d">Provider Services</Functional_x0020_Area>
    <Topic2 xmlns="38319c59-cafe-4953-ac04-7a1f3d75c99d">Education – Internal</Topic2>
    <RoutingRuleDescription xmlns="http://schemas.microsoft.com/sharepoint/v3" xsi:nil="true"/>
    <New_x0020_Version_x0020_Email_x0020_Required xmlns="38319c59-cafe-4953-ac04-7a1f3d75c99d">No</New_x0020_Version_x0020_Email_x0020_Required>
    <Latest_x0020_Changes xmlns="38319c59-cafe-4953-ac04-7a1f3d75c99d">New document</Latest_x0020_Changes>
    <Contract xmlns="38319c59-cafe-4953-ac04-7a1f3d75c99d">Shared</Contract>
    <Workflow_x0020_Status xmlns="38319c59-cafe-4953-ac04-7a1f3d75c99d">Active</Workflow_x0020_Status>
    <_dlc_DocId xmlns="38319c59-cafe-4953-ac04-7a1f3d75c99d">GHA0-287831341-21930</_dlc_DocId>
    <_dlc_DocIdUrl xmlns="38319c59-cafe-4953-ac04-7a1f3d75c99d">
      <Url>https://knowledge.wpsic.com/lib/gha/_layouts/15/DocIdRedir.aspx?ID=GHA0-287831341-21930</Url>
      <Description>GHA0-287831341-21930</Description>
    </_dlc_DocIdUrl>
    <Published_x0020_Version xmlns="38319c59-cafe-4953-ac04-7a1f3d75c99d">1.0</Published_x0020_Version>
  </documentManagement>
</p:properties>
</file>

<file path=customXml/item2.xml><?xml version="1.0" encoding="utf-8"?>
<ct:contentTypeSchema xmlns:ct="http://schemas.microsoft.com/office/2006/metadata/contentType" xmlns:ma="http://schemas.microsoft.com/office/2006/metadata/properties/metaAttributes" ct:_="" ma:_="" ma:contentTypeName="GHA Document" ma:contentTypeID="0x010100145A4B23F966424BB4FD8A429A4EA29A00DCDC287B76D71443BBCAEBB9B354C5BD" ma:contentTypeVersion="57" ma:contentTypeDescription="" ma:contentTypeScope="" ma:versionID="bb74188fb88d060d97aba250f804b40c">
  <xsd:schema xmlns:xsd="http://www.w3.org/2001/XMLSchema" xmlns:xs="http://www.w3.org/2001/XMLSchema" xmlns:p="http://schemas.microsoft.com/office/2006/metadata/properties" xmlns:ns1="http://schemas.microsoft.com/sharepoint/v3" xmlns:ns2="http://schemas.microsoft.com/sharepoint.v3" xmlns:ns3="38319c59-cafe-4953-ac04-7a1f3d75c99d" xmlns:ns4="6c3c6057-49d3-4dc7-88e4-55d77bf3a92f" targetNamespace="http://schemas.microsoft.com/office/2006/metadata/properties" ma:root="true" ma:fieldsID="58431f43d8f4e1c445847ea7e3e91c5a" ns1:_="" ns2:_="" ns3:_="" ns4:_="">
    <xsd:import namespace="http://schemas.microsoft.com/sharepoint/v3"/>
    <xsd:import namespace="http://schemas.microsoft.com/sharepoint.v3"/>
    <xsd:import namespace="38319c59-cafe-4953-ac04-7a1f3d75c99d"/>
    <xsd:import namespace="6c3c6057-49d3-4dc7-88e4-55d77bf3a92f"/>
    <xsd:element name="properties">
      <xsd:complexType>
        <xsd:sequence>
          <xsd:element name="documentManagement">
            <xsd:complexType>
              <xsd:all>
                <xsd:element ref="ns2:CategoryDescription" minOccurs="0"/>
                <xsd:element ref="ns3:Document_x0020_Number" minOccurs="0"/>
                <xsd:element ref="ns3:Document_x0020_Type" minOccurs="0"/>
                <xsd:element ref="ns3:Latest_x0020_Changes" minOccurs="0"/>
                <xsd:element ref="ns3:Must_x0020_review_x0020_changes_x0020_with_x0020_staff"/>
                <xsd:element ref="ns3:New_x0020_Version_x0020_Email_x0020_Required"/>
                <xsd:element ref="ns3:Review_x0020_Notification_x0020_Date"/>
                <xsd:element ref="ns3:Functional_x0020_Area" minOccurs="0"/>
                <xsd:element ref="ns3:Branch" minOccurs="0"/>
                <xsd:element ref="ns3:Contract" minOccurs="0"/>
                <xsd:element ref="ns3:Topic2"/>
                <xsd:element ref="ns3:Workflow_x0020_Status" minOccurs="0"/>
                <xsd:element ref="ns4:Approve_x0020_Olli_x0020_Document" minOccurs="0"/>
                <xsd:element ref="ns3:Document_x0020_History" minOccurs="0"/>
                <xsd:element ref="ns3:Published_x0020_Version" minOccurs="0"/>
                <xsd:element ref="ns3:_dlc_DocId" minOccurs="0"/>
                <xsd:element ref="ns3:_dlc_DocIdUrl" minOccurs="0"/>
                <xsd:element ref="ns3:_dlc_DocIdPersistId" minOccurs="0"/>
                <xsd:element ref="ns1:RoutingRuleDescription" minOccurs="0"/>
                <xsd:element ref="ns3:SharedWithUsers"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4" nillable="true" ma:displayName="Description-old" ma: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319c59-cafe-4953-ac04-7a1f3d75c99d"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xsd:simpleType>
        <xsd:restriction base="dms:Text">
          <xsd:maxLength value="255"/>
        </xsd:restriction>
      </xsd:simpleType>
    </xsd:element>
    <xsd:element name="Document_x0020_Type" ma:index="4" nillable="true" ma:displayName="Document Type" ma:format="Dropdown" ma:internalName="Document_x0020_Type">
      <xsd:simpleType>
        <xsd:restriction base="dms:Choice">
          <xsd:enumeration value="Form"/>
          <xsd:enumeration value="Policy"/>
          <xsd:enumeration value="Process"/>
          <xsd:enumeration value="Reference"/>
          <xsd:enumeration value="Work Instruction"/>
        </xsd:restriction>
      </xsd:simpleType>
    </xsd:element>
    <xsd:element name="Latest_x0020_Changes" ma:index="5" nillable="true" ma:displayName="Latest Changes" ma:internalName="Latest_x0020_Changes">
      <xsd:simpleType>
        <xsd:restriction base="dms:Note"/>
      </xsd:simpleType>
    </xsd:element>
    <xsd:element name="Must_x0020_review_x0020_changes_x0020_with_x0020_staff" ma:index="6"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ma:displayName="New Version Email Required" ma:default="No" ma:format="RadioButtons" ma:internalName="New_x0020_Version_x0020_Email_x0020_Required" ma:readOnly="false">
      <xsd:simpleType>
        <xsd:restriction base="dms:Choice">
          <xsd:enumeration value="Yes"/>
          <xsd:enumeration value="No"/>
        </xsd:restriction>
      </xsd:simpleType>
    </xsd:element>
    <xsd:element name="Review_x0020_Notification_x0020_Date" ma:index="8" ma:displayName="Review Notification Date" ma:format="DateOnly" ma:internalName="Review_x0020_Notification_x0020_Date" ma:readOnly="false">
      <xsd:simpleType>
        <xsd:restriction base="dms:DateTime"/>
      </xsd:simpleType>
    </xsd:element>
    <xsd:element name="Functional_x0020_Area" ma:index="9" nillable="true" ma:displayName="Functional Area" ma:format="Dropdown" ma:internalName="Functional_x0020_Area" ma:readOnly="false">
      <xsd:simpleType>
        <xsd:union memberTypes="dms:Text">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union>
      </xsd:simpleType>
    </xsd:element>
    <xsd:element name="Branch" ma:index="10" nillable="true" ma:displayName="Branch" ma:format="Dropdown" ma:internalName="Branch">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aint Screening"/>
          <xsd:enumeration value="Customer Service"/>
          <xsd:enumeration value="Document Services"/>
          <xsd:enumeration value="Financial Reporting"/>
          <xsd:enumeration value="FOIA"/>
          <xsd:enumeration value="INSIGHT"/>
          <xsd:enumeration value="MAC Administration"/>
          <xsd:enumeration value="Medical Review"/>
          <xsd:enumeration value="Medicare Guidance"/>
          <xsd:enumeration value="MedPub"/>
          <xsd:enumeration value="MIP"/>
          <xsd:enumeration value="Monitoring &amp; Complaint Scree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Tech Support"/>
          <xsd:enumeration value="UPIC-JOA"/>
          <xsd:enumeration value="Web Development"/>
          <xsd:enumeration value="Ready to Archive"/>
        </xsd:restriction>
      </xsd:simpleType>
    </xsd:element>
    <xsd:element name="Contract" ma:index="11" nillable="true" ma:displayName="Contract" ma:format="Dropdown" ma:internalName="Contract" ma:readOnly="false">
      <xsd:simpleType>
        <xsd:union memberTypes="dms:Text">
          <xsd:simpleType>
            <xsd:restriction base="dms:Choice">
              <xsd:enumeration value="(None)"/>
              <xsd:enumeration value="Part A"/>
              <xsd:enumeration value="Part B"/>
              <xsd:enumeration value="Shared"/>
            </xsd:restriction>
          </xsd:simpleType>
        </xsd:union>
      </xsd:simpleType>
    </xsd:element>
    <xsd:element name="Topic2" ma:index="12" ma:displayName="Topic" ma:format="Dropdown" ma:internalName="Topic2" ma:readOnly="false">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NRF"/>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Level Agreement"/>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element>
    <xsd:element name="Workflow_x0020_Status" ma:index="13" nillable="true" ma:displayName="Workflow Status" ma:default="New" ma:format="Dropdown" ma:internalName="Workflow_x0020_Status" ma:readOnly="false">
      <xsd:simpleType>
        <xsd:union memberTypes="dms:Text">
          <xsd:simpleType>
            <xsd:restriction base="dms:Choice">
              <xsd:enumeration value="New"/>
              <xsd:enumeration value="Edit"/>
              <xsd:enumeration value="Review"/>
              <xsd:enumeration value="Approval"/>
              <xsd:enumeration value="Ready"/>
              <xsd:enumeration value="Active"/>
            </xsd:restriction>
          </xsd:simpleType>
        </xsd:union>
      </xsd:simpleType>
    </xsd:element>
    <xsd:element name="Document_x0020_History" ma:index="15" nillable="true" ma:displayName="Document History" ma:internalName="Document_x0020_History">
      <xsd:simpleType>
        <xsd:restriction base="dms:Note">
          <xsd:maxLength value="255"/>
        </xsd:restriction>
      </xsd:simpleType>
    </xsd:element>
    <xsd:element name="Published_x0020_Version" ma:index="16" nillable="true" ma:displayName="Published Version" ma:internalName="Published_x0020_Version">
      <xsd:simpleType>
        <xsd:restriction base="dms:Text">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28" nillable="true" ma:displayName="Division" ma:default="Government Health Administrators" ma:hidden="true" ma:internalName="Divis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3c6057-49d3-4dc7-88e4-55d77bf3a92f" elementFormDefault="qualified">
    <xsd:import namespace="http://schemas.microsoft.com/office/2006/documentManagement/types"/>
    <xsd:import namespace="http://schemas.microsoft.com/office/infopath/2007/PartnerControls"/>
    <xsd:element name="Approve_x0020_Olli_x0020_Document" ma:index="14" nillable="true" ma:displayName="Approve Olli Document" ma:internalName="Approve_x0020_Olli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5DD43-4A45-4E69-B065-7B5DB9C09977}">
  <ds:schemaRefs>
    <ds:schemaRef ds:uri="http://schemas.microsoft.com/sharepoint/v3"/>
    <ds:schemaRef ds:uri="http://purl.org/dc/elements/1.1/"/>
    <ds:schemaRef ds:uri="http://schemas.openxmlformats.org/package/2006/metadata/core-properties"/>
    <ds:schemaRef ds:uri="38319c59-cafe-4953-ac04-7a1f3d75c99d"/>
    <ds:schemaRef ds:uri="http://schemas.microsoft.com/office/infopath/2007/PartnerControls"/>
    <ds:schemaRef ds:uri="http://purl.org/dc/terms/"/>
    <ds:schemaRef ds:uri="6c3c6057-49d3-4dc7-88e4-55d77bf3a92f"/>
    <ds:schemaRef ds:uri="http://schemas.microsoft.com/office/2006/documentManagement/type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38E406F-F34E-4CE8-BE54-7C217F4A8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38319c59-cafe-4953-ac04-7a1f3d75c99d"/>
    <ds:schemaRef ds:uri="6c3c6057-49d3-4dc7-88e4-55d77bf3a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021285-0A3B-4B11-9CD4-6DCF787DA50E}">
  <ds:schemaRefs>
    <ds:schemaRef ds:uri="http://schemas.microsoft.com/sharepoint/events"/>
  </ds:schemaRefs>
</ds:datastoreItem>
</file>

<file path=customXml/itemProps4.xml><?xml version="1.0" encoding="utf-8"?>
<ds:datastoreItem xmlns:ds="http://schemas.openxmlformats.org/officeDocument/2006/customXml" ds:itemID="{F29823FB-1642-44C2-B134-4F94F2A419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5800</TotalTime>
  <Words>3658</Words>
  <Application>Microsoft Office PowerPoint</Application>
  <PresentationFormat>Widescreen</PresentationFormat>
  <Paragraphs>563</Paragraphs>
  <Slides>83</Slides>
  <Notes>83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Cambria</vt:lpstr>
      <vt:lpstr>Trebuchet MS</vt:lpstr>
      <vt:lpstr>Custom Design</vt:lpstr>
      <vt:lpstr>AAPC of KC MAC Education Day</vt:lpstr>
      <vt:lpstr>Your Presenter – Mary E. Muchow</vt:lpstr>
      <vt:lpstr>Disclaimer</vt:lpstr>
      <vt:lpstr>Agenda</vt:lpstr>
      <vt:lpstr>Behavioral Health/Mental Health</vt:lpstr>
      <vt:lpstr>WPS GHA Local Coverage Determinations (LCDs)</vt:lpstr>
      <vt:lpstr>Documentation for Psychiatry and Psychology Services</vt:lpstr>
      <vt:lpstr>Most Common Mental Health Questions</vt:lpstr>
      <vt:lpstr>Incident to Reminders</vt:lpstr>
      <vt:lpstr>Targeted Probe &amp; Educate (TPE) for Group Therapy</vt:lpstr>
      <vt:lpstr>90853 TPE Findings for Past Year</vt:lpstr>
      <vt:lpstr>Mental Health Telehealth Reminders</vt:lpstr>
      <vt:lpstr>New Specialties Effective January 1, 2024</vt:lpstr>
      <vt:lpstr>Can enrolled MFT and MHC providers bill incident to services?</vt:lpstr>
      <vt:lpstr>CMS Behavioral Health Campaign</vt:lpstr>
      <vt:lpstr>WPS GHA Education in Response to CR 13389</vt:lpstr>
      <vt:lpstr>CMS Campaign Behavioral Health Resources</vt:lpstr>
      <vt:lpstr>KS – Medicare Claims Denials Dashboard Specialty 26 – Psychiatrist</vt:lpstr>
      <vt:lpstr>MO – Medicare Claims Denials Dashboard Specialty 26 – Psychiatrist</vt:lpstr>
      <vt:lpstr>KS – Medicare Claims Denials Dashboard Specialty 80 – CSW</vt:lpstr>
      <vt:lpstr>MO – Medicare Claims Denials Dashboard Specialty 80 – CSW</vt:lpstr>
      <vt:lpstr>Questions?</vt:lpstr>
      <vt:lpstr>Rejections and Denials</vt:lpstr>
      <vt:lpstr>Batch Rejection</vt:lpstr>
      <vt:lpstr>Claim Submission</vt:lpstr>
      <vt:lpstr>Unprocessable Rejection</vt:lpstr>
      <vt:lpstr>Rejection</vt:lpstr>
      <vt:lpstr>Processed</vt:lpstr>
      <vt:lpstr>Website Resources - Rejections</vt:lpstr>
      <vt:lpstr>Denial</vt:lpstr>
      <vt:lpstr>Remittance Advice (RA)</vt:lpstr>
      <vt:lpstr>Claim Reason and Remark Codes</vt:lpstr>
      <vt:lpstr>Claim Adjustment Group Codes</vt:lpstr>
      <vt:lpstr>Code Maintenance</vt:lpstr>
      <vt:lpstr>Potential Actions to Choose</vt:lpstr>
      <vt:lpstr>Clerical Error Reopening (CER)</vt:lpstr>
      <vt:lpstr>Appeals</vt:lpstr>
      <vt:lpstr>Appeals How-to</vt:lpstr>
      <vt:lpstr>Data Dashboard</vt:lpstr>
      <vt:lpstr>Jackson County, MO Rejections by Reason</vt:lpstr>
      <vt:lpstr>Jackson County, MO Rejections by CPT/HCPCS Codes</vt:lpstr>
      <vt:lpstr>Jackson County, MO Denials by Reason</vt:lpstr>
      <vt:lpstr>Jackson County, MO Denials by CPT/HCPCS Codes</vt:lpstr>
      <vt:lpstr>Johnson County, MO Rejections by Reason</vt:lpstr>
      <vt:lpstr>Johnson County, KS Rejections by CPT/HCPCS Codes</vt:lpstr>
      <vt:lpstr>More Johnson County, KS Rejections by CPT/HCPCS Codes</vt:lpstr>
      <vt:lpstr>Johnson County, KS Denials by Reason</vt:lpstr>
      <vt:lpstr>Johnson County, KS Denials by CPT/HCPCS Codes</vt:lpstr>
      <vt:lpstr>Tools</vt:lpstr>
      <vt:lpstr>Interactive Voice Response (IVR) System</vt:lpstr>
      <vt:lpstr>WPS GHA Portal</vt:lpstr>
      <vt:lpstr>Resources</vt:lpstr>
      <vt:lpstr>CMS Resources – Avoid Rejections and Denials</vt:lpstr>
      <vt:lpstr>Resources - Rejections</vt:lpstr>
      <vt:lpstr>Resources - Denials</vt:lpstr>
      <vt:lpstr>Resources - Other</vt:lpstr>
      <vt:lpstr>Bundling</vt:lpstr>
      <vt:lpstr>National Correct Coding Initiative (NCCI)</vt:lpstr>
      <vt:lpstr>Medicare NCCI Policy Manual</vt:lpstr>
      <vt:lpstr>Using the Medicare NCCI Policy Manual</vt:lpstr>
      <vt:lpstr>Types of Procedure-to-Procedure (PTP) Edit Files</vt:lpstr>
      <vt:lpstr>PTP Code Pair Tables</vt:lpstr>
      <vt:lpstr>Content of PTP Coding Edit Table</vt:lpstr>
      <vt:lpstr>Correct Coding Modifier Indicators</vt:lpstr>
      <vt:lpstr>A Closer Look</vt:lpstr>
      <vt:lpstr>Filtering the PTP Data Tables</vt:lpstr>
      <vt:lpstr>NCCI Associated Modifiers</vt:lpstr>
      <vt:lpstr>Modifier Resources</vt:lpstr>
      <vt:lpstr>Liability for Denials</vt:lpstr>
      <vt:lpstr>Medicare NCCI FAQ Library</vt:lpstr>
      <vt:lpstr>MLN Educational Tool</vt:lpstr>
      <vt:lpstr>WPS GHA Education Resources</vt:lpstr>
      <vt:lpstr>WPS GHA Website</vt:lpstr>
      <vt:lpstr>Portal</vt:lpstr>
      <vt:lpstr>Facebook – WPS GHA Provider Page</vt:lpstr>
      <vt:lpstr>WPS GHA  YouTube Channel</vt:lpstr>
      <vt:lpstr>Timely Topics</vt:lpstr>
      <vt:lpstr>WPS GHA eNews/Live Chat</vt:lpstr>
      <vt:lpstr>Contact Us</vt:lpstr>
      <vt:lpstr>Questions</vt:lpstr>
      <vt:lpstr>Survey</vt:lpstr>
      <vt:lpstr>Follow Up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 PowerPoint Template with required slides</dc:title>
  <dc:creator>Rasmussen, Benjamin - Corp Comm</dc:creator>
  <cp:lastModifiedBy>Muchow, Mary</cp:lastModifiedBy>
  <cp:revision>379</cp:revision>
  <dcterms:created xsi:type="dcterms:W3CDTF">2020-11-15T21:40:28Z</dcterms:created>
  <dcterms:modified xsi:type="dcterms:W3CDTF">2024-03-07T16:34:28Z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0x010100145A4B23F966424BB4FD8A429A4EA29A00DCDC287B76D71443BBCAEBB9B354C5BD</vt:lpwstr>
  </property>
  <property fmtid="{D5CDD505-2E9C-101B-9397-08002B2CF9AE}" pid="3" name="_dlc_DocIdItemGuid">
    <vt:lpwstr>2f16be7b-828c-4cd9-81e9-f688e4976b6b</vt:lpwstr>
  </property>
  <property fmtid="{D5CDD505-2E9C-101B-9397-08002B2CF9AE}" pid="4" name="WorkflowChangePath">
    <vt:lpwstr>a4216109-3f9e-43cc-90ff-b52cd27f9e9b,19;a4216109-3f9e-43cc-90ff-b52cd27f9e9b,19;</vt:lpwstr>
  </property>
  <property fmtid="{D5CDD505-2E9C-101B-9397-08002B2CF9AE}" pid="5" name="SendReminderNoticeTo">
    <vt:lpwstr>548;#i:0#.w|corp\0006890,#i:0#.w|corp\0006890,#Thom.Ryan@wpsic.com,#Thom.Ryan@wpsic.com,#Ryan, Thom,#,#GHA/GHA Ops,#Medical Management 3;#544;#i:0#.w|corp\0014800,#i:0#.w|corp\0014800,#Maria.Diaz@wpsic.com,#Maria.Diaz@wpsic.com,#Diaz, Maria,#,#GHA/GHA Ops,#Customer Service 3</vt:lpwstr>
  </property>
  <property fmtid="{D5CDD505-2E9C-101B-9397-08002B2CF9AE}" pid="6" name="Publish Document">
    <vt:lpwstr>https://knowledge.wpsic.com/lib/gha/_layouts/15/wrkstat.aspx?List=6c3c6057-49d3-4dc7-88e4-55d77bf3a92f&amp;WorkflowInstanceName=d3e63ab9-3c93-42f1-b393-53eb941d0a84, Publish</vt:lpwstr>
  </property>
</Properties>
</file>