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5"/>
    <p:sldMasterId id="2147483696" r:id="rId6"/>
  </p:sldMasterIdLst>
  <p:notesMasterIdLst>
    <p:notesMasterId r:id="rId44"/>
  </p:notesMasterIdLst>
  <p:handoutMasterIdLst>
    <p:handoutMasterId r:id="rId45"/>
  </p:handoutMasterIdLst>
  <p:sldIdLst>
    <p:sldId id="280" r:id="rId7"/>
    <p:sldId id="270" r:id="rId8"/>
    <p:sldId id="437" r:id="rId9"/>
    <p:sldId id="438" r:id="rId10"/>
    <p:sldId id="458" r:id="rId11"/>
    <p:sldId id="451" r:id="rId12"/>
    <p:sldId id="454" r:id="rId13"/>
    <p:sldId id="455" r:id="rId14"/>
    <p:sldId id="456" r:id="rId15"/>
    <p:sldId id="450" r:id="rId16"/>
    <p:sldId id="457" r:id="rId17"/>
    <p:sldId id="495" r:id="rId18"/>
    <p:sldId id="292" r:id="rId19"/>
    <p:sldId id="1575" r:id="rId20"/>
    <p:sldId id="459" r:id="rId21"/>
    <p:sldId id="461" r:id="rId22"/>
    <p:sldId id="465" r:id="rId23"/>
    <p:sldId id="469" r:id="rId24"/>
    <p:sldId id="470" r:id="rId25"/>
    <p:sldId id="471" r:id="rId26"/>
    <p:sldId id="503" r:id="rId27"/>
    <p:sldId id="472" r:id="rId28"/>
    <p:sldId id="463" r:id="rId29"/>
    <p:sldId id="496" r:id="rId30"/>
    <p:sldId id="462" r:id="rId31"/>
    <p:sldId id="497" r:id="rId32"/>
    <p:sldId id="464" r:id="rId33"/>
    <p:sldId id="466" r:id="rId34"/>
    <p:sldId id="467" r:id="rId35"/>
    <p:sldId id="468" r:id="rId36"/>
    <p:sldId id="493" r:id="rId37"/>
    <p:sldId id="498" r:id="rId38"/>
    <p:sldId id="499" r:id="rId39"/>
    <p:sldId id="500" r:id="rId40"/>
    <p:sldId id="502" r:id="rId41"/>
    <p:sldId id="439" r:id="rId42"/>
    <p:sldId id="441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17DB4"/>
    <a:srgbClr val="003A5D"/>
    <a:srgbClr val="F89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53" d="100"/>
          <a:sy n="53" d="100"/>
        </p:scale>
        <p:origin x="428" y="56"/>
      </p:cViewPr>
      <p:guideLst/>
    </p:cSldViewPr>
  </p:slideViewPr>
  <p:outlineViewPr>
    <p:cViewPr>
      <p:scale>
        <a:sx n="33" d="100"/>
        <a:sy n="33" d="100"/>
      </p:scale>
      <p:origin x="0" y="-245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728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theme" Target="theme/theme1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75B812-B55C-F963-0424-D66790B345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4C994-23A5-6DC3-722C-4FE3E5EE2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41E7-6599-410D-ACEB-6E45887D8C6A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7FEED-A9E0-77DB-08F1-2E9042512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5FD-EB69-CE14-53AF-6F1814E6C8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2DBBE-78A7-4229-8B03-BD4C2BA333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05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0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57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23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78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7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378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86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7244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566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8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342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719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65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876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521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21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323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4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04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2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rgbClr val="F8911B"/>
              </a:buClr>
              <a:buFont typeface="Trebuchet MS" panose="020B0603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8CB3B79-4104-F884-7BE5-18350C899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08966" y="0"/>
            <a:ext cx="4283034" cy="6858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760"/>
            <a:ext cx="10986463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6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2029968"/>
            <a:ext cx="502920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505903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05903" y="2029968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3980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760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1280160"/>
            <a:ext cx="5029200" cy="44531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10528" y="1281631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83353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08966" y="0"/>
            <a:ext cx="4283034" cy="6858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0904539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1280160"/>
            <a:ext cx="5358384" cy="50396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096000" y="1272483"/>
            <a:ext cx="5357179" cy="50396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96620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18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AB3D9230-FE66-B12D-29E8-BD86F1B69C20}"/>
              </a:ext>
            </a:extLst>
          </p:cNvPr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B3246397-6336-CD52-9AF5-EDB5B25FBA8D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474C06A0-A451-D78C-C155-5C92BCE653F3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26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9749A465-BC0B-F090-A9DB-B1D2D4BB245A}"/>
              </a:ext>
            </a:extLst>
          </p:cNvPr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E7A790AE-E751-F8F5-9867-2C672B19088F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2667FF22-53DB-8DC2-691C-D6BBCF7AA90E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81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70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13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E87B621-74BD-D2B8-C4A3-D337C59EE0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79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F7BAF458-F8D8-F61C-E2F7-F6597B38A1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01837D-44E7-3867-6C81-BD11A2437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853055" y="0"/>
            <a:ext cx="3338945" cy="3025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11071258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rgbClr val="F8911B"/>
              </a:buClr>
              <a:buFont typeface="Trebuchet MS" panose="020B0603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09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68046284-C518-74D5-4B8E-15ED698ECC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11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2CC0-3E64-84E0-A8A2-4395085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692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8EDBFB4-456D-B779-C7E2-03B4C5006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1958E-4F93-CFB5-186B-37B79ED72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14D598-32CC-642E-DD90-992696057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4CB0A-A3C9-4765-E7C5-D680DB09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613C2-7534-9E27-DD42-516542278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1D9E2-3A4A-3AC9-2FFA-DD3DA0813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52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4DCFB-29D5-FB41-3945-B4A7665A9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D0078-3C0E-45F2-3724-5ED9AC681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831FE-D648-E400-7FA6-8B0B90468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97A78-FD8C-71EB-56B8-42CE8270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560C3-0BF3-E785-7675-507C7437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688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8C46E-688F-8CD0-D09F-77FBAE86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E2A9B-135D-4876-51F7-3AE649057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B5D55-0391-365D-9FF4-80AB453C4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0F592-1EFF-D043-950C-370BD85B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6F369-A65D-135C-2D58-0E4D4058D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36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3022-7477-0D6C-782D-40BC914F7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95DD-155D-D00D-0CEB-77376B1C6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7AD15-7A86-5471-F690-D3518DAA4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1F984-3348-0D4E-3847-F977451FD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D51BF-7D07-2FA4-F5BA-B2FEDD4E4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B1261-5747-450F-E075-4883AFF2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01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47C4A-7E85-746D-9A0F-97D619D46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BCE31-859F-EFA4-8469-49188A8D4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574DB-466C-2E94-D7EF-324C9B6FD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76ACFD-1914-7CD3-C0BA-5B8A4F592F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88C4C3-DF55-6D72-F42E-98E4BF20F5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1FD9EF-A37D-DC76-9797-0232330C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5B6469-6F01-827B-6208-89DD5E5F6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298153-EAA1-44F1-9BEB-423BFB09D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17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AC3DD-D174-DDC3-41A5-DBE24D343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06F1CA-94DC-99B3-2734-5D065BA7C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0221D-FE6A-1111-BC63-36200AE5A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8EDC0-3748-CB2B-75D0-EB99A8E63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817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577E91-B983-1627-7395-D13499D38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9F338F-25B5-5E62-0A4D-2B4BE2BD6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7D9982-9073-9F97-5517-EDB73E628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77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9EB88-A2CD-0618-4652-8F6616F0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E3764-BEC5-6AE1-811D-BF909996D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18B4B-4D7A-87D1-A2C9-05D2441C8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C1E16-1AD7-D808-CBB1-41CB91DB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4075C-94E1-C90C-7F98-F2E52A195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04191-4F33-CE0D-D2B0-DB5AF9C1B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7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9677A-0832-848F-0FBE-D3593644E4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7688" y="1280160"/>
            <a:ext cx="9280525" cy="557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Insert sub title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2029395"/>
            <a:ext cx="11071258" cy="367566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3EDE9-4F4C-25DF-907C-E96BE812C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5531CB-F697-CF2E-37D3-8FD00FEFD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8CFCAA-F1D7-B3C9-BD11-21D366F49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1E530-7AA5-2F61-CA6C-CAFFD587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7535-F19B-55BA-D82B-68E7E51B3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94D42-6506-8E4C-CE1F-E96D9D294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50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1D8F4-4EFD-8FF3-F938-5F940CCEF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F1D5B1-F4A3-610C-8086-4146C6382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76224-E593-9EB2-4EE9-7921E8743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D1853-C802-E9D9-6ED5-E98F9F21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E760C-738F-BCC3-A5B9-40E5011A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628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D8D53D-A411-7479-229E-BB8722A40D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59FC1-4A24-F635-E516-FBC19AB3C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03ECA-232E-780B-638C-67DA57B09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7DA6-2E72-4B9C-A73F-48005A0380DE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3FA87-E933-309E-96BA-8DE3FCC82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91783-B1D3-3CD5-799D-C7490F0E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9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760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bullet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760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sz="2400" dirty="0"/>
              <a:t>Third bullet</a:t>
            </a:r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7577" cy="685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63476" y="5081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pic>
        <p:nvPicPr>
          <p:cNvPr id="2" name="Picture 1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56B6D8D6-4BB9-0A88-8259-E26B62A48CB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48736"/>
            <a:ext cx="739739" cy="909263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280160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bullet</a:t>
            </a:r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280160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" y="5029200"/>
            <a:ext cx="11479399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365760" y="548640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3437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760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6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2029968"/>
            <a:ext cx="502920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505903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05903" y="2029968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95" r:id="rId2"/>
    <p:sldLayoutId id="2147483668" r:id="rId3"/>
    <p:sldLayoutId id="2147483669" r:id="rId4"/>
    <p:sldLayoutId id="2147483675" r:id="rId5"/>
    <p:sldLayoutId id="2147483676" r:id="rId6"/>
    <p:sldLayoutId id="2147483670" r:id="rId7"/>
    <p:sldLayoutId id="2147483680" r:id="rId8"/>
    <p:sldLayoutId id="2147483671" r:id="rId9"/>
    <p:sldLayoutId id="2147483693" r:id="rId10"/>
    <p:sldLayoutId id="2147483694" r:id="rId11"/>
    <p:sldLayoutId id="2147483690" r:id="rId12"/>
    <p:sldLayoutId id="2147483681" r:id="rId13"/>
    <p:sldLayoutId id="2147483685" r:id="rId14"/>
    <p:sldLayoutId id="2147483683" r:id="rId15"/>
    <p:sldLayoutId id="2147483686" r:id="rId16"/>
    <p:sldLayoutId id="2147483682" r:id="rId17"/>
    <p:sldLayoutId id="2147483684" r:id="rId18"/>
    <p:sldLayoutId id="2147483687" r:id="rId19"/>
    <p:sldLayoutId id="2147483688" r:id="rId20"/>
    <p:sldLayoutId id="2147483673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C42CAE-C94E-C72A-5855-322680609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F6446-86EE-E542-FCAF-6AF12C78C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BE26B-6C1C-3A28-3669-95BE297F8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17DA6-2E72-4B9C-A73F-48005A0380DE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5E6E7-FBA0-CCEC-7E92-76674AF99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BB0D2-2047-5A74-55F7-C82775B7D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3A37-248D-4116-9414-A90433506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68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5DVBVCHvjk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medicare/payment/fee-schedules/physician/pfs-relative-value-files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fr.gov/current/title-42/chapter-IV/subchapter-B/part-410/subpart-B/section-410.26" TargetMode="External"/><Relationship Id="rId2" Type="http://schemas.openxmlformats.org/officeDocument/2006/relationships/hyperlink" Target="https://www.ssa.gov/OP_Home/ssact/title18/1861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ms.gov/regulations-and-guidance/guidance/manuals/downloads/bp102c15.pdf" TargetMode="External"/><Relationship Id="rId4" Type="http://schemas.openxmlformats.org/officeDocument/2006/relationships/hyperlink" Target="https://www.cms.gov/regulations-and-guidance/guidance/manuals/internet-only-manuals-ioms-items/cms012673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-coverage-database/view/ncd.aspx?ncdid=140" TargetMode="External"/><Relationship Id="rId2" Type="http://schemas.openxmlformats.org/officeDocument/2006/relationships/hyperlink" Target="https://www.cms.gov/regulations-and-guidance/guidance/manuals/downloads/clm104c12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ms.gov/outreach-and-education/medicare-learning-network-mln/mlnmattersarticles/downloads/se0441.pdf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payment/fee-schedules/physician-fee-schedule/advanced-practice-providers/incident-services-supplies" TargetMode="External"/><Relationship Id="rId2" Type="http://schemas.openxmlformats.org/officeDocument/2006/relationships/hyperlink" Target="https://www.cms.gov/Outreach-and-Education/Medicare-Learning-Network-MLN/MLNMattersArticles/Downloads/SE1609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ms.gov/medicare-coverage-database/view/article.aspx?articleId=57472&amp;ver=14" TargetMode="External"/><Relationship Id="rId4" Type="http://schemas.openxmlformats.org/officeDocument/2006/relationships/hyperlink" Target="https://www.cms.gov/medicare-coverage-database/view/lcd.aspx?lcdId=36408&amp;ver=31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6E5685-0972-E2A9-6530-6AAE34F95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 Incident to Guidelines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99CC244-873C-AEA8-C270-BF0467C075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Kansas City AAPC March 2024</a:t>
            </a:r>
          </a:p>
        </p:txBody>
      </p:sp>
    </p:spTree>
    <p:extLst>
      <p:ext uri="{BB962C8B-B14F-4D97-AF65-F5344CB8AC3E}">
        <p14:creationId xmlns:p14="http://schemas.microsoft.com/office/powerpoint/2010/main" val="45798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C105D-B81E-221E-0C19-1D62AF6D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 to Place of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B62B6-A1EF-18AE-1D27-0D0C2296E3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Services furnished in noninstitutional setting </a:t>
            </a:r>
          </a:p>
          <a:p>
            <a:pPr lvl="1"/>
            <a:r>
              <a:rPr lang="en-US" dirty="0"/>
              <a:t>Office (POS 11) </a:t>
            </a:r>
          </a:p>
          <a:p>
            <a:pPr lvl="1"/>
            <a:r>
              <a:rPr lang="en-US" dirty="0"/>
              <a:t>Nursing facility (32) </a:t>
            </a:r>
          </a:p>
          <a:p>
            <a:pPr lvl="1"/>
            <a:r>
              <a:rPr lang="en-US" dirty="0"/>
              <a:t>Patient’s home (12) </a:t>
            </a:r>
          </a:p>
          <a:p>
            <a:pPr lvl="2"/>
            <a:r>
              <a:rPr lang="en-US" dirty="0"/>
              <a:t>In specific circumstances </a:t>
            </a:r>
          </a:p>
          <a:p>
            <a:r>
              <a:rPr lang="en-US" dirty="0"/>
              <a:t>Institutional settings include (incident to does not apply) </a:t>
            </a:r>
          </a:p>
          <a:p>
            <a:pPr lvl="1"/>
            <a:r>
              <a:rPr lang="en-US" dirty="0"/>
              <a:t>Inpatient (21) </a:t>
            </a:r>
          </a:p>
          <a:p>
            <a:pPr lvl="1"/>
            <a:r>
              <a:rPr lang="en-US" dirty="0"/>
              <a:t>Outpatient hospital (19, 22, and 23) </a:t>
            </a:r>
          </a:p>
          <a:p>
            <a:pPr lvl="1"/>
            <a:r>
              <a:rPr lang="en-US" dirty="0"/>
              <a:t>SNF (31) </a:t>
            </a:r>
          </a:p>
        </p:txBody>
      </p:sp>
    </p:spTree>
    <p:extLst>
      <p:ext uri="{BB962C8B-B14F-4D97-AF65-F5344CB8AC3E}">
        <p14:creationId xmlns:p14="http://schemas.microsoft.com/office/powerpoint/2010/main" val="33341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28803-B42F-F4E4-9C60-E08B52BA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B431A-1004-C12E-FF6D-90F0A25824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Billing practitioner is in the same office suite as rendering provider </a:t>
            </a:r>
          </a:p>
          <a:p>
            <a:pPr lvl="1"/>
            <a:r>
              <a:rPr lang="en-US" dirty="0"/>
              <a:t>Able to provide immediate assistance </a:t>
            </a:r>
          </a:p>
          <a:p>
            <a:pPr lvl="1"/>
            <a:r>
              <a:rPr lang="en-US" dirty="0"/>
              <a:t>“Speaking loudly” distance </a:t>
            </a:r>
          </a:p>
          <a:p>
            <a:r>
              <a:rPr lang="en-US" dirty="0"/>
              <a:t>Billing practitioner can be different than the treating practitioner </a:t>
            </a:r>
          </a:p>
          <a:p>
            <a:pPr lvl="1"/>
            <a:r>
              <a:rPr lang="en-US" dirty="0"/>
              <a:t>Clinic or group setting when the original practitioner is out of the office </a:t>
            </a:r>
          </a:p>
          <a:p>
            <a:r>
              <a:rPr lang="en-US" dirty="0"/>
              <a:t>Billing practitioner not required to see patient on same day</a:t>
            </a:r>
          </a:p>
        </p:txBody>
      </p:sp>
    </p:spTree>
    <p:extLst>
      <p:ext uri="{BB962C8B-B14F-4D97-AF65-F5344CB8AC3E}">
        <p14:creationId xmlns:p14="http://schemas.microsoft.com/office/powerpoint/2010/main" val="612923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97F4D-03FB-C168-7E4F-68644685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Supervision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47154-117A-5F35-34F0-2B84C2955C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Allowed through December 31, 2024 </a:t>
            </a:r>
            <a:r>
              <a:rPr lang="en-US" dirty="0">
                <a:highlight>
                  <a:srgbClr val="FFFF00"/>
                </a:highlight>
              </a:rPr>
              <a:t> </a:t>
            </a:r>
          </a:p>
          <a:p>
            <a:r>
              <a:rPr lang="en-US" dirty="0"/>
              <a:t>Supervision through audio/video communication </a:t>
            </a:r>
          </a:p>
          <a:p>
            <a:r>
              <a:rPr lang="en-US" dirty="0"/>
              <a:t>Immediate assistance </a:t>
            </a:r>
          </a:p>
          <a:p>
            <a:r>
              <a:rPr lang="en-US" dirty="0"/>
              <a:t>Does not need to be present in the same room </a:t>
            </a:r>
            <a:r>
              <a:rPr lang="en-US" dirty="0">
                <a:highlight>
                  <a:srgbClr val="FFFF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110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6957A-94E1-5A9C-13FE-52A5020BE5FD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ea typeface="+mn-ea"/>
              </a:rPr>
              <a:t>Mental Health Services – Permanent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025391-A74E-83B3-73F6-1A993035B9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Patient home is acceptable place of service </a:t>
            </a:r>
          </a:p>
          <a:p>
            <a:r>
              <a:rPr lang="en-US" dirty="0">
                <a:solidFill>
                  <a:schemeClr val="tx1"/>
                </a:solidFill>
              </a:rPr>
              <a:t>No geographical restriction </a:t>
            </a:r>
          </a:p>
          <a:p>
            <a:r>
              <a:rPr lang="en-US" dirty="0">
                <a:solidFill>
                  <a:schemeClr val="tx1"/>
                </a:solidFill>
              </a:rPr>
              <a:t>Substance use disorder (SUD) with co-occurring mental health disorder </a:t>
            </a:r>
          </a:p>
          <a:p>
            <a:r>
              <a:rPr lang="en-US" dirty="0">
                <a:solidFill>
                  <a:schemeClr val="tx1"/>
                </a:solidFill>
              </a:rPr>
              <a:t>Diagnosis, evaluation or treatment of a mental health disorder </a:t>
            </a:r>
          </a:p>
          <a:p>
            <a:r>
              <a:rPr lang="en-US" dirty="0"/>
              <a:t>General supervision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41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5E0F5-1E33-1D5A-C414-43C745E18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Encore – Mental Health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B092C-3BCB-7836-3471-72F64E11F7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We have an encore from November 2023 </a:t>
            </a:r>
          </a:p>
          <a:p>
            <a:r>
              <a:rPr lang="en-US" dirty="0">
                <a:hlinkClick r:id="rId2"/>
              </a:rPr>
              <a:t>https://youtu.be/f5DVBVCHvjk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5049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97FC3-EFCC-5F24-3791-BB5220D9F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 Relationship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6E3DA-361E-DFF0-B4FC-D92107565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9804113" cy="4424901"/>
          </a:xfrm>
        </p:spPr>
        <p:txBody>
          <a:bodyPr/>
          <a:lstStyle/>
          <a:p>
            <a:r>
              <a:rPr lang="en-US" dirty="0"/>
              <a:t>Employment relationship between person rendering the service and the billing practitioner</a:t>
            </a:r>
          </a:p>
          <a:p>
            <a:r>
              <a:rPr lang="en-US" dirty="0"/>
              <a:t>Services must represent an expense</a:t>
            </a:r>
          </a:p>
          <a:p>
            <a:r>
              <a:rPr lang="en-US" dirty="0"/>
              <a:t>Direct employment  </a:t>
            </a:r>
          </a:p>
          <a:p>
            <a:r>
              <a:rPr lang="en-US" dirty="0"/>
              <a:t>Leased employee</a:t>
            </a:r>
          </a:p>
          <a:p>
            <a:r>
              <a:rPr lang="en-US" dirty="0"/>
              <a:t>Contracted employee  </a:t>
            </a:r>
          </a:p>
        </p:txBody>
      </p:sp>
    </p:spTree>
    <p:extLst>
      <p:ext uri="{BB962C8B-B14F-4D97-AF65-F5344CB8AC3E}">
        <p14:creationId xmlns:p14="http://schemas.microsoft.com/office/powerpoint/2010/main" val="3447399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0EF4F-26D9-6609-D7A7-7FF6D8CAD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of Care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3B077-C436-A899-E412-8E123D005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9769607" cy="4424901"/>
          </a:xfrm>
        </p:spPr>
        <p:txBody>
          <a:bodyPr/>
          <a:lstStyle/>
          <a:p>
            <a:r>
              <a:rPr lang="en-US" dirty="0"/>
              <a:t>Part of the billing practitioner’s diagnosis or treatment of an illness or injury</a:t>
            </a:r>
          </a:p>
          <a:p>
            <a:r>
              <a:rPr lang="en-US" dirty="0"/>
              <a:t>The rendering person is following the previously determined plan of care </a:t>
            </a:r>
          </a:p>
          <a:p>
            <a:r>
              <a:rPr lang="en-US" dirty="0"/>
              <a:t>Billing practitioner remains involved in patient care</a:t>
            </a:r>
          </a:p>
          <a:p>
            <a:pPr lvl="1"/>
            <a:r>
              <a:rPr lang="en-US" dirty="0"/>
              <a:t>Performs initial service</a:t>
            </a:r>
          </a:p>
          <a:p>
            <a:pPr lvl="1"/>
            <a:r>
              <a:rPr lang="en-US" dirty="0"/>
              <a:t>Performs subsequent services of a frequency which reflect his/her active participation and management of the course of treatment</a:t>
            </a:r>
          </a:p>
        </p:txBody>
      </p:sp>
    </p:spTree>
    <p:extLst>
      <p:ext uri="{BB962C8B-B14F-4D97-AF65-F5344CB8AC3E}">
        <p14:creationId xmlns:p14="http://schemas.microsoft.com/office/powerpoint/2010/main" val="1744323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A4C3-7043-04D1-AD7C-B9924BF92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Patient’s Home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F9D6A-41FD-718E-8A6C-9EB43BCC30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Billing practitioner is also in the patient’s home </a:t>
            </a:r>
          </a:p>
          <a:p>
            <a:pPr lvl="1"/>
            <a:r>
              <a:rPr lang="en-US" dirty="0"/>
              <a:t>Administration of injection </a:t>
            </a:r>
          </a:p>
        </p:txBody>
      </p:sp>
    </p:spTree>
    <p:extLst>
      <p:ext uri="{BB962C8B-B14F-4D97-AF65-F5344CB8AC3E}">
        <p14:creationId xmlns:p14="http://schemas.microsoft.com/office/powerpoint/2010/main" val="1345454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0FD1A-171F-F4C2-3E83-95AF6AE8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Without Practitioner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0F4FE-FF6C-7BCB-A5A0-238D27B1B2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Patient is homebound</a:t>
            </a:r>
          </a:p>
          <a:p>
            <a:r>
              <a:rPr lang="en-US" dirty="0"/>
              <a:t>Service is integral to billing practitioner’s treatment of patient </a:t>
            </a:r>
          </a:p>
          <a:p>
            <a:r>
              <a:rPr lang="en-US" dirty="0"/>
              <a:t>General supervision </a:t>
            </a:r>
          </a:p>
          <a:p>
            <a:r>
              <a:rPr lang="en-US" dirty="0"/>
              <a:t>Included in billing practitioner’s charges </a:t>
            </a:r>
          </a:p>
          <a:p>
            <a:r>
              <a:rPr lang="en-US" dirty="0"/>
              <a:t>Services are medically necessary </a:t>
            </a:r>
          </a:p>
          <a:p>
            <a:r>
              <a:rPr lang="en-US" dirty="0"/>
              <a:t>Service cannot be furnished by local Home Health Agency   </a:t>
            </a:r>
          </a:p>
        </p:txBody>
      </p:sp>
    </p:spTree>
    <p:extLst>
      <p:ext uri="{BB962C8B-B14F-4D97-AF65-F5344CB8AC3E}">
        <p14:creationId xmlns:p14="http://schemas.microsoft.com/office/powerpoint/2010/main" val="2337427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A1C44-CAAD-DE4B-153B-285605512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Incident to Specific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FCF08-3B9B-EACD-4FBC-90D9BAD53D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examples include the following: </a:t>
            </a:r>
          </a:p>
          <a:p>
            <a:r>
              <a:rPr lang="en-US" dirty="0"/>
              <a:t>Injections</a:t>
            </a:r>
          </a:p>
          <a:p>
            <a:r>
              <a:rPr lang="en-US" dirty="0"/>
              <a:t>Venipuncture</a:t>
            </a:r>
          </a:p>
          <a:p>
            <a:r>
              <a:rPr lang="en-US" dirty="0"/>
              <a:t>Dressing changes </a:t>
            </a:r>
          </a:p>
          <a:p>
            <a:r>
              <a:rPr lang="en-US" dirty="0"/>
              <a:t>Removal of fecal impaction, including enemas</a:t>
            </a:r>
          </a:p>
          <a:p>
            <a:r>
              <a:rPr lang="en-US" dirty="0"/>
              <a:t>Teaching and training the patient for certain situations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en-US" dirty="0"/>
              <a:t>This is not an all-inclusive list.</a:t>
            </a:r>
          </a:p>
        </p:txBody>
      </p:sp>
    </p:spTree>
    <p:extLst>
      <p:ext uri="{BB962C8B-B14F-4D97-AF65-F5344CB8AC3E}">
        <p14:creationId xmlns:p14="http://schemas.microsoft.com/office/powerpoint/2010/main" val="100450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24A76-36F6-EA6A-705A-0B9361A2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7A49A-C83D-D64C-9687-E70ABE7990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effectLst/>
                <a:ea typeface="Calibri" panose="020F0502020204030204" pitchFamily="34" charset="0"/>
              </a:rPr>
              <a:t>We prepared this education as a tool to assist the provider community.  Medicare rules change often. They are in the relevant laws, regulations and rulings on the Centers for Medicare &amp; Medicaid Services (CMS) website. </a:t>
            </a:r>
          </a:p>
          <a:p>
            <a:r>
              <a:rPr lang="en-US" dirty="0">
                <a:effectLst/>
                <a:ea typeface="Calibri" panose="020F0502020204030204" pitchFamily="34" charset="0"/>
              </a:rPr>
              <a:t>We will provide responses to questions based on the facts given, but the Medicare rules will determine final coverage.  </a:t>
            </a:r>
          </a:p>
          <a:p>
            <a:r>
              <a:rPr lang="en-US" dirty="0">
                <a:effectLst/>
                <a:ea typeface="Calibri" panose="020F0502020204030204" pitchFamily="34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4005203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D8EB-7A54-0D90-B801-E8B2D3A35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Homebound Criteria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171A6-A2C3-C10D-60AA-5718F0A4E8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7688" y="1280160"/>
            <a:ext cx="10442365" cy="557212"/>
          </a:xfrm>
        </p:spPr>
        <p:txBody>
          <a:bodyPr/>
          <a:lstStyle/>
          <a:p>
            <a:r>
              <a:rPr lang="en-US" sz="3200" dirty="0"/>
              <a:t>Patient must meet Criteria One </a:t>
            </a:r>
            <a:r>
              <a:rPr lang="en-US" sz="3200" b="1" dirty="0"/>
              <a:t>AND</a:t>
            </a:r>
            <a:r>
              <a:rPr lang="en-US" sz="3200" dirty="0"/>
              <a:t> Criteria Two.</a:t>
            </a:r>
          </a:p>
        </p:txBody>
      </p:sp>
    </p:spTree>
    <p:extLst>
      <p:ext uri="{BB962C8B-B14F-4D97-AF65-F5344CB8AC3E}">
        <p14:creationId xmlns:p14="http://schemas.microsoft.com/office/powerpoint/2010/main" val="3251644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4604B-85FA-08FB-0A2C-63C841BC0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Homebound Criteria 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8E83F-3B8D-B034-1A5C-728D636AA2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Criteria One:</a:t>
            </a:r>
          </a:p>
          <a:p>
            <a:pPr lvl="1"/>
            <a:r>
              <a:rPr lang="en-US" dirty="0"/>
              <a:t>The patient must either:</a:t>
            </a:r>
          </a:p>
          <a:p>
            <a:pPr lvl="2"/>
            <a:r>
              <a:rPr lang="en-US" dirty="0"/>
              <a:t>Because of illness or injury, need the aid of supportive devices such as crutches, canes, wheelchairs, and walkers; the use of special transportation; or the assistance of another person to leave their place of residence</a:t>
            </a:r>
          </a:p>
          <a:p>
            <a:pPr lvl="1"/>
            <a:r>
              <a:rPr lang="en-US" dirty="0"/>
              <a:t>OR  </a:t>
            </a:r>
          </a:p>
          <a:p>
            <a:pPr lvl="2"/>
            <a:r>
              <a:rPr lang="en-US" dirty="0"/>
              <a:t>Have a condition such that leaving his or her home is medically contraindicated</a:t>
            </a:r>
          </a:p>
        </p:txBody>
      </p:sp>
    </p:spTree>
    <p:extLst>
      <p:ext uri="{BB962C8B-B14F-4D97-AF65-F5344CB8AC3E}">
        <p14:creationId xmlns:p14="http://schemas.microsoft.com/office/powerpoint/2010/main" val="2084153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6DAD6-F50F-2069-3386-8802F4B1E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Homebound Criteria Two 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7361A065-6026-CA34-AF86-04A10A533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688" y="1279525"/>
            <a:ext cx="11071225" cy="4425950"/>
          </a:xfrm>
        </p:spPr>
        <p:txBody>
          <a:bodyPr>
            <a:normAutofit/>
          </a:bodyPr>
          <a:lstStyle/>
          <a:p>
            <a:r>
              <a:rPr lang="en-US" dirty="0"/>
              <a:t>Criteria Two:</a:t>
            </a:r>
          </a:p>
          <a:p>
            <a:pPr lvl="1"/>
            <a:r>
              <a:rPr lang="en-US" dirty="0"/>
              <a:t>There must exist a normal inability to leave home</a:t>
            </a:r>
          </a:p>
          <a:p>
            <a:r>
              <a:rPr lang="en-US" dirty="0"/>
              <a:t>AND</a:t>
            </a:r>
          </a:p>
          <a:p>
            <a:pPr lvl="1"/>
            <a:r>
              <a:rPr lang="en-US" dirty="0"/>
              <a:t>Leaving home must require a considerable and taxing effort</a:t>
            </a:r>
          </a:p>
        </p:txBody>
      </p:sp>
    </p:spTree>
    <p:extLst>
      <p:ext uri="{BB962C8B-B14F-4D97-AF65-F5344CB8AC3E}">
        <p14:creationId xmlns:p14="http://schemas.microsoft.com/office/powerpoint/2010/main" val="396724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34D10-F948-F756-CD27-01BD54C3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Drugs and Biologicals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D93E3-C522-F2A0-3C27-C9040389B6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Ancillary staff</a:t>
            </a:r>
          </a:p>
          <a:p>
            <a:r>
              <a:rPr lang="en-US" dirty="0"/>
              <a:t>Physician can submit charges for drugs started for an external pump</a:t>
            </a:r>
          </a:p>
          <a:p>
            <a:r>
              <a:rPr lang="en-US" dirty="0"/>
              <a:t>Drug must represent an expense</a:t>
            </a:r>
          </a:p>
          <a:p>
            <a:r>
              <a:rPr lang="en-US" dirty="0"/>
              <a:t>Can submit for time involved while patient is in the office setting </a:t>
            </a:r>
          </a:p>
        </p:txBody>
      </p:sp>
    </p:spTree>
    <p:extLst>
      <p:ext uri="{BB962C8B-B14F-4D97-AF65-F5344CB8AC3E}">
        <p14:creationId xmlns:p14="http://schemas.microsoft.com/office/powerpoint/2010/main" val="2757654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83311-92A8-C9B8-C68F-F12F3669E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Allergy Immunotherapy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5975C-E6A6-077E-41FC-AEF59EF7F9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Exception to rule </a:t>
            </a:r>
          </a:p>
          <a:p>
            <a:r>
              <a:rPr lang="en-US" dirty="0"/>
              <a:t>Practitioner can submit for clinical staff administering injection even though not treating the allergy</a:t>
            </a:r>
          </a:p>
          <a:p>
            <a:r>
              <a:rPr lang="en-US" dirty="0"/>
              <a:t>Antigen prepared by the treating physician </a:t>
            </a:r>
          </a:p>
          <a:p>
            <a:r>
              <a:rPr lang="en-US" dirty="0"/>
              <a:t>Procedure codes for the administration </a:t>
            </a:r>
          </a:p>
          <a:p>
            <a:pPr lvl="1"/>
            <a:r>
              <a:rPr lang="en-US" dirty="0"/>
              <a:t>95115</a:t>
            </a:r>
          </a:p>
          <a:p>
            <a:pPr lvl="1"/>
            <a:r>
              <a:rPr lang="en-US" dirty="0"/>
              <a:t>95117 </a:t>
            </a:r>
          </a:p>
        </p:txBody>
      </p:sp>
    </p:spTree>
    <p:extLst>
      <p:ext uri="{BB962C8B-B14F-4D97-AF65-F5344CB8AC3E}">
        <p14:creationId xmlns:p14="http://schemas.microsoft.com/office/powerpoint/2010/main" val="1110180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464EB-8CFB-11D9-1651-6651F232D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RHC/FQHC/CAH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73432-2340-6A2F-5CE0-D89E08D97B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Medicare pays for services provided by clinical staff under the incident to guidelines as part of the encounter fee</a:t>
            </a:r>
          </a:p>
          <a:p>
            <a:pPr lvl="1"/>
            <a:r>
              <a:rPr lang="en-US" dirty="0"/>
              <a:t>Do not submit separately</a:t>
            </a:r>
          </a:p>
          <a:p>
            <a:pPr lvl="1"/>
            <a:r>
              <a:rPr lang="en-US" dirty="0"/>
              <a:t>Include in the cost report  </a:t>
            </a:r>
          </a:p>
        </p:txBody>
      </p:sp>
    </p:spTree>
    <p:extLst>
      <p:ext uri="{BB962C8B-B14F-4D97-AF65-F5344CB8AC3E}">
        <p14:creationId xmlns:p14="http://schemas.microsoft.com/office/powerpoint/2010/main" val="4166467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48A1E-689C-80E6-6829-C9FDEA488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Supervision and Benefit Category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E2044-6CB0-3C63-E6EC-584059C144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Radiology </a:t>
            </a:r>
          </a:p>
          <a:p>
            <a:pPr lvl="1"/>
            <a:r>
              <a:rPr lang="en-US" dirty="0"/>
              <a:t>Technical component has its own benefit category</a:t>
            </a:r>
          </a:p>
          <a:p>
            <a:pPr lvl="1"/>
            <a:r>
              <a:rPr lang="en-US" dirty="0"/>
              <a:t>Supervision requirements in the </a:t>
            </a:r>
            <a:r>
              <a:rPr lang="en-US" dirty="0">
                <a:hlinkClick r:id="rId2"/>
              </a:rPr>
              <a:t>Medicare Fee for Service Relative Value Files 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Professional service </a:t>
            </a:r>
          </a:p>
          <a:p>
            <a:pPr lvl="2"/>
            <a:r>
              <a:rPr lang="en-US" dirty="0"/>
              <a:t>Incident to requirements apply </a:t>
            </a:r>
          </a:p>
        </p:txBody>
      </p:sp>
    </p:spTree>
    <p:extLst>
      <p:ext uri="{BB962C8B-B14F-4D97-AF65-F5344CB8AC3E}">
        <p14:creationId xmlns:p14="http://schemas.microsoft.com/office/powerpoint/2010/main" val="1558306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FB567-BB57-A7AC-5156-98F26BEBD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DF1D8-4E31-C220-943D-FD4A4FD12E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Identify person providing the service </a:t>
            </a:r>
          </a:p>
          <a:p>
            <a:r>
              <a:rPr lang="en-US" dirty="0"/>
              <a:t>Billing practitioner’s availability </a:t>
            </a:r>
          </a:p>
          <a:p>
            <a:r>
              <a:rPr lang="en-US" dirty="0"/>
              <a:t>Plan of care from billing practitioner </a:t>
            </a:r>
          </a:p>
          <a:p>
            <a:r>
              <a:rPr lang="en-US" dirty="0"/>
              <a:t>Continued involvement in treatment of the patient </a:t>
            </a:r>
          </a:p>
          <a:p>
            <a:r>
              <a:rPr lang="en-US" dirty="0"/>
              <a:t>Services within the scope of practice </a:t>
            </a:r>
          </a:p>
          <a:p>
            <a:r>
              <a:rPr lang="en-US" dirty="0"/>
              <a:t>Reasonable and necessary </a:t>
            </a:r>
          </a:p>
        </p:txBody>
      </p:sp>
    </p:spTree>
    <p:extLst>
      <p:ext uri="{BB962C8B-B14F-4D97-AF65-F5344CB8AC3E}">
        <p14:creationId xmlns:p14="http://schemas.microsoft.com/office/powerpoint/2010/main" val="2743083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45E44-B290-7622-5B5E-7F3612F0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Split/Shared Not Applicable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D5F6C-DE1D-639B-A678-339E51A29D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Split/Shared is only available in an institution setting</a:t>
            </a:r>
          </a:p>
          <a:p>
            <a:pPr lvl="1"/>
            <a:r>
              <a:rPr lang="en-US" dirty="0"/>
              <a:t>Hospital </a:t>
            </a:r>
          </a:p>
          <a:p>
            <a:pPr lvl="1"/>
            <a:r>
              <a:rPr lang="en-US" dirty="0"/>
              <a:t>SNF </a:t>
            </a:r>
          </a:p>
          <a:p>
            <a:r>
              <a:rPr lang="en-US" dirty="0"/>
              <a:t>When both an NPP and physician see the patient in the office, documentation will determine the billing practitioner </a:t>
            </a:r>
          </a:p>
        </p:txBody>
      </p:sp>
    </p:spTree>
    <p:extLst>
      <p:ext uri="{BB962C8B-B14F-4D97-AF65-F5344CB8AC3E}">
        <p14:creationId xmlns:p14="http://schemas.microsoft.com/office/powerpoint/2010/main" val="30092764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4AF24-5F46-329F-1B54-D0D3F7F8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76F77-64AA-5348-65DD-70D2927AD0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Enroll your NPP </a:t>
            </a:r>
          </a:p>
        </p:txBody>
      </p:sp>
    </p:spTree>
    <p:extLst>
      <p:ext uri="{BB962C8B-B14F-4D97-AF65-F5344CB8AC3E}">
        <p14:creationId xmlns:p14="http://schemas.microsoft.com/office/powerpoint/2010/main" val="1787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0B434-8EE9-D2B8-5EE0-DD1F9C89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Acronyms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B773F-4CAA-B0B2-C70F-923DAF89E696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CAH – Critical Access Hospital </a:t>
            </a:r>
          </a:p>
          <a:p>
            <a:r>
              <a:rPr lang="en-US" sz="2700" dirty="0"/>
              <a:t>CFR – Code of Federal Regulations</a:t>
            </a:r>
          </a:p>
          <a:p>
            <a:r>
              <a:rPr lang="en-US" sz="2700" dirty="0"/>
              <a:t>CSW – Clinical Social Worker </a:t>
            </a:r>
          </a:p>
          <a:p>
            <a:r>
              <a:rPr lang="en-US" sz="2700" dirty="0"/>
              <a:t>E/M – Evaluation and Management  </a:t>
            </a:r>
          </a:p>
          <a:p>
            <a:r>
              <a:rPr lang="en-US" sz="2700" dirty="0"/>
              <a:t>FQHC – Federally Qualified Health Center </a:t>
            </a:r>
          </a:p>
          <a:p>
            <a:r>
              <a:rPr lang="en-US" sz="2700" dirty="0"/>
              <a:t>IOM – Internet-Only Manual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C6287C-EDC2-7E21-821B-40E3E0F4FDA5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>
            <a:normAutofit lnSpcReduction="10000"/>
          </a:bodyPr>
          <a:lstStyle/>
          <a:p>
            <a:r>
              <a:rPr lang="en-US" sz="2700" dirty="0"/>
              <a:t>LCA – Local Coverage Article </a:t>
            </a:r>
          </a:p>
          <a:p>
            <a:r>
              <a:rPr lang="en-US" sz="2700" dirty="0"/>
              <a:t>LCD – Local Coverage Determination </a:t>
            </a:r>
          </a:p>
          <a:p>
            <a:r>
              <a:rPr lang="en-US" sz="2700" dirty="0"/>
              <a:t>NCD – National Coverage Determination </a:t>
            </a:r>
          </a:p>
          <a:p>
            <a:r>
              <a:rPr lang="en-US" sz="2700" dirty="0"/>
              <a:t>NPP – Non-Physician Practitioner </a:t>
            </a:r>
          </a:p>
          <a:p>
            <a:r>
              <a:rPr lang="en-US" sz="2700" dirty="0"/>
              <a:t>POS – Place of Service </a:t>
            </a:r>
          </a:p>
          <a:p>
            <a:r>
              <a:rPr lang="en-US" sz="2700" dirty="0"/>
              <a:t>RHC – Rural Health Clinic </a:t>
            </a:r>
          </a:p>
          <a:p>
            <a:r>
              <a:rPr lang="en-US" sz="2700" dirty="0"/>
              <a:t>SNF – Skilled Nursing Facility </a:t>
            </a:r>
          </a:p>
        </p:txBody>
      </p:sp>
    </p:spTree>
    <p:extLst>
      <p:ext uri="{BB962C8B-B14F-4D97-AF65-F5344CB8AC3E}">
        <p14:creationId xmlns:p14="http://schemas.microsoft.com/office/powerpoint/2010/main" val="2229164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34854-7E90-72E6-E9B4-CB41BF150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5A7E2-1368-B902-D686-5038B94DF6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MD/DO – Medicare allows 100% of fee schedule  </a:t>
            </a:r>
          </a:p>
          <a:p>
            <a:r>
              <a:rPr lang="en-US" dirty="0"/>
              <a:t>NPP – Medicare allows 85% of fee schedule  </a:t>
            </a:r>
          </a:p>
        </p:txBody>
      </p:sp>
    </p:spTree>
    <p:extLst>
      <p:ext uri="{BB962C8B-B14F-4D97-AF65-F5344CB8AC3E}">
        <p14:creationId xmlns:p14="http://schemas.microsoft.com/office/powerpoint/2010/main" val="1103446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9F72E-496B-CCF2-2B96-EE16AB30D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in facility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975FD-CE7F-04FB-E100-495E293A88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Designated area </a:t>
            </a:r>
          </a:p>
          <a:p>
            <a:r>
              <a:rPr lang="en-US" dirty="0"/>
              <a:t>Services provided in designated area can be incident to </a:t>
            </a:r>
          </a:p>
          <a:p>
            <a:pPr lvl="1"/>
            <a:r>
              <a:rPr lang="en-US" dirty="0"/>
              <a:t>Personnel and supplies are an expense to the practitioner not the facility </a:t>
            </a:r>
          </a:p>
          <a:p>
            <a:r>
              <a:rPr lang="en-US" dirty="0"/>
              <a:t>Services outside of designated area</a:t>
            </a:r>
          </a:p>
          <a:p>
            <a:pPr lvl="1"/>
            <a:r>
              <a:rPr lang="en-US" dirty="0"/>
              <a:t>Ancillary services are part of the facility </a:t>
            </a:r>
          </a:p>
          <a:p>
            <a:r>
              <a:rPr lang="en-US" dirty="0"/>
              <a:t>Does not apply to patients in a covered Part A stay </a:t>
            </a:r>
          </a:p>
        </p:txBody>
      </p:sp>
    </p:spTree>
    <p:extLst>
      <p:ext uri="{BB962C8B-B14F-4D97-AF65-F5344CB8AC3E}">
        <p14:creationId xmlns:p14="http://schemas.microsoft.com/office/powerpoint/2010/main" val="1319876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6577-4391-27B6-7D85-A89318AAC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Supervision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D40F0-8573-A5C8-C138-190884850B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Some services are subject to general rather direct supervision </a:t>
            </a:r>
          </a:p>
          <a:p>
            <a:pPr lvl="1"/>
            <a:r>
              <a:rPr lang="en-US" dirty="0"/>
              <a:t>Chronic Care Management </a:t>
            </a:r>
          </a:p>
          <a:p>
            <a:pPr lvl="1"/>
            <a:r>
              <a:rPr lang="en-US" dirty="0"/>
              <a:t>Transitional Care Management </a:t>
            </a:r>
          </a:p>
        </p:txBody>
      </p:sp>
    </p:spTree>
    <p:extLst>
      <p:ext uri="{BB962C8B-B14F-4D97-AF65-F5344CB8AC3E}">
        <p14:creationId xmlns:p14="http://schemas.microsoft.com/office/powerpoint/2010/main" val="10938217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FDC6F-88BF-21A7-6F92-6037913CE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B1EC-8E84-3163-7E3E-EB02CC881A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Social Security Act </a:t>
            </a:r>
            <a:r>
              <a:rPr lang="en-US" dirty="0">
                <a:hlinkClick r:id="rId2"/>
              </a:rPr>
              <a:t>Section 1861(s)</a:t>
            </a:r>
            <a:endParaRPr lang="en-US" dirty="0"/>
          </a:p>
          <a:p>
            <a:r>
              <a:rPr lang="en-US" dirty="0"/>
              <a:t>42CFR410.26 </a:t>
            </a:r>
            <a:r>
              <a:rPr lang="en-US" dirty="0">
                <a:hlinkClick r:id="rId3"/>
              </a:rPr>
              <a:t>Services and supplies incident to a physician’s professional services: Conditions</a:t>
            </a:r>
            <a:endParaRPr lang="en-US" dirty="0"/>
          </a:p>
          <a:p>
            <a:r>
              <a:rPr lang="en-US" dirty="0"/>
              <a:t>CMS IOM</a:t>
            </a:r>
          </a:p>
          <a:p>
            <a:pPr lvl="1"/>
            <a:r>
              <a:rPr lang="en-US" dirty="0"/>
              <a:t>100-02, </a:t>
            </a:r>
            <a:r>
              <a:rPr lang="en-US" dirty="0">
                <a:hlinkClick r:id="rId4"/>
              </a:rPr>
              <a:t>Chapter 13</a:t>
            </a:r>
            <a:endParaRPr lang="en-US" dirty="0"/>
          </a:p>
          <a:p>
            <a:pPr lvl="1"/>
            <a:r>
              <a:rPr lang="en-US" dirty="0"/>
              <a:t>100-02, </a:t>
            </a:r>
            <a:r>
              <a:rPr lang="en-US" dirty="0">
                <a:hlinkClick r:id="rId5"/>
              </a:rPr>
              <a:t>Chapter 15</a:t>
            </a:r>
            <a:endParaRPr lang="en-US" dirty="0"/>
          </a:p>
          <a:p>
            <a:pPr lvl="2"/>
            <a:r>
              <a:rPr lang="en-US" dirty="0"/>
              <a:t>Section 50.3 </a:t>
            </a:r>
          </a:p>
          <a:p>
            <a:pPr lvl="2"/>
            <a:r>
              <a:rPr lang="en-US" dirty="0"/>
              <a:t>Section 60 </a:t>
            </a:r>
          </a:p>
        </p:txBody>
      </p:sp>
    </p:spTree>
    <p:extLst>
      <p:ext uri="{BB962C8B-B14F-4D97-AF65-F5344CB8AC3E}">
        <p14:creationId xmlns:p14="http://schemas.microsoft.com/office/powerpoint/2010/main" val="8009298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1D67C-ED0F-ED57-63A6-410A35E4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992E9-1F59-B16D-5D6B-AE7DD2DF13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CMS IOM </a:t>
            </a:r>
          </a:p>
          <a:p>
            <a:pPr lvl="1"/>
            <a:r>
              <a:rPr lang="en-US" dirty="0"/>
              <a:t>100-04, </a:t>
            </a:r>
            <a:r>
              <a:rPr lang="en-US" dirty="0">
                <a:hlinkClick r:id="rId2"/>
              </a:rPr>
              <a:t>Chapter 12</a:t>
            </a:r>
            <a:r>
              <a:rPr lang="en-US" dirty="0"/>
              <a:t>, Section 30.6.4</a:t>
            </a:r>
          </a:p>
          <a:p>
            <a:r>
              <a:rPr lang="en-US" dirty="0"/>
              <a:t>CMS NCD </a:t>
            </a:r>
            <a:r>
              <a:rPr lang="en-US" dirty="0">
                <a:hlinkClick r:id="rId3"/>
              </a:rPr>
              <a:t>Physician’s Office within an Institution: Coverage of Services and Supplies Incident to a Physician’s Service </a:t>
            </a:r>
            <a:endParaRPr lang="en-US" dirty="0"/>
          </a:p>
          <a:p>
            <a:r>
              <a:rPr lang="en-US" dirty="0"/>
              <a:t>MLN </a:t>
            </a:r>
            <a:r>
              <a:rPr lang="en-US" dirty="0">
                <a:hlinkClick r:id="rId4"/>
              </a:rPr>
              <a:t>SE0441</a:t>
            </a:r>
            <a:r>
              <a:rPr lang="en-US" dirty="0"/>
              <a:t> Incident to Services </a:t>
            </a:r>
          </a:p>
        </p:txBody>
      </p:sp>
    </p:spTree>
    <p:extLst>
      <p:ext uri="{BB962C8B-B14F-4D97-AF65-F5344CB8AC3E}">
        <p14:creationId xmlns:p14="http://schemas.microsoft.com/office/powerpoint/2010/main" val="23745395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7BA0-8486-79B6-857D-42B975214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102DC-425B-CAE4-BACC-D997E03FDF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MLN </a:t>
            </a:r>
            <a:r>
              <a:rPr lang="en-US" dirty="0">
                <a:hlinkClick r:id="rId2"/>
              </a:rPr>
              <a:t>SE1609</a:t>
            </a:r>
            <a:r>
              <a:rPr lang="en-US" dirty="0"/>
              <a:t> Medicare Policy Clarified for Prolonged Drug and Biological Infusions Started Incident to a Physician's Service Using an External Pump </a:t>
            </a:r>
          </a:p>
          <a:p>
            <a:r>
              <a:rPr lang="en-US" dirty="0"/>
              <a:t>CMS </a:t>
            </a:r>
            <a:r>
              <a:rPr lang="en-US" dirty="0">
                <a:hlinkClick r:id="rId3"/>
              </a:rPr>
              <a:t>Incident to Services and Supplies </a:t>
            </a:r>
            <a:endParaRPr lang="en-US" dirty="0"/>
          </a:p>
          <a:p>
            <a:r>
              <a:rPr lang="en-US" dirty="0"/>
              <a:t>LCD </a:t>
            </a:r>
            <a:r>
              <a:rPr lang="en-US" dirty="0">
                <a:hlinkClick r:id="rId4"/>
              </a:rPr>
              <a:t>L36408</a:t>
            </a:r>
            <a:r>
              <a:rPr lang="en-US" dirty="0"/>
              <a:t> Allergy Immunotherapy</a:t>
            </a:r>
          </a:p>
          <a:p>
            <a:r>
              <a:rPr lang="en-US" dirty="0"/>
              <a:t>LCA </a:t>
            </a:r>
            <a:r>
              <a:rPr lang="en-US" dirty="0">
                <a:hlinkClick r:id="rId5"/>
              </a:rPr>
              <a:t>A57472</a:t>
            </a:r>
            <a:r>
              <a:rPr lang="en-US" dirty="0"/>
              <a:t> Billing and Coding: Allergy Immunotherapy </a:t>
            </a:r>
          </a:p>
        </p:txBody>
      </p:sp>
    </p:spTree>
    <p:extLst>
      <p:ext uri="{BB962C8B-B14F-4D97-AF65-F5344CB8AC3E}">
        <p14:creationId xmlns:p14="http://schemas.microsoft.com/office/powerpoint/2010/main" val="30929556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D9768-AB2D-4310-6019-08F95E169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CC3D20D4-66A6-EB90-8FEC-544E079B2F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015549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D92555-7381-8635-D78D-0486BDD7D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88E87B64-9C81-8532-C442-372A3C831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8414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8B437-13E6-DB7D-181E-508EE03E1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and Agenda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64E8F2-14AB-74FE-6623-EF7098116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9123" y="1279525"/>
            <a:ext cx="7868355" cy="4425950"/>
          </a:xfrm>
        </p:spPr>
      </p:pic>
    </p:spTree>
    <p:extLst>
      <p:ext uri="{BB962C8B-B14F-4D97-AF65-F5344CB8AC3E}">
        <p14:creationId xmlns:p14="http://schemas.microsoft.com/office/powerpoint/2010/main" val="5087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123AA-1625-79C4-7BA8-58896D1BF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D2531-9803-C18A-3C28-14B5CB826B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Billing practitioner submitting services provided by someone else 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Services rendered by either NPP or ancillary staff </a:t>
            </a:r>
          </a:p>
          <a:p>
            <a:pPr lvl="2">
              <a:spcBef>
                <a:spcPts val="0"/>
              </a:spcBef>
            </a:pPr>
            <a:r>
              <a:rPr lang="en-US" dirty="0"/>
              <a:t>NPP can be incident to a physician </a:t>
            </a:r>
          </a:p>
          <a:p>
            <a:pPr lvl="2">
              <a:spcBef>
                <a:spcPts val="0"/>
              </a:spcBef>
            </a:pPr>
            <a:r>
              <a:rPr lang="en-US" dirty="0"/>
              <a:t>Ancillary staff can be incident to a physician or NPP</a:t>
            </a:r>
          </a:p>
        </p:txBody>
      </p:sp>
    </p:spTree>
    <p:extLst>
      <p:ext uri="{BB962C8B-B14F-4D97-AF65-F5344CB8AC3E}">
        <p14:creationId xmlns:p14="http://schemas.microsoft.com/office/powerpoint/2010/main" val="1776796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38065-F2CA-E30B-2395-145714BCC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 Category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7EFA6-C217-447C-78DB-6DE678F931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Does not apply to items or services with their own benefit category</a:t>
            </a:r>
          </a:p>
          <a:p>
            <a:pPr lvl="1"/>
            <a:r>
              <a:rPr lang="en-US" dirty="0"/>
              <a:t>Radiology </a:t>
            </a:r>
          </a:p>
          <a:p>
            <a:pPr lvl="1"/>
            <a:r>
              <a:rPr lang="en-US" dirty="0"/>
              <a:t>Clinical laboratory </a:t>
            </a:r>
          </a:p>
          <a:p>
            <a:pPr lvl="1"/>
            <a:r>
              <a:rPr lang="en-US" dirty="0"/>
              <a:t>Pathology </a:t>
            </a:r>
          </a:p>
          <a:p>
            <a:pPr lvl="1"/>
            <a:r>
              <a:rPr lang="en-US" dirty="0"/>
              <a:t>Antigens (specific rules apply) </a:t>
            </a:r>
          </a:p>
          <a:p>
            <a:pPr lvl="1"/>
            <a:r>
              <a:rPr lang="en-US" dirty="0"/>
              <a:t>Vaccines (influenza, pneumonia, hepatitis B) </a:t>
            </a:r>
          </a:p>
        </p:txBody>
      </p:sp>
    </p:spTree>
    <p:extLst>
      <p:ext uri="{BB962C8B-B14F-4D97-AF65-F5344CB8AC3E}">
        <p14:creationId xmlns:p14="http://schemas.microsoft.com/office/powerpoint/2010/main" val="2005828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AC9B4-2B46-94A6-9E8B-1C5B70406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F37E4-8A1C-D967-B355-250497D21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792836"/>
          </a:xfrm>
        </p:spPr>
        <p:txBody>
          <a:bodyPr/>
          <a:lstStyle/>
          <a:p>
            <a:r>
              <a:rPr lang="en-US" dirty="0"/>
              <a:t>Integral, although incidental part of the billing provider’s professional services </a:t>
            </a:r>
          </a:p>
          <a:p>
            <a:r>
              <a:rPr lang="en-US" dirty="0"/>
              <a:t>Commonly rendered without charge or included as part of the professional service </a:t>
            </a:r>
          </a:p>
          <a:p>
            <a:r>
              <a:rPr lang="en-US" dirty="0"/>
              <a:t>Commonly furnished in physician’s office </a:t>
            </a:r>
          </a:p>
          <a:p>
            <a:r>
              <a:rPr lang="en-US" dirty="0"/>
              <a:t>Furnished under direct supervision </a:t>
            </a:r>
          </a:p>
          <a:p>
            <a:r>
              <a:rPr lang="en-US" dirty="0"/>
              <a:t>Billing practitioner maintains involvement in patient care </a:t>
            </a:r>
          </a:p>
        </p:txBody>
      </p:sp>
    </p:spTree>
    <p:extLst>
      <p:ext uri="{BB962C8B-B14F-4D97-AF65-F5344CB8AC3E}">
        <p14:creationId xmlns:p14="http://schemas.microsoft.com/office/powerpoint/2010/main" val="2534349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366DC-825C-718D-B568-38F1E8E3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Service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E9447-2589-FBCE-0B8A-15075F5424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E/M </a:t>
            </a:r>
          </a:p>
          <a:p>
            <a:pPr lvl="1"/>
            <a:r>
              <a:rPr lang="en-US" dirty="0"/>
              <a:t>Ancillary staff submit procedure code 99211 only </a:t>
            </a:r>
          </a:p>
          <a:p>
            <a:r>
              <a:rPr lang="en-US" dirty="0"/>
              <a:t>Administration of drugs and biologicals </a:t>
            </a:r>
          </a:p>
          <a:p>
            <a:r>
              <a:rPr lang="en-US" dirty="0"/>
              <a:t>Minor surgery </a:t>
            </a:r>
          </a:p>
          <a:p>
            <a:r>
              <a:rPr lang="en-US" dirty="0"/>
              <a:t>Reading x-ray results </a:t>
            </a:r>
          </a:p>
        </p:txBody>
      </p:sp>
    </p:spTree>
    <p:extLst>
      <p:ext uri="{BB962C8B-B14F-4D97-AF65-F5344CB8AC3E}">
        <p14:creationId xmlns:p14="http://schemas.microsoft.com/office/powerpoint/2010/main" val="2983449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2BE4-489A-BA7F-5A0E-7C083A165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Included in Professional’s Charges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C9F58-556A-E8AC-92FF-099E475049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Services are not a separate charge by the person performing the service </a:t>
            </a:r>
          </a:p>
          <a:p>
            <a:r>
              <a:rPr lang="en-US" dirty="0"/>
              <a:t>Included in billing practitioner’s charges </a:t>
            </a:r>
          </a:p>
        </p:txBody>
      </p:sp>
    </p:spTree>
    <p:extLst>
      <p:ext uri="{BB962C8B-B14F-4D97-AF65-F5344CB8AC3E}">
        <p14:creationId xmlns:p14="http://schemas.microsoft.com/office/powerpoint/2010/main" val="18004000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ranch xmlns="38319c59-cafe-4953-ac04-7a1f3d75c99d">Provider Outreach &amp; Education</Branch>
    <Division xmlns="38319c59-cafe-4953-ac04-7a1f3d75c99d">Government Health Administrators</Division>
    <Document_x0020_History xmlns="38319c59-cafe-4953-ac04-7a1f3d75c99d" xsi:nil="true"/>
    <Review_x0020_Notification_x0020_Date xmlns="38319c59-cafe-4953-ac04-7a1f3d75c99d">2025-11-17T06:00:00+00:00</Review_x0020_Notification_x0020_Date>
    <Document_x0020_Type xmlns="38319c59-cafe-4953-ac04-7a1f3d75c99d">Form</Document_x0020_Type>
    <Must_x0020_review_x0020_changes_x0020_with_x0020_staff xmlns="38319c59-cafe-4953-ac04-7a1f3d75c99d">No</Must_x0020_review_x0020_changes_x0020_with_x0020_staff>
    <Approve_x0020_Olli_x0020_Document xmlns="6c3c6057-49d3-4dc7-88e4-55d77bf3a92f">
      <Url xsi:nil="true"/>
      <Description xsi:nil="true"/>
    </Approve_x0020_Olli_x0020_Document>
    <CategoryDescription xmlns="http://schemas.microsoft.com/sharepoint.v3" xsi:nil="true"/>
    <Document_x0020_Number xmlns="38319c59-cafe-4953-ac04-7a1f3d75c99d" xsi:nil="true"/>
    <Functional_x0020_Area xmlns="38319c59-cafe-4953-ac04-7a1f3d75c99d">Provider Services</Functional_x0020_Area>
    <Topic2 xmlns="38319c59-cafe-4953-ac04-7a1f3d75c99d">Education – Internal</Topic2>
    <RoutingRuleDescription xmlns="http://schemas.microsoft.com/sharepoint/v3" xsi:nil="true"/>
    <New_x0020_Version_x0020_Email_x0020_Required xmlns="38319c59-cafe-4953-ac04-7a1f3d75c99d">No</New_x0020_Version_x0020_Email_x0020_Required>
    <Latest_x0020_Changes xmlns="38319c59-cafe-4953-ac04-7a1f3d75c99d">Updated required slides and verbiage. 11/17/2023. Version 2.0</Latest_x0020_Changes>
    <Contract xmlns="38319c59-cafe-4953-ac04-7a1f3d75c99d">Shared</Contract>
    <Workflow_x0020_Status xmlns="38319c59-cafe-4953-ac04-7a1f3d75c99d">Active</Workflow_x0020_Status>
    <_dlc_DocId xmlns="38319c59-cafe-4953-ac04-7a1f3d75c99d">GHA0-287831341-22520</_dlc_DocId>
    <_dlc_DocIdUrl xmlns="38319c59-cafe-4953-ac04-7a1f3d75c99d">
      <Url>https://knowledge.wpsic.com/lib/gha/_layouts/15/DocIdRedir.aspx?ID=GHA0-287831341-22520</Url>
      <Description>GHA0-287831341-22520</Description>
    </_dlc_DocIdUrl>
    <Published_x0020_Version xmlns="38319c59-cafe-4953-ac04-7a1f3d75c99d">2.0</Published_x0020_Vers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HA Document" ma:contentTypeID="0x010100145A4B23F966424BB4FD8A429A4EA29A00DCDC287B76D71443BBCAEBB9B354C5BD" ma:contentTypeVersion="57" ma:contentTypeDescription="" ma:contentTypeScope="" ma:versionID="bb74188fb88d060d97aba250f804b40c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.v3" xmlns:ns3="38319c59-cafe-4953-ac04-7a1f3d75c99d" xmlns:ns4="6c3c6057-49d3-4dc7-88e4-55d77bf3a92f" targetNamespace="http://schemas.microsoft.com/office/2006/metadata/properties" ma:root="true" ma:fieldsID="58431f43d8f4e1c445847ea7e3e91c5a" ns1:_="" ns2:_="" ns3:_="" ns4:_="">
    <xsd:import namespace="http://schemas.microsoft.com/sharepoint/v3"/>
    <xsd:import namespace="http://schemas.microsoft.com/sharepoint.v3"/>
    <xsd:import namespace="38319c59-cafe-4953-ac04-7a1f3d75c99d"/>
    <xsd:import namespace="6c3c6057-49d3-4dc7-88e4-55d77bf3a92f"/>
    <xsd:element name="properties">
      <xsd:complexType>
        <xsd:sequence>
          <xsd:element name="documentManagement">
            <xsd:complexType>
              <xsd:all>
                <xsd:element ref="ns2:CategoryDescription" minOccurs="0"/>
                <xsd:element ref="ns3:Document_x0020_Number" minOccurs="0"/>
                <xsd:element ref="ns3:Document_x0020_Type" minOccurs="0"/>
                <xsd:element ref="ns3:Latest_x0020_Changes" minOccurs="0"/>
                <xsd:element ref="ns3:Must_x0020_review_x0020_changes_x0020_with_x0020_staff"/>
                <xsd:element ref="ns3:New_x0020_Version_x0020_Email_x0020_Required"/>
                <xsd:element ref="ns3:Review_x0020_Notification_x0020_Date"/>
                <xsd:element ref="ns3:Functional_x0020_Area" minOccurs="0"/>
                <xsd:element ref="ns3:Branch" minOccurs="0"/>
                <xsd:element ref="ns3:Contract" minOccurs="0"/>
                <xsd:element ref="ns3:Topic2"/>
                <xsd:element ref="ns3:Workflow_x0020_Status" minOccurs="0"/>
                <xsd:element ref="ns4:Approve_x0020_Olli_x0020_Document" minOccurs="0"/>
                <xsd:element ref="ns3:Document_x0020_History" minOccurs="0"/>
                <xsd:element ref="ns3:Published_x0020_Version" minOccurs="0"/>
                <xsd:element ref="ns3:_dlc_DocId" minOccurs="0"/>
                <xsd:element ref="ns3:_dlc_DocIdUrl" minOccurs="0"/>
                <xsd:element ref="ns3:_dlc_DocIdPersistId" minOccurs="0"/>
                <xsd:element ref="ns1:RoutingRuleDescription" minOccurs="0"/>
                <xsd:element ref="ns3:SharedWithUsers" minOccurs="0"/>
                <xsd:element ref="ns3:Divi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24" nillable="true" ma:displayName="Description-old" ma:description="" ma:hidden="true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2" nillable="true" ma:displayName="Description" ma:internalName="Category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19c59-cafe-4953-ac04-7a1f3d75c99d" elementFormDefault="qualified">
    <xsd:import namespace="http://schemas.microsoft.com/office/2006/documentManagement/types"/>
    <xsd:import namespace="http://schemas.microsoft.com/office/infopath/2007/PartnerControls"/>
    <xsd:element name="Document_x0020_Number" ma:index="3" nillable="true" ma:displayName="Document Number" ma:internalName="Document_x0020_Number">
      <xsd:simpleType>
        <xsd:restriction base="dms:Text">
          <xsd:maxLength value="255"/>
        </xsd:restriction>
      </xsd:simpleType>
    </xsd:element>
    <xsd:element name="Document_x0020_Type" ma:index="4" nillable="true" ma:displayName="Document Type" ma:format="Dropdown" ma:internalName="Document_x0020_Type">
      <xsd:simpleType>
        <xsd:restriction base="dms:Choice">
          <xsd:enumeration value="Form"/>
          <xsd:enumeration value="Policy"/>
          <xsd:enumeration value="Process"/>
          <xsd:enumeration value="Reference"/>
          <xsd:enumeration value="Work Instruction"/>
        </xsd:restriction>
      </xsd:simpleType>
    </xsd:element>
    <xsd:element name="Latest_x0020_Changes" ma:index="5" nillable="true" ma:displayName="Latest Changes" ma:internalName="Latest_x0020_Changes">
      <xsd:simpleType>
        <xsd:restriction base="dms:Note"/>
      </xsd:simpleType>
    </xsd:element>
    <xsd:element name="Must_x0020_review_x0020_changes_x0020_with_x0020_staff" ma:index="6" ma:displayName="Must review changes with staff" ma:format="RadioButtons" ma:internalName="Must_x0020_review_x0020_changes_x0020_with_x0020_staff">
      <xsd:simpleType>
        <xsd:restriction base="dms:Choice">
          <xsd:enumeration value="Yes"/>
          <xsd:enumeration value="No"/>
        </xsd:restriction>
      </xsd:simpleType>
    </xsd:element>
    <xsd:element name="New_x0020_Version_x0020_Email_x0020_Required" ma:index="7" ma:displayName="New Version Email Required" ma:default="No" ma:format="RadioButtons" ma:internalName="New_x0020_Version_x0020_Email_x0020_Required" ma:readOnly="false">
      <xsd:simpleType>
        <xsd:restriction base="dms:Choice">
          <xsd:enumeration value="Yes"/>
          <xsd:enumeration value="No"/>
        </xsd:restriction>
      </xsd:simpleType>
    </xsd:element>
    <xsd:element name="Review_x0020_Notification_x0020_Date" ma:index="8" ma:displayName="Review Notification Date" ma:format="DateOnly" ma:internalName="Review_x0020_Notification_x0020_Date" ma:readOnly="false">
      <xsd:simpleType>
        <xsd:restriction base="dms:DateTime"/>
      </xsd:simpleType>
    </xsd:element>
    <xsd:element name="Functional_x0020_Area" ma:index="9" nillable="true" ma:displayName="Functional Area" ma:format="Dropdown" ma:internalName="Functional_x0020_Area" ma:readOnly="false">
      <xsd:simpleType>
        <xsd:union memberTypes="dms:Text">
          <xsd:simpleType>
            <xsd:restriction base="dms:Choice">
              <xsd:enumeration value="Audit"/>
              <xsd:enumeration value="Clinical Services"/>
              <xsd:enumeration value="Contract Administration"/>
              <xsd:enumeration value="Financial Services"/>
              <xsd:enumeration value="Administration &amp; Support"/>
              <xsd:enumeration value="Provider Services"/>
              <xsd:enumeration value="Systems &amp; Technology"/>
            </xsd:restriction>
          </xsd:simpleType>
        </xsd:union>
      </xsd:simpleType>
    </xsd:element>
    <xsd:element name="Branch" ma:index="10" nillable="true" ma:displayName="Branch" ma:format="Dropdown" ma:internalName="Branch">
      <xsd:simpleType>
        <xsd:restriction base="dms:Choice">
          <xsd:enumeration value="Appeals/Redeterminations"/>
          <xsd:enumeration value="Audit"/>
          <xsd:enumeration value="Audit - Appeals"/>
          <xsd:enumeration value="Audit - Cost Report Reopenings"/>
          <xsd:enumeration value="Audit - Field Office"/>
          <xsd:enumeration value="Audit - Reimbursement"/>
          <xsd:enumeration value="Audit - Supervisors"/>
          <xsd:enumeration value="Business Systems Support"/>
          <xsd:enumeration value="CCU"/>
          <xsd:enumeration value="CERT"/>
          <xsd:enumeration value="Claims"/>
          <xsd:enumeration value="Complaint Screening"/>
          <xsd:enumeration value="Customer Service"/>
          <xsd:enumeration value="Document Services"/>
          <xsd:enumeration value="Financial Reporting"/>
          <xsd:enumeration value="FOIA"/>
          <xsd:enumeration value="INSIGHT"/>
          <xsd:enumeration value="MAC Administration"/>
          <xsd:enumeration value="Medical Review"/>
          <xsd:enumeration value="Medicare Guidance"/>
          <xsd:enumeration value="MedPub"/>
          <xsd:enumeration value="MIP"/>
          <xsd:enumeration value="Monitoring &amp; Complaint Screening"/>
          <xsd:enumeration value="Payment Recovery"/>
          <xsd:enumeration value="Policy"/>
          <xsd:enumeration value="Provider Enrollment"/>
          <xsd:enumeration value="Provider Outreach &amp; Education"/>
          <xsd:enumeration value="Quality Assurance"/>
          <xsd:enumeration value="Quality Management"/>
          <xsd:enumeration value="RA"/>
          <xsd:enumeration value="Reimbursement"/>
          <xsd:enumeration value="Secondary Payer"/>
          <xsd:enumeration value="STAR"/>
          <xsd:enumeration value="Tech Support"/>
          <xsd:enumeration value="UPIC-JOA"/>
          <xsd:enumeration value="Web Development"/>
          <xsd:enumeration value="Ready to Archive"/>
        </xsd:restriction>
      </xsd:simpleType>
    </xsd:element>
    <xsd:element name="Contract" ma:index="11" nillable="true" ma:displayName="Contract" ma:format="Dropdown" ma:internalName="Contract" ma:readOnly="false">
      <xsd:simpleType>
        <xsd:union memberTypes="dms:Text">
          <xsd:simpleType>
            <xsd:restriction base="dms:Choice">
              <xsd:enumeration value="(None)"/>
              <xsd:enumeration value="Part A"/>
              <xsd:enumeration value="Part B"/>
              <xsd:enumeration value="Shared"/>
            </xsd:restriction>
          </xsd:simpleType>
        </xsd:union>
      </xsd:simpleType>
    </xsd:element>
    <xsd:element name="Topic2" ma:index="12" ma:displayName="Topic" ma:format="Dropdown" ma:internalName="Topic2" ma:readOnly="false">
      <xsd:simpleType>
        <xsd:restriction base="dms:Choice">
          <xsd:enumeration value="(None)"/>
          <xsd:enumeration value="935"/>
          <xsd:enumeration value="1099"/>
          <xsd:enumeration value="Accounts Payable"/>
          <xsd:enumeration value="Accounts Receivable"/>
          <xsd:enumeration value="Advance Payments"/>
          <xsd:enumeration value="Approval"/>
          <xsd:enumeration value="Assignment"/>
          <xsd:enumeration value="Audit - Acceptability"/>
          <xsd:enumeration value="Audit - Audit Programs"/>
          <xsd:enumeration value="Audit - Claim Calculations"/>
          <xsd:enumeration value="Audit - DSH/LIP"/>
          <xsd:enumeration value="Audit - EHR Workpapers"/>
          <xsd:enumeration value="Audit - IME/GME/NAH"/>
          <xsd:enumeration value="Audit - IRF, LTCH, and Provider-Based Reviews"/>
          <xsd:enumeration value="Audit - Letters"/>
          <xsd:enumeration value="Audit - Rates"/>
          <xsd:enumeration value="Audit - SCH/MDH"/>
          <xsd:enumeration value="Audit - Settlement Worksheets"/>
          <xsd:enumeration value="Audit - Tentative Settlement"/>
          <xsd:enumeration value="Audit - UDR Workpapers"/>
          <xsd:enumeration value="Audit - UDRs"/>
          <xsd:enumeration value="Audit - Wage Index"/>
          <xsd:enumeration value="Banking"/>
          <xsd:enumeration value="Bankruptcy"/>
          <xsd:enumeration value="Beneficiary letter"/>
          <xsd:enumeration value="CA View"/>
          <xsd:enumeration value="Call Log"/>
          <xsd:enumeration value="CCU Reports"/>
          <xsd:enumeration value="CERT"/>
          <xsd:enumeration value="Checklist"/>
          <xsd:enumeration value="CMS"/>
          <xsd:enumeration value="COBC"/>
          <xsd:enumeration value="Communique"/>
          <xsd:enumeration value="Coordination of Benefits"/>
          <xsd:enumeration value="Corrective-Preventive Action"/>
          <xsd:enumeration value="Correspondence"/>
          <xsd:enumeration value="CRNA"/>
          <xsd:enumeration value="Cycle"/>
          <xsd:enumeration value="Data Analysis"/>
          <xsd:enumeration value="DCS/Treasury"/>
          <xsd:enumeration value="Development"/>
          <xsd:enumeration value="Divisional"/>
          <xsd:enumeration value="Document Control"/>
          <xsd:enumeration value="Draft CR"/>
          <xsd:enumeration value="Education – Internal"/>
          <xsd:enumeration value="Education – Provider"/>
          <xsd:enumeration value="EFT"/>
          <xsd:enumeration value="eNews"/>
          <xsd:enumeration value="ERS"/>
          <xsd:enumeration value="External Audit"/>
          <xsd:enumeration value="Fax"/>
          <xsd:enumeration value="First Level Appeal"/>
          <xsd:enumeration value="FISS"/>
          <xsd:enumeration value="HIGLAS"/>
          <xsd:enumeration value="Inquiries"/>
          <xsd:enumeration value="Internal Audit"/>
          <xsd:enumeration value="Internal Controls"/>
          <xsd:enumeration value="IRR"/>
          <xsd:enumeration value="IVR"/>
          <xsd:enumeration value="J5"/>
          <xsd:enumeration value="J8"/>
          <xsd:enumeration value="Macro"/>
          <xsd:enumeration value="Maintenance"/>
          <xsd:enumeration value="Management Review"/>
          <xsd:enumeration value="Master List"/>
          <xsd:enumeration value="Meetings"/>
          <xsd:enumeration value="MR Letter"/>
          <xsd:enumeration value="NICE"/>
          <xsd:enumeration value="Nonconforming Service"/>
          <xsd:enumeration value="NRF"/>
          <xsd:enumeration value="OCR"/>
          <xsd:enumeration value="OnBase"/>
          <xsd:enumeration value="Pecos"/>
          <xsd:enumeration value="Performance Metrics"/>
          <xsd:enumeration value="Portal Support"/>
          <xsd:enumeration value="Problem Prioritization"/>
          <xsd:enumeration value="Processing Applications"/>
          <xsd:enumeration value="Production"/>
          <xsd:enumeration value="Provider Letter"/>
          <xsd:enumeration value="Quality"/>
          <xsd:enumeration value="Receipt"/>
          <xsd:enumeration value="Referral"/>
          <xsd:enumeration value="Regulation and Informational Materials"/>
          <xsd:enumeration value="Release"/>
          <xsd:enumeration value="Reopening"/>
          <xsd:enumeration value="Reporting"/>
          <xsd:enumeration value="Review"/>
          <xsd:enumeration value="Sampling"/>
          <xsd:enumeration value="Second Level Appeal"/>
          <xsd:enumeration value="Service Level Agreement"/>
          <xsd:enumeration value="Service Requests-Referrals"/>
          <xsd:enumeration value="Systems Support"/>
          <xsd:enumeration value="Thank Yous"/>
          <xsd:enumeration value="Third Party"/>
          <xsd:enumeration value="Training"/>
          <xsd:enumeration value="Training Delivery"/>
          <xsd:enumeration value="Training Development"/>
          <xsd:enumeration value="Trending"/>
          <xsd:enumeration value="Validation"/>
          <xsd:enumeration value="Voluntary Refunds"/>
          <xsd:enumeration value="Website"/>
          <xsd:enumeration value="WFO"/>
          <xsd:enumeration value="Workload"/>
          <xsd:enumeration value="Worksheet"/>
          <xsd:enumeration value="Write Off"/>
          <xsd:enumeration value="ZPIC/UPIC"/>
        </xsd:restriction>
      </xsd:simpleType>
    </xsd:element>
    <xsd:element name="Workflow_x0020_Status" ma:index="13" nillable="true" ma:displayName="Workflow Status" ma:default="New" ma:format="Dropdown" ma:internalName="Workflow_x0020_Status" ma:readOnly="false">
      <xsd:simpleType>
        <xsd:union memberTypes="dms:Text">
          <xsd:simpleType>
            <xsd:restriction base="dms:Choice">
              <xsd:enumeration value="New"/>
              <xsd:enumeration value="Edit"/>
              <xsd:enumeration value="Review"/>
              <xsd:enumeration value="Approval"/>
              <xsd:enumeration value="Ready"/>
              <xsd:enumeration value="Active"/>
            </xsd:restriction>
          </xsd:simpleType>
        </xsd:union>
      </xsd:simpleType>
    </xsd:element>
    <xsd:element name="Document_x0020_History" ma:index="15" nillable="true" ma:displayName="Document History" ma:internalName="Document_x0020_History">
      <xsd:simpleType>
        <xsd:restriction base="dms:Note">
          <xsd:maxLength value="255"/>
        </xsd:restriction>
      </xsd:simpleType>
    </xsd:element>
    <xsd:element name="Published_x0020_Version" ma:index="16" nillable="true" ma:displayName="Published Version" ma:internalName="Published_x0020_Version">
      <xsd:simpleType>
        <xsd:restriction base="dms:Text">
          <xsd:maxLength value="255"/>
        </xsd:restriction>
      </xsd:simple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vision" ma:index="28" nillable="true" ma:displayName="Division" ma:default="Government Health Administrators" ma:hidden="true" ma:internalName="Divi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3c6057-49d3-4dc7-88e4-55d77bf3a92f" elementFormDefault="qualified">
    <xsd:import namespace="http://schemas.microsoft.com/office/2006/documentManagement/types"/>
    <xsd:import namespace="http://schemas.microsoft.com/office/infopath/2007/PartnerControls"/>
    <xsd:element name="Approve_x0020_Olli_x0020_Document" ma:index="14" nillable="true" ma:displayName="Approve Olli Document" ma:internalName="Approve_x0020_Olli_x0020_Doc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29823FB-1642-44C2-B134-4F94F2A419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65DD43-4A45-4E69-B065-7B5DB9C09977}">
  <ds:schemaRefs>
    <ds:schemaRef ds:uri="http://schemas.microsoft.com/sharepoint/v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c3c6057-49d3-4dc7-88e4-55d77bf3a92f"/>
    <ds:schemaRef ds:uri="38319c59-cafe-4953-ac04-7a1f3d75c99d"/>
    <ds:schemaRef ds:uri="http://schemas.microsoft.com/sharepoint.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F37263E-83E8-47D8-84E5-BD20C1C68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.v3"/>
    <ds:schemaRef ds:uri="38319c59-cafe-4953-ac04-7a1f3d75c99d"/>
    <ds:schemaRef ds:uri="6c3c6057-49d3-4dc7-88e4-55d77bf3a9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B021285-0A3B-4B11-9CD4-6DCF787DA50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3402</TotalTime>
  <Words>1183</Words>
  <Application>Microsoft Office PowerPoint</Application>
  <PresentationFormat>Widescreen</PresentationFormat>
  <Paragraphs>213</Paragraphs>
  <Slides>37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Trebuchet MS</vt:lpstr>
      <vt:lpstr>Custom Design</vt:lpstr>
      <vt:lpstr>1_Custom Design</vt:lpstr>
      <vt:lpstr>Medicare Incident to Guidelines </vt:lpstr>
      <vt:lpstr>Disclaimer</vt:lpstr>
      <vt:lpstr>Acronyms </vt:lpstr>
      <vt:lpstr>Goal and Agenda </vt:lpstr>
      <vt:lpstr>Definition </vt:lpstr>
      <vt:lpstr>Benefit Category </vt:lpstr>
      <vt:lpstr>Requirements </vt:lpstr>
      <vt:lpstr>Professional Service </vt:lpstr>
      <vt:lpstr>Included in Professional’s Charges </vt:lpstr>
      <vt:lpstr>Incident to Place of Service</vt:lpstr>
      <vt:lpstr>Supervision </vt:lpstr>
      <vt:lpstr>Virtual Supervision </vt:lpstr>
      <vt:lpstr>Mental Health Services – Permanent  </vt:lpstr>
      <vt:lpstr>Encore – Mental Health </vt:lpstr>
      <vt:lpstr>Employment Relationship </vt:lpstr>
      <vt:lpstr>Plan of Care </vt:lpstr>
      <vt:lpstr>Patient’s Home </vt:lpstr>
      <vt:lpstr>Home Without Practitioner </vt:lpstr>
      <vt:lpstr>Home Incident to Specific Services </vt:lpstr>
      <vt:lpstr>Homebound Criteria </vt:lpstr>
      <vt:lpstr>Homebound Criteria One </vt:lpstr>
      <vt:lpstr>Homebound Criteria Two </vt:lpstr>
      <vt:lpstr>Drugs and Biologicals </vt:lpstr>
      <vt:lpstr>Allergy Immunotherapy </vt:lpstr>
      <vt:lpstr>RHC/FQHC/CAH  </vt:lpstr>
      <vt:lpstr>Supervision and Benefit Category </vt:lpstr>
      <vt:lpstr>Documentation </vt:lpstr>
      <vt:lpstr>Split/Shared Not Applicable </vt:lpstr>
      <vt:lpstr>Additional Information </vt:lpstr>
      <vt:lpstr>Payment </vt:lpstr>
      <vt:lpstr>Office in facility </vt:lpstr>
      <vt:lpstr>General Supervision </vt:lpstr>
      <vt:lpstr>Resources </vt:lpstr>
      <vt:lpstr>More Resources </vt:lpstr>
      <vt:lpstr>Additional Resources </vt:lpstr>
      <vt:lpstr>Questions 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 PowerPoint Template with required slides</dc:title>
  <dc:creator>Rasmussen, Benjamin - Corp Comm</dc:creator>
  <cp:lastModifiedBy>Diaz, Maria</cp:lastModifiedBy>
  <cp:revision>134</cp:revision>
  <dcterms:created xsi:type="dcterms:W3CDTF">2020-11-15T21:40:28Z</dcterms:created>
  <dcterms:modified xsi:type="dcterms:W3CDTF">2024-03-07T16:10:59Z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0x010100145A4B23F966424BB4FD8A429A4EA29A00DCDC287B76D71443BBCAEBB9B354C5BD</vt:lpwstr>
  </property>
  <property fmtid="{D5CDD505-2E9C-101B-9397-08002B2CF9AE}" pid="3" name="_dlc_DocIdItemGuid">
    <vt:lpwstr>7d201af0-9455-4e7e-9934-8c85bee461e3</vt:lpwstr>
  </property>
  <property fmtid="{D5CDD505-2E9C-101B-9397-08002B2CF9AE}" pid="4" name="WorkflowChangePath">
    <vt:lpwstr>a4216109-3f9e-43cc-90ff-b52cd27f9e9b,19;a4216109-3f9e-43cc-90ff-b52cd27f9e9b,19;a4216109-3f9e-43cc-90ff-b52cd27f9e9b,65;a4216109-3f9e-43cc-90ff-b52cd27f9e9b,65;</vt:lpwstr>
  </property>
  <property fmtid="{D5CDD505-2E9C-101B-9397-08002B2CF9AE}" pid="5" name="SendReminderNoticeTo">
    <vt:lpwstr>548;#i:0#.w|corp\0006890,#i:0#.w|corp\0006890,#Thom.Ryan@wpsic.com,#Thom.Ryan@wpsic.com,#Ryan, Thom,#,#,#;#544;#i:0#.w|corp\0014800,#i:0#.w|corp\0014800,#Maria.Diaz@wpsic.com,#Maria.Diaz@wpsic.com,#Diaz, Maria,#,#,#</vt:lpwstr>
  </property>
  <property fmtid="{D5CDD505-2E9C-101B-9397-08002B2CF9AE}" pid="6" name="Publish Document">
    <vt:lpwstr>https://knowledge.wpsic.com/lib/gha/_layouts/15/wrkstat.aspx?List=6c3c6057-49d3-4dc7-88e4-55d77bf3a92f&amp;WorkflowInstanceName=9c6a23d3-5c73-44fb-9eb7-9104751dfceb, Publish</vt:lpwstr>
  </property>
</Properties>
</file>