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8" r:id="rId3"/>
    <p:sldId id="363" r:id="rId4"/>
    <p:sldId id="331" r:id="rId5"/>
    <p:sldId id="302" r:id="rId6"/>
    <p:sldId id="314" r:id="rId7"/>
    <p:sldId id="312" r:id="rId8"/>
    <p:sldId id="373" r:id="rId9"/>
    <p:sldId id="374" r:id="rId10"/>
    <p:sldId id="377" r:id="rId11"/>
    <p:sldId id="315" r:id="rId12"/>
    <p:sldId id="256" r:id="rId13"/>
    <p:sldId id="303" r:id="rId14"/>
    <p:sldId id="313" r:id="rId15"/>
    <p:sldId id="304" r:id="rId16"/>
    <p:sldId id="305" r:id="rId17"/>
    <p:sldId id="371" r:id="rId18"/>
    <p:sldId id="306" r:id="rId19"/>
    <p:sldId id="307" r:id="rId20"/>
    <p:sldId id="308" r:id="rId21"/>
    <p:sldId id="309" r:id="rId22"/>
    <p:sldId id="316" r:id="rId23"/>
    <p:sldId id="310" r:id="rId24"/>
    <p:sldId id="317" r:id="rId25"/>
    <p:sldId id="318" r:id="rId26"/>
    <p:sldId id="319" r:id="rId27"/>
    <p:sldId id="320" r:id="rId28"/>
    <p:sldId id="366" r:id="rId29"/>
    <p:sldId id="365" r:id="rId30"/>
    <p:sldId id="367" r:id="rId31"/>
    <p:sldId id="368" r:id="rId32"/>
    <p:sldId id="321" r:id="rId33"/>
    <p:sldId id="324" r:id="rId34"/>
    <p:sldId id="339" r:id="rId35"/>
    <p:sldId id="327" r:id="rId36"/>
    <p:sldId id="369" r:id="rId37"/>
    <p:sldId id="370" r:id="rId38"/>
    <p:sldId id="332" r:id="rId39"/>
    <p:sldId id="267" r:id="rId40"/>
    <p:sldId id="376" r:id="rId41"/>
    <p:sldId id="378" r:id="rId42"/>
    <p:sldId id="280" r:id="rId43"/>
    <p:sldId id="333" r:id="rId44"/>
    <p:sldId id="330" r:id="rId45"/>
    <p:sldId id="340" r:id="rId46"/>
    <p:sldId id="335" r:id="rId47"/>
    <p:sldId id="336" r:id="rId48"/>
    <p:sldId id="34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974" autoAdjust="0"/>
  </p:normalViewPr>
  <p:slideViewPr>
    <p:cSldViewPr snapToGrid="0">
      <p:cViewPr varScale="1">
        <p:scale>
          <a:sx n="94" d="100"/>
          <a:sy n="94" d="100"/>
        </p:scale>
        <p:origin x="12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BB589-70C3-4A9E-B815-C9C2DEED25C1}" type="datetimeFigureOut">
              <a:rPr lang="en-US" smtClean="0"/>
              <a:t>10/24/2023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4A36-43AF-4923-8F60-838CB8F46377}" type="slidenum">
              <a:rPr lang="en-US" smtClean="0"/>
              <a:t>‹#›</a:t>
            </a:fld>
            <a:endParaRPr lang="en-US" dirty="0"/>
          </a:p>
        </p:txBody>
      </p:sp>
    </p:spTree>
    <p:extLst>
      <p:ext uri="{BB962C8B-B14F-4D97-AF65-F5344CB8AC3E}">
        <p14:creationId xmlns:p14="http://schemas.microsoft.com/office/powerpoint/2010/main" val="370166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ncbddd/heartdefects/ventricularseptaldefect.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ncbddd/heartdefects/hlh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ncbddd/heartdefects/hlh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A central shunt is </a:t>
            </a:r>
            <a:r>
              <a:rPr lang="en-US" b="1" i="0" dirty="0">
                <a:solidFill>
                  <a:srgbClr val="202124"/>
                </a:solidFill>
                <a:effectLst/>
                <a:latin typeface="Roboto" panose="02000000000000000000" pitchFamily="2" charset="0"/>
              </a:rPr>
              <a:t>an anastomosis between the ascending aorta and the main pulmonary artery made of PTFE</a:t>
            </a:r>
            <a:r>
              <a:rPr lang="en-US" b="0" i="0" dirty="0">
                <a:solidFill>
                  <a:srgbClr val="202124"/>
                </a:solidFill>
                <a:effectLs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4</a:t>
            </a:fld>
            <a:endParaRPr lang="en-US" dirty="0"/>
          </a:p>
        </p:txBody>
      </p:sp>
    </p:spTree>
    <p:extLst>
      <p:ext uri="{BB962C8B-B14F-4D97-AF65-F5344CB8AC3E}">
        <p14:creationId xmlns:p14="http://schemas.microsoft.com/office/powerpoint/2010/main" val="133256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Tetralogy of Fallot is made up of the following four defects of the heart and its blood vessels: (Biology of Fallot)</a:t>
            </a:r>
          </a:p>
          <a:p>
            <a:pPr algn="l">
              <a:buFont typeface="+mj-lt"/>
              <a:buAutoNum type="arabicPeriod"/>
            </a:pPr>
            <a:r>
              <a:rPr lang="en-US" b="0" i="0" dirty="0">
                <a:solidFill>
                  <a:srgbClr val="000000"/>
                </a:solidFill>
                <a:effectLst/>
                <a:latin typeface="Open Sans" panose="020B0606030504020204" pitchFamily="34" charset="0"/>
              </a:rPr>
              <a:t>A hole in the wall between the two lower chambers―or ventricles―of the heart. This condition also is called a </a:t>
            </a:r>
            <a:r>
              <a:rPr lang="en-US" b="0" i="0" u="sng" dirty="0">
                <a:solidFill>
                  <a:srgbClr val="075290"/>
                </a:solidFill>
                <a:effectLst/>
                <a:latin typeface="Open Sans" panose="020B0606030504020204" pitchFamily="34" charset="0"/>
                <a:hlinkClick r:id="rId3"/>
              </a:rPr>
              <a:t>ventricular septal defect</a:t>
            </a:r>
            <a:r>
              <a:rPr lang="en-US" b="0" i="0" dirty="0">
                <a:solidFill>
                  <a:srgbClr val="000000"/>
                </a:solidFill>
                <a:effectLst/>
                <a:latin typeface="Open Sans" panose="020B0606030504020204" pitchFamily="34" charset="0"/>
              </a:rPr>
              <a:t>.</a:t>
            </a:r>
            <a:r>
              <a:rPr lang="en-US" b="1" i="0" dirty="0">
                <a:solidFill>
                  <a:srgbClr val="000000"/>
                </a:solidFill>
                <a:effectLst/>
                <a:latin typeface="Open Sans" panose="020B0606030504020204" pitchFamily="34" charset="0"/>
              </a:rPr>
              <a:t> VSD closure</a:t>
            </a:r>
          </a:p>
          <a:p>
            <a:pPr algn="l">
              <a:buFont typeface="+mj-lt"/>
              <a:buAutoNum type="arabicPeriod"/>
            </a:pPr>
            <a:endParaRPr lang="en-US" b="0" i="0" dirty="0">
              <a:solidFill>
                <a:srgbClr val="000000"/>
              </a:solidFill>
              <a:effectLst/>
              <a:latin typeface="Open Sans" panose="020B0606030504020204" pitchFamily="34" charset="0"/>
            </a:endParaRPr>
          </a:p>
          <a:p>
            <a:pPr algn="l">
              <a:buFont typeface="+mj-lt"/>
              <a:buAutoNum type="arabicPeriod"/>
            </a:pPr>
            <a:r>
              <a:rPr lang="en-US" b="0" i="0" dirty="0">
                <a:solidFill>
                  <a:srgbClr val="000000"/>
                </a:solidFill>
                <a:effectLst/>
                <a:latin typeface="Open Sans" panose="020B0606030504020204" pitchFamily="34" charset="0"/>
              </a:rPr>
              <a:t> A narrowing of the pulmonary valve and </a:t>
            </a:r>
            <a:r>
              <a:rPr lang="en-US" b="0" i="1" u="none" strike="noStrike" dirty="0">
                <a:solidFill>
                  <a:srgbClr val="000000"/>
                </a:solidFill>
                <a:effectLst/>
                <a:latin typeface="Open Sans" panose="020B0606030504020204" pitchFamily="34" charset="0"/>
              </a:rPr>
              <a:t>main pulmonary artery</a:t>
            </a:r>
            <a:r>
              <a:rPr lang="en-US" b="0" i="0" dirty="0">
                <a:solidFill>
                  <a:srgbClr val="000000"/>
                </a:solidFill>
                <a:effectLst/>
                <a:latin typeface="Open Sans" panose="020B0606030504020204" pitchFamily="34" charset="0"/>
              </a:rPr>
              <a:t>. This condition also is called pulmonary stenosis. </a:t>
            </a:r>
            <a:r>
              <a:rPr lang="en-US" b="1" i="0" dirty="0">
                <a:solidFill>
                  <a:srgbClr val="000000"/>
                </a:solidFill>
                <a:effectLst/>
                <a:latin typeface="Open Sans" panose="020B0606030504020204" pitchFamily="34" charset="0"/>
              </a:rPr>
              <a:t>Pulmonary angioplasty or valvuloplasty</a:t>
            </a:r>
            <a:endParaRPr lang="en-US" b="0" i="0" dirty="0">
              <a:solidFill>
                <a:srgbClr val="000000"/>
              </a:solidFill>
              <a:effectLst/>
              <a:latin typeface="Open Sans" panose="020B0606030504020204" pitchFamily="34" charset="0"/>
            </a:endParaRPr>
          </a:p>
          <a:p>
            <a:pPr algn="l">
              <a:buFont typeface="+mj-lt"/>
              <a:buAutoNum type="arabicPeriod"/>
            </a:pPr>
            <a:endParaRPr lang="en-US" b="0" i="0" dirty="0">
              <a:solidFill>
                <a:srgbClr val="000000"/>
              </a:solidFill>
              <a:effectLst/>
              <a:latin typeface="Open Sans" panose="020B0606030504020204" pitchFamily="34" charset="0"/>
            </a:endParaRPr>
          </a:p>
          <a:p>
            <a:pPr algn="l">
              <a:buFont typeface="+mj-lt"/>
              <a:buAutoNum type="arabicPeriod"/>
            </a:pPr>
            <a:r>
              <a:rPr lang="en-US" b="0" i="0" dirty="0">
                <a:solidFill>
                  <a:srgbClr val="000000"/>
                </a:solidFill>
                <a:effectLst/>
                <a:latin typeface="Open Sans" panose="020B0606030504020204" pitchFamily="34" charset="0"/>
              </a:rPr>
              <a:t>The aortic valve, which opens to the aorta, is enlarged and seems to open from both ventricles, rather than from the left ventricle only, as in a normal heart. In this defect, the aortic valve sits directly on top of the ventricular septal defect.</a:t>
            </a:r>
          </a:p>
          <a:p>
            <a:pPr algn="l">
              <a:buFont typeface="+mj-lt"/>
              <a:buAutoNum type="arabicPeriod"/>
            </a:pPr>
            <a:endParaRPr lang="en-US" b="0" i="0" dirty="0">
              <a:solidFill>
                <a:srgbClr val="000000"/>
              </a:solidFill>
              <a:effectLst/>
              <a:latin typeface="Open Sans" panose="020B0606030504020204" pitchFamily="34" charset="0"/>
            </a:endParaRPr>
          </a:p>
          <a:p>
            <a:pPr algn="l">
              <a:buFont typeface="+mj-lt"/>
              <a:buAutoNum type="arabicPeriod"/>
            </a:pPr>
            <a:r>
              <a:rPr lang="en-US" b="0" i="0" dirty="0">
                <a:solidFill>
                  <a:srgbClr val="000000"/>
                </a:solidFill>
                <a:effectLst/>
                <a:latin typeface="Open Sans" panose="020B0606030504020204" pitchFamily="34" charset="0"/>
              </a:rPr>
              <a:t>The muscular wall of the lower right chamber of the heart (right ventricle) is thicker than normal. This also is called ventricular hypertrophy.</a:t>
            </a:r>
          </a:p>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18</a:t>
            </a:fld>
            <a:endParaRPr lang="en-US" dirty="0"/>
          </a:p>
        </p:txBody>
      </p:sp>
    </p:spTree>
    <p:extLst>
      <p:ext uri="{BB962C8B-B14F-4D97-AF65-F5344CB8AC3E}">
        <p14:creationId xmlns:p14="http://schemas.microsoft.com/office/powerpoint/2010/main" val="1438007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000000"/>
                </a:solidFill>
                <a:effectLst/>
                <a:latin typeface="Open Sans" panose="020B0606030504020204" pitchFamily="34" charset="0"/>
              </a:rPr>
              <a:t> Septostomy- A septostomy may be done within the first few days or weeks of a baby’s life, and creates or enlarges the atrial septal defect, the hole between the right and left upper chambers (atria). This is done so that more oxygen-poor blood can mix with oxygen-rich blood, so that more oxygen-rich blood can get to the body.</a:t>
            </a:r>
          </a:p>
          <a:p>
            <a:pPr algn="l">
              <a:buFont typeface="+mj-lt"/>
              <a:buAutoNum type="arabicPeriod"/>
            </a:pPr>
            <a:endParaRPr lang="en-US" b="0" i="0" dirty="0">
              <a:solidFill>
                <a:srgbClr val="000000"/>
              </a:solidFill>
              <a:effectLst/>
              <a:latin typeface="Open Sans" panose="020B0606030504020204" pitchFamily="34" charset="0"/>
            </a:endParaRPr>
          </a:p>
          <a:p>
            <a:pPr algn="l">
              <a:buFont typeface="+mj-lt"/>
              <a:buAutoNum type="arabicPeriod" startAt="2"/>
            </a:pPr>
            <a:r>
              <a:rPr lang="en-US" b="0" i="0" dirty="0">
                <a:solidFill>
                  <a:srgbClr val="000000"/>
                </a:solidFill>
                <a:effectLst/>
                <a:latin typeface="Open Sans" panose="020B0606030504020204" pitchFamily="34" charset="0"/>
              </a:rPr>
              <a:t> Banding- If the baby has other heart defects along with tricuspid atresia, sometimes there is too much blood flowing to the lungs and not enough going out to the rest of the body. Too much blood in the lungs can damage them. If this is the problem, surgery may be done within the first few weeks of a baby’s life to place a band around the artery going to the lungs (main pulmonary artery) to control the blood flow to the lungs. This banding is a temporary procedure and will likely be removed.</a:t>
            </a:r>
          </a:p>
          <a:p>
            <a:pPr algn="l">
              <a:buFont typeface="+mj-lt"/>
              <a:buAutoNum type="arabicPeriod" startAt="2"/>
            </a:pPr>
            <a:endParaRPr lang="en-US" b="0" i="0" dirty="0">
              <a:solidFill>
                <a:srgbClr val="000000"/>
              </a:solidFill>
              <a:effectLst/>
              <a:latin typeface="Open Sans" panose="020B0606030504020204" pitchFamily="34" charset="0"/>
            </a:endParaRPr>
          </a:p>
          <a:p>
            <a:pPr algn="l">
              <a:buFont typeface="+mj-lt"/>
              <a:buAutoNum type="arabicPeriod" startAt="3"/>
            </a:pPr>
            <a:r>
              <a:rPr lang="en-US" b="0" i="0" dirty="0">
                <a:solidFill>
                  <a:srgbClr val="000000"/>
                </a:solidFill>
                <a:effectLst/>
                <a:latin typeface="Open Sans" panose="020B0606030504020204" pitchFamily="34" charset="0"/>
              </a:rPr>
              <a:t> Shunt Procedure- This surgery usually is done within the first 2 weeks of a baby’s life. Surgeons create a bypass (shunt) from the aorta to the main pulmonary artery, allowing blood to get to the lungs. If the aorta is small, as occurs when the baby also has transposition of the great arteries, the surgeon will also enlarge the aorta at this time. After this procedure, an infant’s skin still might look bluish because oxygen-rich and oxygen-poor blood still mix in the heart.</a:t>
            </a:r>
          </a:p>
          <a:p>
            <a:pPr algn="l">
              <a:buFont typeface="+mj-lt"/>
              <a:buAutoNum type="arabicPeriod" startAt="3"/>
            </a:pPr>
            <a:endParaRPr lang="en-US" b="0" i="0" dirty="0">
              <a:solidFill>
                <a:srgbClr val="000000"/>
              </a:solidFill>
              <a:effectLst/>
              <a:latin typeface="Open Sans" panose="020B0606030504020204" pitchFamily="34" charset="0"/>
            </a:endParaRPr>
          </a:p>
          <a:p>
            <a:pPr algn="l">
              <a:buFont typeface="+mj-lt"/>
              <a:buAutoNum type="arabicPeriod" startAt="4"/>
            </a:pPr>
            <a:r>
              <a:rPr lang="en-US" b="0" i="0" dirty="0">
                <a:solidFill>
                  <a:srgbClr val="000000"/>
                </a:solidFill>
                <a:effectLst/>
                <a:latin typeface="Open Sans" panose="020B0606030504020204" pitchFamily="34" charset="0"/>
              </a:rPr>
              <a:t> Bi-directional Glenn Procedure- This usually is performed when an infant is 4 to 6 months of age. This procedure creates a direct connection between the main pulmonary artery and the superior vena cava, the vessel returning oxygen-poor blood from the upper part of the body to the heart. This allows blood returning from the body to flow directly to the lungs and bypass the heart.</a:t>
            </a:r>
          </a:p>
          <a:p>
            <a:pPr algn="l">
              <a:buFont typeface="+mj-lt"/>
              <a:buAutoNum type="arabicPeriod" startAt="4"/>
            </a:pPr>
            <a:endParaRPr lang="en-US" b="0" i="0" dirty="0">
              <a:solidFill>
                <a:srgbClr val="000000"/>
              </a:solidFill>
              <a:effectLst/>
              <a:latin typeface="Open Sans" panose="020B0606030504020204" pitchFamily="34" charset="0"/>
            </a:endParaRPr>
          </a:p>
          <a:p>
            <a:pPr algn="l">
              <a:buFont typeface="+mj-lt"/>
              <a:buAutoNum type="arabicPeriod" startAt="5"/>
            </a:pPr>
            <a:r>
              <a:rPr lang="en-US" b="0" i="0" dirty="0">
                <a:solidFill>
                  <a:srgbClr val="000000"/>
                </a:solidFill>
                <a:effectLst/>
                <a:latin typeface="Open Sans" panose="020B0606030504020204" pitchFamily="34" charset="0"/>
              </a:rPr>
              <a:t> Fontan Procedure- This procedure usually is done sometime around 2 years of age. Doctors connect the main pulmonary artery and the inferior vena cava, the vessel returning oxygen-poor blood from the lower part of the body to the heart, allowing the rest of the blood coming back from the body to go to the lungs. Once this procedure is complete, oxygen-rich and oxygen-poor blood no longer mix in the heart and an infant’s skin will no longer look bluish.</a:t>
            </a:r>
          </a:p>
        </p:txBody>
      </p:sp>
      <p:sp>
        <p:nvSpPr>
          <p:cNvPr id="4" name="Slide Number Placeholder 3"/>
          <p:cNvSpPr>
            <a:spLocks noGrp="1"/>
          </p:cNvSpPr>
          <p:nvPr>
            <p:ph type="sldNum" sz="quarter" idx="5"/>
          </p:nvPr>
        </p:nvSpPr>
        <p:spPr/>
        <p:txBody>
          <a:bodyPr/>
          <a:lstStyle/>
          <a:p>
            <a:fld id="{44BA4A36-43AF-4923-8F60-838CB8F46377}" type="slidenum">
              <a:rPr lang="en-US" smtClean="0"/>
              <a:t>19</a:t>
            </a:fld>
            <a:endParaRPr lang="en-US" dirty="0"/>
          </a:p>
        </p:txBody>
      </p:sp>
    </p:spTree>
    <p:extLst>
      <p:ext uri="{BB962C8B-B14F-4D97-AF65-F5344CB8AC3E}">
        <p14:creationId xmlns:p14="http://schemas.microsoft.com/office/powerpoint/2010/main" val="628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21</a:t>
            </a:fld>
            <a:endParaRPr lang="en-US" dirty="0"/>
          </a:p>
        </p:txBody>
      </p:sp>
    </p:spTree>
    <p:extLst>
      <p:ext uri="{BB962C8B-B14F-4D97-AF65-F5344CB8AC3E}">
        <p14:creationId xmlns:p14="http://schemas.microsoft.com/office/powerpoint/2010/main" val="337745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24</a:t>
            </a:fld>
            <a:endParaRPr lang="en-US" dirty="0"/>
          </a:p>
        </p:txBody>
      </p:sp>
    </p:spTree>
    <p:extLst>
      <p:ext uri="{BB962C8B-B14F-4D97-AF65-F5344CB8AC3E}">
        <p14:creationId xmlns:p14="http://schemas.microsoft.com/office/powerpoint/2010/main" val="66020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these procedures are palliative. They do not cure</a:t>
            </a:r>
          </a:p>
        </p:txBody>
      </p:sp>
      <p:sp>
        <p:nvSpPr>
          <p:cNvPr id="4" name="Slide Number Placeholder 3"/>
          <p:cNvSpPr>
            <a:spLocks noGrp="1"/>
          </p:cNvSpPr>
          <p:nvPr>
            <p:ph type="sldNum" sz="quarter" idx="5"/>
          </p:nvPr>
        </p:nvSpPr>
        <p:spPr/>
        <p:txBody>
          <a:bodyPr/>
          <a:lstStyle/>
          <a:p>
            <a:fld id="{44BA4A36-43AF-4923-8F60-838CB8F46377}" type="slidenum">
              <a:rPr lang="en-US" smtClean="0"/>
              <a:t>25</a:t>
            </a:fld>
            <a:endParaRPr lang="en-US" dirty="0"/>
          </a:p>
        </p:txBody>
      </p:sp>
    </p:spTree>
    <p:extLst>
      <p:ext uri="{BB962C8B-B14F-4D97-AF65-F5344CB8AC3E}">
        <p14:creationId xmlns:p14="http://schemas.microsoft.com/office/powerpoint/2010/main" val="2421568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PA is underdeveloped connecting an artery w/oxygen rich blood increases the pressure and flow to the artery, thus development PAs</a:t>
            </a:r>
          </a:p>
        </p:txBody>
      </p:sp>
      <p:sp>
        <p:nvSpPr>
          <p:cNvPr id="4" name="Slide Number Placeholder 3"/>
          <p:cNvSpPr>
            <a:spLocks noGrp="1"/>
          </p:cNvSpPr>
          <p:nvPr>
            <p:ph type="sldNum" sz="quarter" idx="5"/>
          </p:nvPr>
        </p:nvSpPr>
        <p:spPr/>
        <p:txBody>
          <a:bodyPr/>
          <a:lstStyle/>
          <a:p>
            <a:fld id="{44BA4A36-43AF-4923-8F60-838CB8F46377}" type="slidenum">
              <a:rPr lang="en-US" smtClean="0"/>
              <a:t>26</a:t>
            </a:fld>
            <a:endParaRPr lang="en-US" dirty="0"/>
          </a:p>
        </p:txBody>
      </p:sp>
    </p:spTree>
    <p:extLst>
      <p:ext uri="{BB962C8B-B14F-4D97-AF65-F5344CB8AC3E}">
        <p14:creationId xmlns:p14="http://schemas.microsoft.com/office/powerpoint/2010/main" val="275651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Rv-PA conduit= in cases of PA or stenosis</a:t>
            </a:r>
          </a:p>
        </p:txBody>
      </p:sp>
      <p:sp>
        <p:nvSpPr>
          <p:cNvPr id="4" name="Slide Number Placeholder 3"/>
          <p:cNvSpPr>
            <a:spLocks noGrp="1"/>
          </p:cNvSpPr>
          <p:nvPr>
            <p:ph type="sldNum" sz="quarter" idx="5"/>
          </p:nvPr>
        </p:nvSpPr>
        <p:spPr/>
        <p:txBody>
          <a:bodyPr/>
          <a:lstStyle/>
          <a:p>
            <a:fld id="{44BA4A36-43AF-4923-8F60-838CB8F46377}" type="slidenum">
              <a:rPr lang="en-US" smtClean="0"/>
              <a:t>29</a:t>
            </a:fld>
            <a:endParaRPr lang="en-US" dirty="0"/>
          </a:p>
        </p:txBody>
      </p:sp>
    </p:spTree>
    <p:extLst>
      <p:ext uri="{BB962C8B-B14F-4D97-AF65-F5344CB8AC3E}">
        <p14:creationId xmlns:p14="http://schemas.microsoft.com/office/powerpoint/2010/main" val="135407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30</a:t>
            </a:fld>
            <a:endParaRPr lang="en-US" dirty="0"/>
          </a:p>
        </p:txBody>
      </p:sp>
    </p:spTree>
    <p:extLst>
      <p:ext uri="{BB962C8B-B14F-4D97-AF65-F5344CB8AC3E}">
        <p14:creationId xmlns:p14="http://schemas.microsoft.com/office/powerpoint/2010/main" val="4006328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31</a:t>
            </a:fld>
            <a:endParaRPr lang="en-US" dirty="0"/>
          </a:p>
        </p:txBody>
      </p:sp>
    </p:spTree>
    <p:extLst>
      <p:ext uri="{BB962C8B-B14F-4D97-AF65-F5344CB8AC3E}">
        <p14:creationId xmlns:p14="http://schemas.microsoft.com/office/powerpoint/2010/main" val="448040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not all</a:t>
            </a:r>
          </a:p>
        </p:txBody>
      </p:sp>
      <p:sp>
        <p:nvSpPr>
          <p:cNvPr id="4" name="Slide Number Placeholder 3"/>
          <p:cNvSpPr>
            <a:spLocks noGrp="1"/>
          </p:cNvSpPr>
          <p:nvPr>
            <p:ph type="sldNum" sz="quarter" idx="5"/>
          </p:nvPr>
        </p:nvSpPr>
        <p:spPr/>
        <p:txBody>
          <a:bodyPr/>
          <a:lstStyle/>
          <a:p>
            <a:fld id="{44BA4A36-43AF-4923-8F60-838CB8F46377}" type="slidenum">
              <a:rPr lang="en-US" smtClean="0"/>
              <a:t>35</a:t>
            </a:fld>
            <a:endParaRPr lang="en-US" dirty="0"/>
          </a:p>
        </p:txBody>
      </p:sp>
    </p:spTree>
    <p:extLst>
      <p:ext uri="{BB962C8B-B14F-4D97-AF65-F5344CB8AC3E}">
        <p14:creationId xmlns:p14="http://schemas.microsoft.com/office/powerpoint/2010/main" val="404223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8</a:t>
            </a:fld>
            <a:endParaRPr lang="en-US" dirty="0"/>
          </a:p>
        </p:txBody>
      </p:sp>
    </p:spTree>
    <p:extLst>
      <p:ext uri="{BB962C8B-B14F-4D97-AF65-F5344CB8AC3E}">
        <p14:creationId xmlns:p14="http://schemas.microsoft.com/office/powerpoint/2010/main" val="1187220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Do </a:t>
            </a:r>
            <a:r>
              <a:rPr lang="en-US" sz="1200" b="1" dirty="0"/>
              <a:t>NOT</a:t>
            </a:r>
            <a:r>
              <a:rPr lang="en-US" sz="1200" dirty="0"/>
              <a:t> undercode when surgical or medical history explain the reason for missing elements (Fontan, Glenn, Valve atresia, etc.,)</a:t>
            </a:r>
          </a:p>
          <a:p>
            <a:endParaRPr lang="en-US" dirty="0"/>
          </a:p>
          <a:p>
            <a:r>
              <a:rPr lang="en-US" dirty="0"/>
              <a:t>Don’t lean to heavily on your dx to support congenital. Williams (outside of cardiac) and DiGeorge D82.1 and I42.8 Congenital cardiomyopathy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diagnosis code to communicate post-surgical states (Fontan/Baffles/ RV-PA conduit</a:t>
            </a:r>
          </a:p>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38</a:t>
            </a:fld>
            <a:endParaRPr lang="en-US" dirty="0"/>
          </a:p>
        </p:txBody>
      </p:sp>
    </p:spTree>
    <p:extLst>
      <p:ext uri="{BB962C8B-B14F-4D97-AF65-F5344CB8AC3E}">
        <p14:creationId xmlns:p14="http://schemas.microsoft.com/office/powerpoint/2010/main" val="3527302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39</a:t>
            </a:fld>
            <a:endParaRPr lang="en-US" dirty="0"/>
          </a:p>
        </p:txBody>
      </p:sp>
    </p:spTree>
    <p:extLst>
      <p:ext uri="{BB962C8B-B14F-4D97-AF65-F5344CB8AC3E}">
        <p14:creationId xmlns:p14="http://schemas.microsoft.com/office/powerpoint/2010/main" val="4237015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775 1st</a:t>
            </a:r>
          </a:p>
        </p:txBody>
      </p:sp>
      <p:sp>
        <p:nvSpPr>
          <p:cNvPr id="4" name="Slide Number Placeholder 3"/>
          <p:cNvSpPr>
            <a:spLocks noGrp="1"/>
          </p:cNvSpPr>
          <p:nvPr>
            <p:ph type="sldNum" sz="quarter" idx="5"/>
          </p:nvPr>
        </p:nvSpPr>
        <p:spPr/>
        <p:txBody>
          <a:bodyPr/>
          <a:lstStyle/>
          <a:p>
            <a:fld id="{44BA4A36-43AF-4923-8F60-838CB8F46377}" type="slidenum">
              <a:rPr lang="en-US" smtClean="0"/>
              <a:t>43</a:t>
            </a:fld>
            <a:endParaRPr lang="en-US" dirty="0"/>
          </a:p>
        </p:txBody>
      </p:sp>
    </p:spTree>
    <p:extLst>
      <p:ext uri="{BB962C8B-B14F-4D97-AF65-F5344CB8AC3E}">
        <p14:creationId xmlns:p14="http://schemas.microsoft.com/office/powerpoint/2010/main" val="108128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9</a:t>
            </a:fld>
            <a:endParaRPr lang="en-US" dirty="0"/>
          </a:p>
        </p:txBody>
      </p:sp>
    </p:spTree>
    <p:extLst>
      <p:ext uri="{BB962C8B-B14F-4D97-AF65-F5344CB8AC3E}">
        <p14:creationId xmlns:p14="http://schemas.microsoft.com/office/powerpoint/2010/main" val="244407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Arterial Switch or Baffle</a:t>
            </a:r>
          </a:p>
        </p:txBody>
      </p:sp>
      <p:sp>
        <p:nvSpPr>
          <p:cNvPr id="4" name="Slide Number Placeholder 3"/>
          <p:cNvSpPr>
            <a:spLocks noGrp="1"/>
          </p:cNvSpPr>
          <p:nvPr>
            <p:ph type="sldNum" sz="quarter" idx="5"/>
          </p:nvPr>
        </p:nvSpPr>
        <p:spPr/>
        <p:txBody>
          <a:bodyPr/>
          <a:lstStyle/>
          <a:p>
            <a:fld id="{44BA4A36-43AF-4923-8F60-838CB8F46377}" type="slidenum">
              <a:rPr lang="en-US" smtClean="0"/>
              <a:t>12</a:t>
            </a:fld>
            <a:endParaRPr lang="en-US" dirty="0"/>
          </a:p>
        </p:txBody>
      </p:sp>
    </p:spTree>
    <p:extLst>
      <p:ext uri="{BB962C8B-B14F-4D97-AF65-F5344CB8AC3E}">
        <p14:creationId xmlns:p14="http://schemas.microsoft.com/office/powerpoint/2010/main" val="104521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 Banding to strengthen the LV then later Double switch</a:t>
            </a:r>
          </a:p>
          <a:p>
            <a:endParaRPr lang="en-US" dirty="0"/>
          </a:p>
          <a:p>
            <a:r>
              <a:rPr lang="en-US" dirty="0"/>
              <a:t>Often associated w/other positions</a:t>
            </a:r>
          </a:p>
        </p:txBody>
      </p:sp>
      <p:sp>
        <p:nvSpPr>
          <p:cNvPr id="4" name="Slide Number Placeholder 3"/>
          <p:cNvSpPr>
            <a:spLocks noGrp="1"/>
          </p:cNvSpPr>
          <p:nvPr>
            <p:ph type="sldNum" sz="quarter" idx="5"/>
          </p:nvPr>
        </p:nvSpPr>
        <p:spPr/>
        <p:txBody>
          <a:bodyPr/>
          <a:lstStyle/>
          <a:p>
            <a:fld id="{44BA4A36-43AF-4923-8F60-838CB8F46377}" type="slidenum">
              <a:rPr lang="en-US" smtClean="0"/>
              <a:t>13</a:t>
            </a:fld>
            <a:endParaRPr lang="en-US" dirty="0"/>
          </a:p>
        </p:txBody>
      </p:sp>
    </p:spTree>
    <p:extLst>
      <p:ext uri="{BB962C8B-B14F-4D97-AF65-F5344CB8AC3E}">
        <p14:creationId xmlns:p14="http://schemas.microsoft.com/office/powerpoint/2010/main" val="148944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000000"/>
                </a:solidFill>
                <a:effectLst/>
                <a:latin typeface="Open Sans" panose="020B0606030504020204" pitchFamily="34" charset="0"/>
              </a:rPr>
              <a:t>Norwood Procedure</a:t>
            </a:r>
            <a:br>
              <a:rPr lang="en-US" b="0" i="0" dirty="0">
                <a:solidFill>
                  <a:srgbClr val="000000"/>
                </a:solidFill>
                <a:effectLst/>
                <a:latin typeface="Open Sans" panose="020B0606030504020204" pitchFamily="34" charset="0"/>
              </a:rPr>
            </a:br>
            <a:r>
              <a:rPr lang="en-US" b="0" i="0" dirty="0">
                <a:solidFill>
                  <a:srgbClr val="000000"/>
                </a:solidFill>
                <a:effectLst/>
                <a:latin typeface="Open Sans" panose="020B0606030504020204" pitchFamily="34" charset="0"/>
              </a:rPr>
              <a:t>This surgery usually is done within the first 2 weeks of a baby’s life. Surgeons create a “new” aorta and connect it to the right ventricle. They also place a tube from either the aorta or the right ventricle to the vessels supplying the lungs (pulmonary arteries). Thus, the right ventricle can pump blood to both the lungs and the rest of the body. This can be a very challenging surgery. After this procedure, an infant’s skin still might look bluish because oxygen-rich and oxygen-poor blood still mix in the heart.</a:t>
            </a:r>
          </a:p>
          <a:p>
            <a:pPr algn="l">
              <a:buFont typeface="+mj-lt"/>
              <a:buAutoNum type="arabicPeriod"/>
            </a:pPr>
            <a:r>
              <a:rPr lang="en-US" b="1" i="0" dirty="0">
                <a:solidFill>
                  <a:srgbClr val="000000"/>
                </a:solidFill>
                <a:effectLst/>
                <a:latin typeface="Open Sans" panose="020B0606030504020204" pitchFamily="34" charset="0"/>
              </a:rPr>
              <a:t>Bi-directional Glenn Shunt Procedure</a:t>
            </a:r>
            <a:br>
              <a:rPr lang="en-US" b="0" i="0" dirty="0">
                <a:solidFill>
                  <a:srgbClr val="000000"/>
                </a:solidFill>
                <a:effectLst/>
                <a:latin typeface="Open Sans" panose="020B0606030504020204" pitchFamily="34" charset="0"/>
              </a:rPr>
            </a:br>
            <a:r>
              <a:rPr lang="en-US" b="0" i="0" dirty="0">
                <a:solidFill>
                  <a:srgbClr val="000000"/>
                </a:solidFill>
                <a:effectLst/>
                <a:latin typeface="Open Sans" panose="020B0606030504020204" pitchFamily="34" charset="0"/>
              </a:rPr>
              <a:t>This usually is performed when an infant is 4 to 6 months of age. This procedure creates a direct connection between the pulmonary artery and the vessel (the superior vena cava) returning oxygen-poor blood from the upper part of the body to the heart. This reduces the work the right ventricle has to do by allowing blood returning from the body to flow directly to the lungs.</a:t>
            </a:r>
          </a:p>
          <a:p>
            <a:pPr algn="l">
              <a:buFont typeface="+mj-lt"/>
              <a:buAutoNum type="arabicPeriod"/>
            </a:pPr>
            <a:r>
              <a:rPr lang="en-US" b="1" i="0" dirty="0">
                <a:solidFill>
                  <a:srgbClr val="000000"/>
                </a:solidFill>
                <a:effectLst/>
                <a:latin typeface="Open Sans" panose="020B0606030504020204" pitchFamily="34" charset="0"/>
              </a:rPr>
              <a:t>Fontan Procedure</a:t>
            </a:r>
            <a:br>
              <a:rPr lang="en-US" b="0" i="0" dirty="0">
                <a:solidFill>
                  <a:srgbClr val="000000"/>
                </a:solidFill>
                <a:effectLst/>
                <a:latin typeface="Open Sans" panose="020B0606030504020204" pitchFamily="34" charset="0"/>
              </a:rPr>
            </a:br>
            <a:r>
              <a:rPr lang="en-US" b="0" i="0" dirty="0">
                <a:solidFill>
                  <a:srgbClr val="000000"/>
                </a:solidFill>
                <a:effectLst/>
                <a:latin typeface="Open Sans" panose="020B0606030504020204" pitchFamily="34" charset="0"/>
              </a:rPr>
              <a:t>This procedure usually is done sometime during the period when an infant is 18 months to 3 years of age. Doctors connect the pulmonary artery and the vessel (the inferior vena cava) returning oxygen-poor blood from the lower part of the body to the heart, allowing the rest of the blood coming back from the body to go to the lungs. Once this procedure is complete, oxygen-rich and oxygen-poor blood no longer mix in the heart and an infant’s skin will no longer look bluish.</a:t>
            </a:r>
          </a:p>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14</a:t>
            </a:fld>
            <a:endParaRPr lang="en-US" dirty="0"/>
          </a:p>
        </p:txBody>
      </p:sp>
    </p:spTree>
    <p:extLst>
      <p:ext uri="{BB962C8B-B14F-4D97-AF65-F5344CB8AC3E}">
        <p14:creationId xmlns:p14="http://schemas.microsoft.com/office/powerpoint/2010/main" val="77270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Treatment for pulmonary atresia depends on its severity.</a:t>
            </a:r>
          </a:p>
          <a:p>
            <a:pPr algn="l">
              <a:buFont typeface="Arial" panose="020B0604020202020204" pitchFamily="34" charset="0"/>
              <a:buChar char="•"/>
            </a:pPr>
            <a:r>
              <a:rPr lang="en-US" b="0" i="0" dirty="0">
                <a:solidFill>
                  <a:srgbClr val="000000"/>
                </a:solidFill>
                <a:effectLst/>
                <a:latin typeface="Open Sans" panose="020B0606030504020204" pitchFamily="34" charset="0"/>
              </a:rPr>
              <a:t>In some cases, blood flow can be improved by using cardiac catheterization (inserting a thin tube into a blood vessel and guiding it to the heart). During this procedure, doctors can expand the valve using a balloon or they may need to place a stent (a small tube) to keep the ductus arteriosus open.</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In most cases of pulmonary atresia, a baby may need surgery soon after birth. During surgery, doctors widen or replace the pulmonary valve and enlarge the passage to the pulmonary artery. If a baby has a ventricular septal defect, the doctor also will place a patch over the ventricular septal defect to close the hole between the two lower chambers of the heart. These actions will improve blood flow to the lungs and the rest of the body. If a baby with pulmonary atresia has an underdeveloped right ventricle, he or she might need staged surgical procedures, similar to surgical repairs for </a:t>
            </a:r>
            <a:r>
              <a:rPr lang="en-US" b="0" i="0" u="sng" dirty="0">
                <a:solidFill>
                  <a:srgbClr val="075290"/>
                </a:solidFill>
                <a:effectLst/>
                <a:latin typeface="Open Sans" panose="020B0606030504020204" pitchFamily="34" charset="0"/>
                <a:hlinkClick r:id="rId3"/>
              </a:rPr>
              <a:t>hypoplastic left heart syndrome</a:t>
            </a:r>
            <a:r>
              <a:rPr lang="en-US" b="0" i="0" dirty="0">
                <a:solidFill>
                  <a:srgbClr val="000000"/>
                </a:solidFill>
                <a:effectLst/>
                <a:latin typeface="Open Sans" panose="020B0606030504020204" pitchFamily="34" charset="0"/>
              </a:rPr>
              <a:t>.</a:t>
            </a:r>
          </a:p>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15</a:t>
            </a:fld>
            <a:endParaRPr lang="en-US" dirty="0"/>
          </a:p>
        </p:txBody>
      </p:sp>
    </p:spTree>
    <p:extLst>
      <p:ext uri="{BB962C8B-B14F-4D97-AF65-F5344CB8AC3E}">
        <p14:creationId xmlns:p14="http://schemas.microsoft.com/office/powerpoint/2010/main" val="381398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Treatment for pulmonary atresia depends on its severity.</a:t>
            </a:r>
          </a:p>
          <a:p>
            <a:pPr algn="l">
              <a:buFont typeface="Arial" panose="020B0604020202020204" pitchFamily="34" charset="0"/>
              <a:buChar char="•"/>
            </a:pPr>
            <a:r>
              <a:rPr lang="en-US" b="0" i="0" dirty="0">
                <a:solidFill>
                  <a:srgbClr val="000000"/>
                </a:solidFill>
                <a:effectLst/>
                <a:latin typeface="Open Sans" panose="020B0606030504020204" pitchFamily="34" charset="0"/>
              </a:rPr>
              <a:t>In some cases, blood flow can be improved by using cardiac catheterization (inserting a thin tube into a blood vessel and guiding it to the heart). During this procedure, doctors can expand the valve using a balloon or they may need to place a stent (a small tube) to keep the ductus arteriosus open.</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In most cases of pulmonary atresia, a baby may need surgery soon after birth. During surgery, doctors widen or replace the pulmonary valve and enlarge the passage to the pulmonary artery. If a baby has a ventricular septal defect, the doctor also will place a patch over the ventricular septal defect to close the hole between the two lower chambers of the heart. These actions will improve blood flow to the lungs and the rest of the body. If a baby with pulmonary atresia has an underdeveloped right ventricle, he or she might need staged surgical procedures, similar to surgical repairs for </a:t>
            </a:r>
            <a:r>
              <a:rPr lang="en-US" b="0" i="0" u="sng" dirty="0">
                <a:solidFill>
                  <a:srgbClr val="075290"/>
                </a:solidFill>
                <a:effectLst/>
                <a:latin typeface="Open Sans" panose="020B0606030504020204" pitchFamily="34" charset="0"/>
                <a:hlinkClick r:id="rId3"/>
              </a:rPr>
              <a:t>hypoplastic left heart syndrome</a:t>
            </a:r>
            <a:r>
              <a:rPr lang="en-US" b="0" i="0" dirty="0">
                <a:solidFill>
                  <a:srgbClr val="000000"/>
                </a:solidFill>
                <a:effectLst/>
                <a:latin typeface="Open Sans" panose="020B0606030504020204" pitchFamily="34" charset="0"/>
              </a:rPr>
              <a:t>.</a:t>
            </a:r>
          </a:p>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16</a:t>
            </a:fld>
            <a:endParaRPr lang="en-US" dirty="0"/>
          </a:p>
        </p:txBody>
      </p:sp>
    </p:spTree>
    <p:extLst>
      <p:ext uri="{BB962C8B-B14F-4D97-AF65-F5344CB8AC3E}">
        <p14:creationId xmlns:p14="http://schemas.microsoft.com/office/powerpoint/2010/main" val="139445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There are different types of TAPVR, based on where the pulmonary veins connect:</a:t>
            </a:r>
          </a:p>
          <a:p>
            <a:pPr algn="l">
              <a:buFont typeface="Arial" panose="020B0604020202020204" pitchFamily="34" charset="0"/>
              <a:buChar char="•"/>
            </a:pPr>
            <a:r>
              <a:rPr lang="en-US" b="0" i="0" dirty="0">
                <a:solidFill>
                  <a:srgbClr val="000000"/>
                </a:solidFill>
                <a:effectLst/>
                <a:latin typeface="Open Sans" panose="020B0606030504020204" pitchFamily="34" charset="0"/>
              </a:rPr>
              <a:t>Supracardiac– In supracardiac TAPVR, the pulmonary veins come together and form an abnormal connection above the heart to the superior vena cava, which is a main blood vessel that brings oxygen-poor blood from the upper part of the body to the heart. In this type of TAPVR, a mixture of oxygen-poor and oxygen-rich blood returns to the right atrium through the superior vena cava.</a:t>
            </a:r>
          </a:p>
          <a:p>
            <a:pPr algn="l">
              <a:buFont typeface="Arial" panose="020B0604020202020204" pitchFamily="34" charset="0"/>
              <a:buChar char="•"/>
            </a:pPr>
            <a:r>
              <a:rPr lang="en-US" b="0" i="0" dirty="0">
                <a:solidFill>
                  <a:srgbClr val="000000"/>
                </a:solidFill>
                <a:effectLst/>
                <a:latin typeface="Open Sans" panose="020B0606030504020204" pitchFamily="34" charset="0"/>
              </a:rPr>
              <a:t>Cardiac – In cardiac TAPVR, the pulmonary veins meet behind the heart and connect to the right atrium. The coronary sinus, which is a vein that helps bring oxygen-poor blood from the heart muscle back to the heart, helps connect the pulmonary veins to the right atrium in this type of TAPVR.</a:t>
            </a:r>
          </a:p>
          <a:p>
            <a:pPr algn="l">
              <a:buFont typeface="Arial" panose="020B0604020202020204" pitchFamily="34" charset="0"/>
              <a:buChar char="•"/>
            </a:pPr>
            <a:r>
              <a:rPr lang="en-US" b="0" i="0" dirty="0">
                <a:solidFill>
                  <a:srgbClr val="000000"/>
                </a:solidFill>
                <a:effectLst/>
                <a:latin typeface="Open Sans" panose="020B0606030504020204" pitchFamily="34" charset="0"/>
              </a:rPr>
              <a:t>Infracardiac – In infracardiac TAPVR, the pulmonary veins come together and form abnormal connections below the heart. A mixture of oxygen-poor blood and oxygen-rich blood returns to the right atrium from the veins of the liver and the inferior vena cava, which is the main blood vessel that brings oxygen-poor blood from the lower part of the body to the heart.</a:t>
            </a: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Treatment </a:t>
            </a:r>
          </a:p>
          <a:p>
            <a:pPr algn="l">
              <a:buFont typeface="Arial" panose="020B0604020202020204" pitchFamily="34" charset="0"/>
              <a:buChar char="•"/>
            </a:pPr>
            <a:r>
              <a:rPr lang="en-US" b="0" i="0" dirty="0">
                <a:solidFill>
                  <a:srgbClr val="202124"/>
                </a:solidFill>
                <a:effectLst/>
                <a:latin typeface="Roboto" panose="02000000000000000000" pitchFamily="2" charset="0"/>
              </a:rPr>
              <a:t>Supplemental oxygen or a machine that helps your baby breathe (ventilator).</a:t>
            </a:r>
          </a:p>
          <a:p>
            <a:pPr algn="l">
              <a:buFont typeface="Arial" panose="020B0604020202020204" pitchFamily="34" charset="0"/>
              <a:buChar char="•"/>
            </a:pPr>
            <a:r>
              <a:rPr lang="en-US" b="0" i="0" dirty="0">
                <a:solidFill>
                  <a:srgbClr val="202124"/>
                </a:solidFill>
                <a:effectLst/>
                <a:latin typeface="Roboto" panose="02000000000000000000" pitchFamily="2" charset="0"/>
              </a:rPr>
              <a:t>Prostaglandin therapy. This medicine keeps the ductus arteriosus open and lets blood flow through the heart. ...</a:t>
            </a:r>
          </a:p>
          <a:p>
            <a:pPr algn="l">
              <a:buFont typeface="Arial" panose="020B0604020202020204" pitchFamily="34" charset="0"/>
              <a:buChar char="•"/>
            </a:pPr>
            <a:r>
              <a:rPr lang="en-US" b="0" i="0" dirty="0">
                <a:solidFill>
                  <a:srgbClr val="202124"/>
                </a:solidFill>
                <a:effectLst/>
                <a:latin typeface="Roboto" panose="02000000000000000000" pitchFamily="2" charset="0"/>
              </a:rPr>
              <a:t>Different medicine to support the function of the heart.</a:t>
            </a:r>
          </a:p>
          <a:p>
            <a:pPr algn="l">
              <a:buFont typeface="Arial" panose="020B0604020202020204" pitchFamily="34" charset="0"/>
              <a:buChar char="•"/>
            </a:pPr>
            <a:r>
              <a:rPr lang="en-US" b="0" i="0" dirty="0">
                <a:solidFill>
                  <a:srgbClr val="202124"/>
                </a:solidFill>
                <a:effectLst/>
                <a:latin typeface="Roboto" panose="02000000000000000000" pitchFamily="2" charset="0"/>
              </a:rPr>
              <a:t>ECMO (extracorporeal membrane oxygenation).</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44BA4A36-43AF-4923-8F60-838CB8F46377}" type="slidenum">
              <a:rPr lang="en-US" smtClean="0"/>
              <a:t>17</a:t>
            </a:fld>
            <a:endParaRPr lang="en-US" dirty="0"/>
          </a:p>
        </p:txBody>
      </p:sp>
    </p:spTree>
    <p:extLst>
      <p:ext uri="{BB962C8B-B14F-4D97-AF65-F5344CB8AC3E}">
        <p14:creationId xmlns:p14="http://schemas.microsoft.com/office/powerpoint/2010/main" val="48365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B4BD-9D41-40B5-A71F-76F9D3DC15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448498-7E73-4A1A-BA29-F58875A70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96AB71-B5FF-4451-A32C-FC06315449A7}"/>
              </a:ext>
            </a:extLst>
          </p:cNvPr>
          <p:cNvSpPr>
            <a:spLocks noGrp="1"/>
          </p:cNvSpPr>
          <p:nvPr>
            <p:ph type="dt" sz="half" idx="10"/>
          </p:nvPr>
        </p:nvSpPr>
        <p:spPr/>
        <p:txBody>
          <a:bodyPr/>
          <a:lstStyle/>
          <a:p>
            <a:fld id="{ECE396A4-B1DA-4A0F-83C8-CEC941211B87}" type="datetime1">
              <a:rPr lang="en-US" smtClean="0"/>
              <a:t>10/24/2023</a:t>
            </a:fld>
            <a:endParaRPr lang="en-US" dirty="0"/>
          </a:p>
        </p:txBody>
      </p:sp>
      <p:sp>
        <p:nvSpPr>
          <p:cNvPr id="5" name="Footer Placeholder 4">
            <a:extLst>
              <a:ext uri="{FF2B5EF4-FFF2-40B4-BE49-F238E27FC236}">
                <a16:creationId xmlns:a16="http://schemas.microsoft.com/office/drawing/2014/main" id="{7251856C-98C8-4E1D-93F9-61738D2C0CA1}"/>
              </a:ext>
            </a:extLst>
          </p:cNvPr>
          <p:cNvSpPr>
            <a:spLocks noGrp="1"/>
          </p:cNvSpPr>
          <p:nvPr>
            <p:ph type="ftr" sz="quarter" idx="11"/>
          </p:nvPr>
        </p:nvSpPr>
        <p:spPr/>
        <p:txBody>
          <a:bodyPr/>
          <a:lstStyle/>
          <a:p>
            <a:r>
              <a:rPr lang="en-US" dirty="0"/>
              <a:t>DB Healthcare Consulting &amp; Education</a:t>
            </a:r>
          </a:p>
        </p:txBody>
      </p:sp>
      <p:sp>
        <p:nvSpPr>
          <p:cNvPr id="6" name="Slide Number Placeholder 5">
            <a:extLst>
              <a:ext uri="{FF2B5EF4-FFF2-40B4-BE49-F238E27FC236}">
                <a16:creationId xmlns:a16="http://schemas.microsoft.com/office/drawing/2014/main" id="{2215E222-C956-473F-A828-9C16F72C0A89}"/>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385045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167F-C457-4E94-B2D5-1171AE91B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2D71E7-1053-422D-A3B6-E1E56C91B8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CCDBD-B50C-44AC-B9E6-F61A0A000C65}"/>
              </a:ext>
            </a:extLst>
          </p:cNvPr>
          <p:cNvSpPr>
            <a:spLocks noGrp="1"/>
          </p:cNvSpPr>
          <p:nvPr>
            <p:ph type="dt" sz="half" idx="10"/>
          </p:nvPr>
        </p:nvSpPr>
        <p:spPr/>
        <p:txBody>
          <a:bodyPr/>
          <a:lstStyle/>
          <a:p>
            <a:fld id="{13774B7E-A44F-43CB-B3DD-263AD3EBBAD4}" type="datetime1">
              <a:rPr lang="en-US" smtClean="0"/>
              <a:t>10/24/2023</a:t>
            </a:fld>
            <a:endParaRPr lang="en-US" dirty="0"/>
          </a:p>
        </p:txBody>
      </p:sp>
      <p:sp>
        <p:nvSpPr>
          <p:cNvPr id="5" name="Footer Placeholder 4">
            <a:extLst>
              <a:ext uri="{FF2B5EF4-FFF2-40B4-BE49-F238E27FC236}">
                <a16:creationId xmlns:a16="http://schemas.microsoft.com/office/drawing/2014/main" id="{D7DAC7BA-5807-4B5E-84C9-7AC39AE1DB9D}"/>
              </a:ext>
            </a:extLst>
          </p:cNvPr>
          <p:cNvSpPr>
            <a:spLocks noGrp="1"/>
          </p:cNvSpPr>
          <p:nvPr>
            <p:ph type="ftr" sz="quarter" idx="11"/>
          </p:nvPr>
        </p:nvSpPr>
        <p:spPr/>
        <p:txBody>
          <a:bodyPr/>
          <a:lstStyle/>
          <a:p>
            <a:r>
              <a:rPr lang="en-US" dirty="0"/>
              <a:t>DB Healthcare Consulting &amp; Education</a:t>
            </a:r>
          </a:p>
        </p:txBody>
      </p:sp>
      <p:sp>
        <p:nvSpPr>
          <p:cNvPr id="6" name="Slide Number Placeholder 5">
            <a:extLst>
              <a:ext uri="{FF2B5EF4-FFF2-40B4-BE49-F238E27FC236}">
                <a16:creationId xmlns:a16="http://schemas.microsoft.com/office/drawing/2014/main" id="{A86EA09E-8E88-4AFB-9E06-34DE2B132B72}"/>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69800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87D4D-FC70-4F8C-9B2E-E543098391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370818-E836-4123-80A7-F798FE0FC6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A2163-C22C-41DE-AD6C-FFF84692E7DC}"/>
              </a:ext>
            </a:extLst>
          </p:cNvPr>
          <p:cNvSpPr>
            <a:spLocks noGrp="1"/>
          </p:cNvSpPr>
          <p:nvPr>
            <p:ph type="dt" sz="half" idx="10"/>
          </p:nvPr>
        </p:nvSpPr>
        <p:spPr/>
        <p:txBody>
          <a:bodyPr/>
          <a:lstStyle/>
          <a:p>
            <a:fld id="{B62A7EDB-94C4-45FC-AFDA-EA61BE26F5CB}" type="datetime1">
              <a:rPr lang="en-US" smtClean="0"/>
              <a:t>10/24/2023</a:t>
            </a:fld>
            <a:endParaRPr lang="en-US" dirty="0"/>
          </a:p>
        </p:txBody>
      </p:sp>
      <p:sp>
        <p:nvSpPr>
          <p:cNvPr id="5" name="Footer Placeholder 4">
            <a:extLst>
              <a:ext uri="{FF2B5EF4-FFF2-40B4-BE49-F238E27FC236}">
                <a16:creationId xmlns:a16="http://schemas.microsoft.com/office/drawing/2014/main" id="{36D54744-F9C4-4D0B-A93E-7352C4984166}"/>
              </a:ext>
            </a:extLst>
          </p:cNvPr>
          <p:cNvSpPr>
            <a:spLocks noGrp="1"/>
          </p:cNvSpPr>
          <p:nvPr>
            <p:ph type="ftr" sz="quarter" idx="11"/>
          </p:nvPr>
        </p:nvSpPr>
        <p:spPr/>
        <p:txBody>
          <a:bodyPr/>
          <a:lstStyle/>
          <a:p>
            <a:r>
              <a:rPr lang="en-US" dirty="0"/>
              <a:t>DB Healthcare Consulting &amp; Education</a:t>
            </a:r>
          </a:p>
        </p:txBody>
      </p:sp>
      <p:sp>
        <p:nvSpPr>
          <p:cNvPr id="6" name="Slide Number Placeholder 5">
            <a:extLst>
              <a:ext uri="{FF2B5EF4-FFF2-40B4-BE49-F238E27FC236}">
                <a16:creationId xmlns:a16="http://schemas.microsoft.com/office/drawing/2014/main" id="{0E93FD94-8AAB-4A8B-A2DB-FF00BDAC1A98}"/>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387503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4D992F-4E95-41A8-8D94-F14C77E711A4}" type="datetime1">
              <a:rPr lang="en-US" smtClean="0"/>
              <a:t>10/24/2023</a:t>
            </a:fld>
            <a:endParaRPr lang="en-US" dirty="0"/>
          </a:p>
        </p:txBody>
      </p:sp>
      <p:sp>
        <p:nvSpPr>
          <p:cNvPr id="5" name="Footer Placeholder 4"/>
          <p:cNvSpPr>
            <a:spLocks noGrp="1"/>
          </p:cNvSpPr>
          <p:nvPr>
            <p:ph type="ftr" sz="quarter" idx="11"/>
          </p:nvPr>
        </p:nvSpPr>
        <p:spPr/>
        <p:txBody>
          <a:bodyPr/>
          <a:lstStyle/>
          <a:p>
            <a:r>
              <a:rPr lang="en-US" dirty="0"/>
              <a:t>Doris V. Branker, CHC, CPC, CPC-I, CPMA, CIRCC, CANPC, CEMC</a:t>
            </a:r>
          </a:p>
        </p:txBody>
      </p:sp>
      <p:sp>
        <p:nvSpPr>
          <p:cNvPr id="6" name="Slide Number Placeholder 5"/>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1256083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B609D-B90A-4840-8C25-E2960AC488CF}" type="datetime1">
              <a:rPr lang="en-US" smtClean="0"/>
              <a:t>10/24/2023</a:t>
            </a:fld>
            <a:endParaRPr lang="en-US" dirty="0"/>
          </a:p>
        </p:txBody>
      </p:sp>
      <p:sp>
        <p:nvSpPr>
          <p:cNvPr id="5" name="Footer Placeholder 4"/>
          <p:cNvSpPr>
            <a:spLocks noGrp="1"/>
          </p:cNvSpPr>
          <p:nvPr>
            <p:ph type="ftr" sz="quarter" idx="11"/>
          </p:nvPr>
        </p:nvSpPr>
        <p:spPr/>
        <p:txBody>
          <a:bodyPr/>
          <a:lstStyle/>
          <a:p>
            <a:r>
              <a:rPr lang="en-US" dirty="0"/>
              <a:t>Doris V. Branker, CHC, CPC, CPC-I, CPMA, CIRCC, CANPC, CEMC</a:t>
            </a:r>
          </a:p>
        </p:txBody>
      </p:sp>
      <p:sp>
        <p:nvSpPr>
          <p:cNvPr id="6" name="Slide Number Placeholder 5"/>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40584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6EC95C-06BC-4E2D-8C24-63816EB7A103}" type="datetime1">
              <a:rPr lang="en-US" smtClean="0"/>
              <a:t>10/24/2023</a:t>
            </a:fld>
            <a:endParaRPr lang="en-US" dirty="0"/>
          </a:p>
        </p:txBody>
      </p:sp>
      <p:sp>
        <p:nvSpPr>
          <p:cNvPr id="5" name="Footer Placeholder 4"/>
          <p:cNvSpPr>
            <a:spLocks noGrp="1"/>
          </p:cNvSpPr>
          <p:nvPr>
            <p:ph type="ftr" sz="quarter" idx="11"/>
          </p:nvPr>
        </p:nvSpPr>
        <p:spPr/>
        <p:txBody>
          <a:bodyPr/>
          <a:lstStyle/>
          <a:p>
            <a:r>
              <a:rPr lang="en-US" dirty="0"/>
              <a:t>Doris V. Branker, CHC, CPC, CPC-I, CPMA, CIRCC, CANPC, CEMC</a:t>
            </a:r>
          </a:p>
        </p:txBody>
      </p:sp>
      <p:sp>
        <p:nvSpPr>
          <p:cNvPr id="6" name="Slide Number Placeholder 5"/>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2344849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55C454-20D1-468E-AE8C-BEA3DC46744C}" type="datetime1">
              <a:rPr lang="en-US" smtClean="0"/>
              <a:t>10/24/2023</a:t>
            </a:fld>
            <a:endParaRPr lang="en-US" dirty="0"/>
          </a:p>
        </p:txBody>
      </p:sp>
      <p:sp>
        <p:nvSpPr>
          <p:cNvPr id="6" name="Footer Placeholder 5"/>
          <p:cNvSpPr>
            <a:spLocks noGrp="1"/>
          </p:cNvSpPr>
          <p:nvPr>
            <p:ph type="ftr" sz="quarter" idx="11"/>
          </p:nvPr>
        </p:nvSpPr>
        <p:spPr/>
        <p:txBody>
          <a:bodyPr/>
          <a:lstStyle/>
          <a:p>
            <a:r>
              <a:rPr lang="en-US" dirty="0"/>
              <a:t>Doris V. Branker, CHC, CPC, CPC-I, CPMA, CIRCC, CANPC, CEMC</a:t>
            </a:r>
          </a:p>
        </p:txBody>
      </p:sp>
      <p:sp>
        <p:nvSpPr>
          <p:cNvPr id="7" name="Slide Number Placeholder 6"/>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993003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0EA099-C34A-4792-B60E-9BBCA2979688}" type="datetime1">
              <a:rPr lang="en-US" smtClean="0"/>
              <a:t>10/24/2023</a:t>
            </a:fld>
            <a:endParaRPr lang="en-US" dirty="0"/>
          </a:p>
        </p:txBody>
      </p:sp>
      <p:sp>
        <p:nvSpPr>
          <p:cNvPr id="8" name="Footer Placeholder 7"/>
          <p:cNvSpPr>
            <a:spLocks noGrp="1"/>
          </p:cNvSpPr>
          <p:nvPr>
            <p:ph type="ftr" sz="quarter" idx="11"/>
          </p:nvPr>
        </p:nvSpPr>
        <p:spPr/>
        <p:txBody>
          <a:bodyPr/>
          <a:lstStyle/>
          <a:p>
            <a:r>
              <a:rPr lang="en-US" dirty="0"/>
              <a:t>Doris V. Branker, CHC, CPC, CPC-I, CPMA, CIRCC, CANPC, CEMC</a:t>
            </a:r>
          </a:p>
        </p:txBody>
      </p:sp>
      <p:sp>
        <p:nvSpPr>
          <p:cNvPr id="9" name="Slide Number Placeholder 8"/>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2810402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C6C2DE-33AE-43F7-A6AD-2CA4A1A44C25}" type="datetime1">
              <a:rPr lang="en-US" smtClean="0"/>
              <a:t>10/24/2023</a:t>
            </a:fld>
            <a:endParaRPr lang="en-US" dirty="0"/>
          </a:p>
        </p:txBody>
      </p:sp>
      <p:sp>
        <p:nvSpPr>
          <p:cNvPr id="4" name="Footer Placeholder 3"/>
          <p:cNvSpPr>
            <a:spLocks noGrp="1"/>
          </p:cNvSpPr>
          <p:nvPr>
            <p:ph type="ftr" sz="quarter" idx="11"/>
          </p:nvPr>
        </p:nvSpPr>
        <p:spPr/>
        <p:txBody>
          <a:bodyPr/>
          <a:lstStyle/>
          <a:p>
            <a:r>
              <a:rPr lang="en-US" dirty="0"/>
              <a:t>Doris V. Branker, CHC, CPC, CPC-I, CPMA, CIRCC, CANPC, CEMC</a:t>
            </a:r>
          </a:p>
        </p:txBody>
      </p:sp>
      <p:sp>
        <p:nvSpPr>
          <p:cNvPr id="5" name="Slide Number Placeholder 4"/>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1033391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7BC45-B407-4685-A0FD-EE0FBD0F15A4}" type="datetime1">
              <a:rPr lang="en-US" smtClean="0"/>
              <a:t>10/24/2023</a:t>
            </a:fld>
            <a:endParaRPr lang="en-US" dirty="0"/>
          </a:p>
        </p:txBody>
      </p:sp>
      <p:sp>
        <p:nvSpPr>
          <p:cNvPr id="3" name="Footer Placeholder 2"/>
          <p:cNvSpPr>
            <a:spLocks noGrp="1"/>
          </p:cNvSpPr>
          <p:nvPr>
            <p:ph type="ftr" sz="quarter" idx="11"/>
          </p:nvPr>
        </p:nvSpPr>
        <p:spPr/>
        <p:txBody>
          <a:bodyPr/>
          <a:lstStyle/>
          <a:p>
            <a:r>
              <a:rPr lang="en-US" dirty="0"/>
              <a:t>Doris V. Branker, CHC, CPC, CPC-I, CPMA, CIRCC, CANPC, CEMC</a:t>
            </a:r>
          </a:p>
        </p:txBody>
      </p:sp>
      <p:sp>
        <p:nvSpPr>
          <p:cNvPr id="4" name="Slide Number Placeholder 3"/>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1558974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4CEDB-4C88-4021-937A-B183C9784830}" type="datetime1">
              <a:rPr lang="en-US" smtClean="0"/>
              <a:t>10/24/2023</a:t>
            </a:fld>
            <a:endParaRPr lang="en-US" dirty="0"/>
          </a:p>
        </p:txBody>
      </p:sp>
      <p:sp>
        <p:nvSpPr>
          <p:cNvPr id="6" name="Footer Placeholder 5"/>
          <p:cNvSpPr>
            <a:spLocks noGrp="1"/>
          </p:cNvSpPr>
          <p:nvPr>
            <p:ph type="ftr" sz="quarter" idx="11"/>
          </p:nvPr>
        </p:nvSpPr>
        <p:spPr/>
        <p:txBody>
          <a:bodyPr/>
          <a:lstStyle/>
          <a:p>
            <a:r>
              <a:rPr lang="en-US" dirty="0"/>
              <a:t>Doris V. Branker, CHC, CPC, CPC-I, CPMA, CIRCC, CANPC, CEMC</a:t>
            </a:r>
          </a:p>
        </p:txBody>
      </p:sp>
      <p:sp>
        <p:nvSpPr>
          <p:cNvPr id="7" name="Slide Number Placeholder 6"/>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333764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2AE6-7C5F-47B9-8283-6BEDFBE1D1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A15A9-4487-47CE-9B1A-E42B2F1FD1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2AD71-AC4B-4D4D-988D-54D4A4481A02}"/>
              </a:ext>
            </a:extLst>
          </p:cNvPr>
          <p:cNvSpPr>
            <a:spLocks noGrp="1"/>
          </p:cNvSpPr>
          <p:nvPr>
            <p:ph type="dt" sz="half" idx="10"/>
          </p:nvPr>
        </p:nvSpPr>
        <p:spPr/>
        <p:txBody>
          <a:bodyPr/>
          <a:lstStyle/>
          <a:p>
            <a:fld id="{082F09DA-4166-4090-B5D5-00E7A7D8A3D0}" type="datetime1">
              <a:rPr lang="en-US" smtClean="0"/>
              <a:t>10/24/2023</a:t>
            </a:fld>
            <a:endParaRPr lang="en-US" dirty="0"/>
          </a:p>
        </p:txBody>
      </p:sp>
      <p:sp>
        <p:nvSpPr>
          <p:cNvPr id="5" name="Footer Placeholder 4">
            <a:extLst>
              <a:ext uri="{FF2B5EF4-FFF2-40B4-BE49-F238E27FC236}">
                <a16:creationId xmlns:a16="http://schemas.microsoft.com/office/drawing/2014/main" id="{03F08285-92C6-4957-BB4E-E26C198B338F}"/>
              </a:ext>
            </a:extLst>
          </p:cNvPr>
          <p:cNvSpPr>
            <a:spLocks noGrp="1"/>
          </p:cNvSpPr>
          <p:nvPr>
            <p:ph type="ftr" sz="quarter" idx="11"/>
          </p:nvPr>
        </p:nvSpPr>
        <p:spPr/>
        <p:txBody>
          <a:bodyPr/>
          <a:lstStyle/>
          <a:p>
            <a:r>
              <a:rPr lang="en-US" dirty="0"/>
              <a:t>DB Healthcare Consulting &amp; Education</a:t>
            </a:r>
          </a:p>
        </p:txBody>
      </p:sp>
      <p:sp>
        <p:nvSpPr>
          <p:cNvPr id="6" name="Slide Number Placeholder 5">
            <a:extLst>
              <a:ext uri="{FF2B5EF4-FFF2-40B4-BE49-F238E27FC236}">
                <a16:creationId xmlns:a16="http://schemas.microsoft.com/office/drawing/2014/main" id="{73041623-B404-4C3E-9132-E063692AA529}"/>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490105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1C001-8C94-465F-9B5C-8FAE4987682C}" type="datetime1">
              <a:rPr lang="en-US" smtClean="0"/>
              <a:t>10/24/2023</a:t>
            </a:fld>
            <a:endParaRPr lang="en-US" dirty="0"/>
          </a:p>
        </p:txBody>
      </p:sp>
      <p:sp>
        <p:nvSpPr>
          <p:cNvPr id="6" name="Footer Placeholder 5"/>
          <p:cNvSpPr>
            <a:spLocks noGrp="1"/>
          </p:cNvSpPr>
          <p:nvPr>
            <p:ph type="ftr" sz="quarter" idx="11"/>
          </p:nvPr>
        </p:nvSpPr>
        <p:spPr/>
        <p:txBody>
          <a:bodyPr/>
          <a:lstStyle/>
          <a:p>
            <a:r>
              <a:rPr lang="en-US" dirty="0"/>
              <a:t>Doris V. Branker, CHC, CPC, CPC-I, CPMA, CIRCC, CANPC, CEMC</a:t>
            </a:r>
          </a:p>
        </p:txBody>
      </p:sp>
      <p:sp>
        <p:nvSpPr>
          <p:cNvPr id="7" name="Slide Number Placeholder 6"/>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1314788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0D779-A7FA-4397-BE7C-8B1973C29BA4}" type="datetime1">
              <a:rPr lang="en-US" smtClean="0"/>
              <a:t>10/24/2023</a:t>
            </a:fld>
            <a:endParaRPr lang="en-US" dirty="0"/>
          </a:p>
        </p:txBody>
      </p:sp>
      <p:sp>
        <p:nvSpPr>
          <p:cNvPr id="5" name="Footer Placeholder 4"/>
          <p:cNvSpPr>
            <a:spLocks noGrp="1"/>
          </p:cNvSpPr>
          <p:nvPr>
            <p:ph type="ftr" sz="quarter" idx="11"/>
          </p:nvPr>
        </p:nvSpPr>
        <p:spPr/>
        <p:txBody>
          <a:bodyPr/>
          <a:lstStyle/>
          <a:p>
            <a:r>
              <a:rPr lang="en-US" dirty="0"/>
              <a:t>Doris V. Branker, CHC, CPC, CPC-I, CPMA, CIRCC, CANPC, CEMC</a:t>
            </a:r>
          </a:p>
        </p:txBody>
      </p:sp>
      <p:sp>
        <p:nvSpPr>
          <p:cNvPr id="6" name="Slide Number Placeholder 5"/>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2288584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55CC6-D71C-4581-BA66-A8C6D63C8BB0}" type="datetime1">
              <a:rPr lang="en-US" smtClean="0"/>
              <a:t>10/24/2023</a:t>
            </a:fld>
            <a:endParaRPr lang="en-US" dirty="0"/>
          </a:p>
        </p:txBody>
      </p:sp>
      <p:sp>
        <p:nvSpPr>
          <p:cNvPr id="5" name="Footer Placeholder 4"/>
          <p:cNvSpPr>
            <a:spLocks noGrp="1"/>
          </p:cNvSpPr>
          <p:nvPr>
            <p:ph type="ftr" sz="quarter" idx="11"/>
          </p:nvPr>
        </p:nvSpPr>
        <p:spPr/>
        <p:txBody>
          <a:bodyPr/>
          <a:lstStyle/>
          <a:p>
            <a:r>
              <a:rPr lang="en-US" dirty="0"/>
              <a:t>Doris V. Branker, CHC, CPC, CPC-I, CPMA, CIRCC, CANPC, CEMC</a:t>
            </a:r>
          </a:p>
        </p:txBody>
      </p:sp>
      <p:sp>
        <p:nvSpPr>
          <p:cNvPr id="6" name="Slide Number Placeholder 5"/>
          <p:cNvSpPr>
            <a:spLocks noGrp="1"/>
          </p:cNvSpPr>
          <p:nvPr>
            <p:ph type="sldNum" sz="quarter" idx="12"/>
          </p:nvPr>
        </p:nvSpPr>
        <p:spPr/>
        <p:txBody>
          <a:body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345056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B73B-8514-47A8-9267-7D56415905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9552BB-0778-43C8-BBEA-2A54262EF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E7770-388E-4484-968A-3E08A146C439}"/>
              </a:ext>
            </a:extLst>
          </p:cNvPr>
          <p:cNvSpPr>
            <a:spLocks noGrp="1"/>
          </p:cNvSpPr>
          <p:nvPr>
            <p:ph type="dt" sz="half" idx="10"/>
          </p:nvPr>
        </p:nvSpPr>
        <p:spPr/>
        <p:txBody>
          <a:bodyPr/>
          <a:lstStyle/>
          <a:p>
            <a:fld id="{D70A9553-74CA-4511-AA0C-C34ECEB256E4}" type="datetime1">
              <a:rPr lang="en-US" smtClean="0"/>
              <a:t>10/24/2023</a:t>
            </a:fld>
            <a:endParaRPr lang="en-US" dirty="0"/>
          </a:p>
        </p:txBody>
      </p:sp>
      <p:sp>
        <p:nvSpPr>
          <p:cNvPr id="5" name="Footer Placeholder 4">
            <a:extLst>
              <a:ext uri="{FF2B5EF4-FFF2-40B4-BE49-F238E27FC236}">
                <a16:creationId xmlns:a16="http://schemas.microsoft.com/office/drawing/2014/main" id="{3E41B7D3-1FD1-4A9A-A56F-C0A7E650D398}"/>
              </a:ext>
            </a:extLst>
          </p:cNvPr>
          <p:cNvSpPr>
            <a:spLocks noGrp="1"/>
          </p:cNvSpPr>
          <p:nvPr>
            <p:ph type="ftr" sz="quarter" idx="11"/>
          </p:nvPr>
        </p:nvSpPr>
        <p:spPr/>
        <p:txBody>
          <a:bodyPr/>
          <a:lstStyle/>
          <a:p>
            <a:r>
              <a:rPr lang="en-US" dirty="0"/>
              <a:t>DB Healthcare Consulting &amp; Education</a:t>
            </a:r>
          </a:p>
        </p:txBody>
      </p:sp>
      <p:sp>
        <p:nvSpPr>
          <p:cNvPr id="6" name="Slide Number Placeholder 5">
            <a:extLst>
              <a:ext uri="{FF2B5EF4-FFF2-40B4-BE49-F238E27FC236}">
                <a16:creationId xmlns:a16="http://schemas.microsoft.com/office/drawing/2014/main" id="{C03E2B44-94C1-4B02-A76F-4E67CED8A165}"/>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65732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5138-1301-4B1E-8CBA-EBA6B2E99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CCDA2E-F16D-42D4-9D2D-BDB4972778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4F88F-FABF-43AD-BC47-B749081905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8DE5B5-4159-4F07-A569-DC9C4CFEFCAF}"/>
              </a:ext>
            </a:extLst>
          </p:cNvPr>
          <p:cNvSpPr>
            <a:spLocks noGrp="1"/>
          </p:cNvSpPr>
          <p:nvPr>
            <p:ph type="dt" sz="half" idx="10"/>
          </p:nvPr>
        </p:nvSpPr>
        <p:spPr/>
        <p:txBody>
          <a:bodyPr/>
          <a:lstStyle/>
          <a:p>
            <a:fld id="{D813B768-8E7E-401E-9AC7-0D76A7CA14CD}" type="datetime1">
              <a:rPr lang="en-US" smtClean="0"/>
              <a:t>10/24/2023</a:t>
            </a:fld>
            <a:endParaRPr lang="en-US" dirty="0"/>
          </a:p>
        </p:txBody>
      </p:sp>
      <p:sp>
        <p:nvSpPr>
          <p:cNvPr id="6" name="Footer Placeholder 5">
            <a:extLst>
              <a:ext uri="{FF2B5EF4-FFF2-40B4-BE49-F238E27FC236}">
                <a16:creationId xmlns:a16="http://schemas.microsoft.com/office/drawing/2014/main" id="{3A9095A8-0B31-4819-9CEA-E4D609551A13}"/>
              </a:ext>
            </a:extLst>
          </p:cNvPr>
          <p:cNvSpPr>
            <a:spLocks noGrp="1"/>
          </p:cNvSpPr>
          <p:nvPr>
            <p:ph type="ftr" sz="quarter" idx="11"/>
          </p:nvPr>
        </p:nvSpPr>
        <p:spPr/>
        <p:txBody>
          <a:bodyPr/>
          <a:lstStyle/>
          <a:p>
            <a:r>
              <a:rPr lang="en-US" dirty="0"/>
              <a:t>DB Healthcare Consulting &amp; Education</a:t>
            </a:r>
          </a:p>
        </p:txBody>
      </p:sp>
      <p:sp>
        <p:nvSpPr>
          <p:cNvPr id="7" name="Slide Number Placeholder 6">
            <a:extLst>
              <a:ext uri="{FF2B5EF4-FFF2-40B4-BE49-F238E27FC236}">
                <a16:creationId xmlns:a16="http://schemas.microsoft.com/office/drawing/2014/main" id="{A8C07CDC-9A5C-4A1F-904A-D1F73384F13D}"/>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328777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C309-A639-4B1C-BF7E-44D62D612F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537990-19D2-4B96-90F4-4AEE61AC8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FBEA74-C6BC-43F7-AFF5-7CE5807EAF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1BBCF3-BF6E-4D25-96E9-10B74FAFE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3BF4D-EA82-49B5-95B4-66D02C26FF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CF852C-B5ED-4376-88A0-66936029A72A}"/>
              </a:ext>
            </a:extLst>
          </p:cNvPr>
          <p:cNvSpPr>
            <a:spLocks noGrp="1"/>
          </p:cNvSpPr>
          <p:nvPr>
            <p:ph type="dt" sz="half" idx="10"/>
          </p:nvPr>
        </p:nvSpPr>
        <p:spPr/>
        <p:txBody>
          <a:bodyPr/>
          <a:lstStyle/>
          <a:p>
            <a:fld id="{5C987733-41BA-46D1-A0F0-24E659C8D0D8}" type="datetime1">
              <a:rPr lang="en-US" smtClean="0"/>
              <a:t>10/24/2023</a:t>
            </a:fld>
            <a:endParaRPr lang="en-US" dirty="0"/>
          </a:p>
        </p:txBody>
      </p:sp>
      <p:sp>
        <p:nvSpPr>
          <p:cNvPr id="8" name="Footer Placeholder 7">
            <a:extLst>
              <a:ext uri="{FF2B5EF4-FFF2-40B4-BE49-F238E27FC236}">
                <a16:creationId xmlns:a16="http://schemas.microsoft.com/office/drawing/2014/main" id="{6314FC14-F0AA-4F00-869B-8B1CAD0C8FBE}"/>
              </a:ext>
            </a:extLst>
          </p:cNvPr>
          <p:cNvSpPr>
            <a:spLocks noGrp="1"/>
          </p:cNvSpPr>
          <p:nvPr>
            <p:ph type="ftr" sz="quarter" idx="11"/>
          </p:nvPr>
        </p:nvSpPr>
        <p:spPr/>
        <p:txBody>
          <a:bodyPr/>
          <a:lstStyle/>
          <a:p>
            <a:r>
              <a:rPr lang="en-US" dirty="0"/>
              <a:t>DB Healthcare Consulting &amp; Education</a:t>
            </a:r>
          </a:p>
        </p:txBody>
      </p:sp>
      <p:sp>
        <p:nvSpPr>
          <p:cNvPr id="9" name="Slide Number Placeholder 8">
            <a:extLst>
              <a:ext uri="{FF2B5EF4-FFF2-40B4-BE49-F238E27FC236}">
                <a16:creationId xmlns:a16="http://schemas.microsoft.com/office/drawing/2014/main" id="{5D552A57-7989-411F-8788-65AE591DB1B8}"/>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369487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7040-E72C-4653-82BE-83753CD894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03DD89-B9AE-413E-8356-6D844F571D68}"/>
              </a:ext>
            </a:extLst>
          </p:cNvPr>
          <p:cNvSpPr>
            <a:spLocks noGrp="1"/>
          </p:cNvSpPr>
          <p:nvPr>
            <p:ph type="dt" sz="half" idx="10"/>
          </p:nvPr>
        </p:nvSpPr>
        <p:spPr/>
        <p:txBody>
          <a:bodyPr/>
          <a:lstStyle/>
          <a:p>
            <a:fld id="{C4AAA241-BABF-4330-95B6-FFD809F379FE}" type="datetime1">
              <a:rPr lang="en-US" smtClean="0"/>
              <a:t>10/24/2023</a:t>
            </a:fld>
            <a:endParaRPr lang="en-US" dirty="0"/>
          </a:p>
        </p:txBody>
      </p:sp>
      <p:sp>
        <p:nvSpPr>
          <p:cNvPr id="4" name="Footer Placeholder 3">
            <a:extLst>
              <a:ext uri="{FF2B5EF4-FFF2-40B4-BE49-F238E27FC236}">
                <a16:creationId xmlns:a16="http://schemas.microsoft.com/office/drawing/2014/main" id="{F21923E8-43E4-4B9F-93EF-DE0F3E5C00DD}"/>
              </a:ext>
            </a:extLst>
          </p:cNvPr>
          <p:cNvSpPr>
            <a:spLocks noGrp="1"/>
          </p:cNvSpPr>
          <p:nvPr>
            <p:ph type="ftr" sz="quarter" idx="11"/>
          </p:nvPr>
        </p:nvSpPr>
        <p:spPr/>
        <p:txBody>
          <a:bodyPr/>
          <a:lstStyle/>
          <a:p>
            <a:r>
              <a:rPr lang="en-US" dirty="0"/>
              <a:t>DB Healthcare Consulting &amp; Education</a:t>
            </a:r>
          </a:p>
        </p:txBody>
      </p:sp>
      <p:sp>
        <p:nvSpPr>
          <p:cNvPr id="5" name="Slide Number Placeholder 4">
            <a:extLst>
              <a:ext uri="{FF2B5EF4-FFF2-40B4-BE49-F238E27FC236}">
                <a16:creationId xmlns:a16="http://schemas.microsoft.com/office/drawing/2014/main" id="{DBFDC893-87BD-43BF-87C9-76D7EB438045}"/>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326914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A61A47-520C-457C-8D6F-2E73B32FE016}"/>
              </a:ext>
            </a:extLst>
          </p:cNvPr>
          <p:cNvSpPr>
            <a:spLocks noGrp="1"/>
          </p:cNvSpPr>
          <p:nvPr>
            <p:ph type="dt" sz="half" idx="10"/>
          </p:nvPr>
        </p:nvSpPr>
        <p:spPr/>
        <p:txBody>
          <a:bodyPr/>
          <a:lstStyle/>
          <a:p>
            <a:fld id="{B89F61AD-7B67-4626-BAC6-9B482A8B80A3}" type="datetime1">
              <a:rPr lang="en-US" smtClean="0"/>
              <a:t>10/24/2023</a:t>
            </a:fld>
            <a:endParaRPr lang="en-US" dirty="0"/>
          </a:p>
        </p:txBody>
      </p:sp>
      <p:sp>
        <p:nvSpPr>
          <p:cNvPr id="3" name="Footer Placeholder 2">
            <a:extLst>
              <a:ext uri="{FF2B5EF4-FFF2-40B4-BE49-F238E27FC236}">
                <a16:creationId xmlns:a16="http://schemas.microsoft.com/office/drawing/2014/main" id="{6536DC60-64D3-4F87-9756-4E7340BD34D2}"/>
              </a:ext>
            </a:extLst>
          </p:cNvPr>
          <p:cNvSpPr>
            <a:spLocks noGrp="1"/>
          </p:cNvSpPr>
          <p:nvPr>
            <p:ph type="ftr" sz="quarter" idx="11"/>
          </p:nvPr>
        </p:nvSpPr>
        <p:spPr/>
        <p:txBody>
          <a:bodyPr/>
          <a:lstStyle/>
          <a:p>
            <a:r>
              <a:rPr lang="en-US" dirty="0"/>
              <a:t>DB Healthcare Consulting &amp; Education</a:t>
            </a:r>
          </a:p>
        </p:txBody>
      </p:sp>
      <p:sp>
        <p:nvSpPr>
          <p:cNvPr id="4" name="Slide Number Placeholder 3">
            <a:extLst>
              <a:ext uri="{FF2B5EF4-FFF2-40B4-BE49-F238E27FC236}">
                <a16:creationId xmlns:a16="http://schemas.microsoft.com/office/drawing/2014/main" id="{DA6F96E1-6281-4D92-B6E6-8A97929E4A67}"/>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291550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A879-F1B6-43C7-9A50-427771329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95C96A-9D5C-44BF-964F-E7599AEB4A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5EAA8-D322-4B58-93C2-DE794BA32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27839-9A36-4074-B15B-3DCC1C4E1859}"/>
              </a:ext>
            </a:extLst>
          </p:cNvPr>
          <p:cNvSpPr>
            <a:spLocks noGrp="1"/>
          </p:cNvSpPr>
          <p:nvPr>
            <p:ph type="dt" sz="half" idx="10"/>
          </p:nvPr>
        </p:nvSpPr>
        <p:spPr/>
        <p:txBody>
          <a:bodyPr/>
          <a:lstStyle/>
          <a:p>
            <a:fld id="{84F20C4E-C433-4F80-97C7-8153B1123C95}" type="datetime1">
              <a:rPr lang="en-US" smtClean="0"/>
              <a:t>10/24/2023</a:t>
            </a:fld>
            <a:endParaRPr lang="en-US" dirty="0"/>
          </a:p>
        </p:txBody>
      </p:sp>
      <p:sp>
        <p:nvSpPr>
          <p:cNvPr id="6" name="Footer Placeholder 5">
            <a:extLst>
              <a:ext uri="{FF2B5EF4-FFF2-40B4-BE49-F238E27FC236}">
                <a16:creationId xmlns:a16="http://schemas.microsoft.com/office/drawing/2014/main" id="{DD963B7F-4280-4757-95E5-A46FDC3BFE6D}"/>
              </a:ext>
            </a:extLst>
          </p:cNvPr>
          <p:cNvSpPr>
            <a:spLocks noGrp="1"/>
          </p:cNvSpPr>
          <p:nvPr>
            <p:ph type="ftr" sz="quarter" idx="11"/>
          </p:nvPr>
        </p:nvSpPr>
        <p:spPr/>
        <p:txBody>
          <a:bodyPr/>
          <a:lstStyle/>
          <a:p>
            <a:r>
              <a:rPr lang="en-US" dirty="0"/>
              <a:t>DB Healthcare Consulting &amp; Education</a:t>
            </a:r>
          </a:p>
        </p:txBody>
      </p:sp>
      <p:sp>
        <p:nvSpPr>
          <p:cNvPr id="7" name="Slide Number Placeholder 6">
            <a:extLst>
              <a:ext uri="{FF2B5EF4-FFF2-40B4-BE49-F238E27FC236}">
                <a16:creationId xmlns:a16="http://schemas.microsoft.com/office/drawing/2014/main" id="{BE69642F-BDD9-480F-A9D3-EE58A8151BB9}"/>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17657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0730-EFAE-453F-80BE-9F54EFFBB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419C04-6B2F-4E41-942E-BB0325550B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58F8A1C-DA57-4D27-BE41-5069281E2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C947E-C79D-477D-A2B4-0830B7E2D7E9}"/>
              </a:ext>
            </a:extLst>
          </p:cNvPr>
          <p:cNvSpPr>
            <a:spLocks noGrp="1"/>
          </p:cNvSpPr>
          <p:nvPr>
            <p:ph type="dt" sz="half" idx="10"/>
          </p:nvPr>
        </p:nvSpPr>
        <p:spPr/>
        <p:txBody>
          <a:bodyPr/>
          <a:lstStyle/>
          <a:p>
            <a:fld id="{4A2F27A3-8494-4F1C-8A12-A7EEA013A60C}" type="datetime1">
              <a:rPr lang="en-US" smtClean="0"/>
              <a:t>10/24/2023</a:t>
            </a:fld>
            <a:endParaRPr lang="en-US" dirty="0"/>
          </a:p>
        </p:txBody>
      </p:sp>
      <p:sp>
        <p:nvSpPr>
          <p:cNvPr id="6" name="Footer Placeholder 5">
            <a:extLst>
              <a:ext uri="{FF2B5EF4-FFF2-40B4-BE49-F238E27FC236}">
                <a16:creationId xmlns:a16="http://schemas.microsoft.com/office/drawing/2014/main" id="{1FAB2D15-EDF1-4D24-B27D-0E79AA88D0E3}"/>
              </a:ext>
            </a:extLst>
          </p:cNvPr>
          <p:cNvSpPr>
            <a:spLocks noGrp="1"/>
          </p:cNvSpPr>
          <p:nvPr>
            <p:ph type="ftr" sz="quarter" idx="11"/>
          </p:nvPr>
        </p:nvSpPr>
        <p:spPr/>
        <p:txBody>
          <a:bodyPr/>
          <a:lstStyle/>
          <a:p>
            <a:r>
              <a:rPr lang="en-US" dirty="0"/>
              <a:t>DB Healthcare Consulting &amp; Education</a:t>
            </a:r>
          </a:p>
        </p:txBody>
      </p:sp>
      <p:sp>
        <p:nvSpPr>
          <p:cNvPr id="7" name="Slide Number Placeholder 6">
            <a:extLst>
              <a:ext uri="{FF2B5EF4-FFF2-40B4-BE49-F238E27FC236}">
                <a16:creationId xmlns:a16="http://schemas.microsoft.com/office/drawing/2014/main" id="{49C39240-D81E-44EA-9075-CA29E2374A87}"/>
              </a:ext>
            </a:extLst>
          </p:cNvPr>
          <p:cNvSpPr>
            <a:spLocks noGrp="1"/>
          </p:cNvSpPr>
          <p:nvPr>
            <p:ph type="sldNum" sz="quarter" idx="12"/>
          </p:nvPr>
        </p:nvSpPr>
        <p:spPr/>
        <p:txBody>
          <a:bodyPr/>
          <a:lstStyle/>
          <a:p>
            <a:fld id="{B262DDD4-5480-45F2-BD9E-771FE427FF14}" type="slidenum">
              <a:rPr lang="en-US" smtClean="0"/>
              <a:t>‹#›</a:t>
            </a:fld>
            <a:endParaRPr lang="en-US" dirty="0"/>
          </a:p>
        </p:txBody>
      </p:sp>
    </p:spTree>
    <p:extLst>
      <p:ext uri="{BB962C8B-B14F-4D97-AF65-F5344CB8AC3E}">
        <p14:creationId xmlns:p14="http://schemas.microsoft.com/office/powerpoint/2010/main" val="201631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F5626-1516-493A-AFBE-092459A162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F6E90-7724-4C92-9309-FD2B4F2A9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A2F0A-DB24-4D79-AA15-CEB7408F3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A02D0-5160-4143-B601-B683E61D61BE}" type="datetime1">
              <a:rPr lang="en-US" smtClean="0"/>
              <a:t>10/24/2023</a:t>
            </a:fld>
            <a:endParaRPr lang="en-US" dirty="0"/>
          </a:p>
        </p:txBody>
      </p:sp>
      <p:sp>
        <p:nvSpPr>
          <p:cNvPr id="5" name="Footer Placeholder 4">
            <a:extLst>
              <a:ext uri="{FF2B5EF4-FFF2-40B4-BE49-F238E27FC236}">
                <a16:creationId xmlns:a16="http://schemas.microsoft.com/office/drawing/2014/main" id="{9374E1CD-F4A1-4C8F-BE9E-078702ED9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DB Healthcare Consulting &amp; Education</a:t>
            </a:r>
          </a:p>
        </p:txBody>
      </p:sp>
      <p:sp>
        <p:nvSpPr>
          <p:cNvPr id="6" name="Slide Number Placeholder 5">
            <a:extLst>
              <a:ext uri="{FF2B5EF4-FFF2-40B4-BE49-F238E27FC236}">
                <a16:creationId xmlns:a16="http://schemas.microsoft.com/office/drawing/2014/main" id="{5D2C3D25-A7EB-44F6-80DB-A09935A734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2DDD4-5480-45F2-BD9E-771FE427FF14}" type="slidenum">
              <a:rPr lang="en-US" smtClean="0"/>
              <a:t>‹#›</a:t>
            </a:fld>
            <a:endParaRPr lang="en-US" dirty="0"/>
          </a:p>
        </p:txBody>
      </p:sp>
    </p:spTree>
    <p:extLst>
      <p:ext uri="{BB962C8B-B14F-4D97-AF65-F5344CB8AC3E}">
        <p14:creationId xmlns:p14="http://schemas.microsoft.com/office/powerpoint/2010/main" val="890386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84888-23A2-4F41-8157-D35E8E62D64E}" type="datetime1">
              <a:rPr lang="en-US" smtClean="0"/>
              <a:t>10/24/2023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Doris V. Branker, CHC, CPC, CPC-I, CPMA, CIRCC, CANPC, CEMC</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A3A11-6D4A-461F-98C9-F1D4401BA76D}" type="slidenum">
              <a:rPr lang="en-US" smtClean="0"/>
              <a:pPr/>
              <a:t>‹#›</a:t>
            </a:fld>
            <a:endParaRPr lang="en-US" dirty="0"/>
          </a:p>
        </p:txBody>
      </p:sp>
    </p:spTree>
    <p:extLst>
      <p:ext uri="{BB962C8B-B14F-4D97-AF65-F5344CB8AC3E}">
        <p14:creationId xmlns:p14="http://schemas.microsoft.com/office/powerpoint/2010/main" val="2293350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doris@brankercodingcamps.com" TargetMode="External"/><Relationship Id="rId1" Type="http://schemas.openxmlformats.org/officeDocument/2006/relationships/slideLayout" Target="../slideLayouts/slideLayout20.xml"/><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ncbddd/heartdefects/specificdefects.html" TargetMode="External"/><Relationship Id="rId2" Type="http://schemas.openxmlformats.org/officeDocument/2006/relationships/hyperlink" Target="https://www.youtube.com/channel/UCPTJRTlVLbecYHlWDcwcqAQ" TargetMode="External"/><Relationship Id="rId1" Type="http://schemas.openxmlformats.org/officeDocument/2006/relationships/slideLayout" Target="../slideLayouts/slideLayout2.xml"/><Relationship Id="rId4" Type="http://schemas.openxmlformats.org/officeDocument/2006/relationships/hyperlink" Target="https://www.mayoclinic.org/diseases-conditions/double-outlet-right-ventricle/cdc-20389537"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BAB2BDF-C35F-4B8C-9FA1-8755C3E32657}"/>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Congenital Cardiac Catheterization Coding</a:t>
            </a:r>
          </a:p>
        </p:txBody>
      </p:sp>
      <p:sp>
        <p:nvSpPr>
          <p:cNvPr id="5" name="Text Placeholder 4">
            <a:extLst>
              <a:ext uri="{FF2B5EF4-FFF2-40B4-BE49-F238E27FC236}">
                <a16:creationId xmlns:a16="http://schemas.microsoft.com/office/drawing/2014/main" id="{344AB4CA-75B9-4AEE-B628-E4C7F2142E5F}"/>
              </a:ext>
            </a:extLst>
          </p:cNvPr>
          <p:cNvSpPr>
            <a:spLocks noGrp="1"/>
          </p:cNvSpPr>
          <p:nvPr>
            <p:ph type="body" idx="1"/>
          </p:nvPr>
        </p:nvSpPr>
        <p:spPr>
          <a:xfrm>
            <a:off x="427791" y="4488873"/>
            <a:ext cx="5100222" cy="1631590"/>
          </a:xfrm>
        </p:spPr>
        <p:txBody>
          <a:bodyPr vert="horz" lIns="91440" tIns="45720" rIns="91440" bIns="45720" rtlCol="0">
            <a:normAutofit/>
          </a:bodyPr>
          <a:lstStyle/>
          <a:p>
            <a:pPr>
              <a:spcAft>
                <a:spcPts val="600"/>
              </a:spcAft>
            </a:pPr>
            <a:r>
              <a:rPr lang="en-US" sz="1800" kern="1200" dirty="0">
                <a:solidFill>
                  <a:prstClr val="white">
                    <a:alpha val="60000"/>
                  </a:prstClr>
                </a:solidFill>
                <a:latin typeface="+mn-lt"/>
                <a:ea typeface="+mn-ea"/>
                <a:cs typeface="+mn-cs"/>
              </a:rPr>
              <a:t>Doris V. Branker, CHC, CPC, CPC-I, CPMA, CIRCC, CANPC, CEMC</a:t>
            </a:r>
          </a:p>
          <a:p>
            <a:pPr>
              <a:spcAft>
                <a:spcPts val="600"/>
              </a:spcAft>
            </a:pPr>
            <a:r>
              <a:rPr lang="en-US" sz="1800" dirty="0">
                <a:solidFill>
                  <a:prstClr val="white">
                    <a:alpha val="60000"/>
                  </a:prstClr>
                </a:solidFill>
              </a:rPr>
              <a:t>Principal Consultant</a:t>
            </a:r>
          </a:p>
          <a:p>
            <a:pPr>
              <a:spcAft>
                <a:spcPts val="600"/>
              </a:spcAft>
            </a:pPr>
            <a:r>
              <a:rPr lang="en-US" sz="1800" dirty="0">
                <a:solidFill>
                  <a:prstClr val="white">
                    <a:alpha val="60000"/>
                  </a:prstClr>
                </a:solidFill>
              </a:rPr>
              <a:t>DB Healthcare Consulting &amp; Education</a:t>
            </a:r>
            <a:endParaRPr lang="en-US" sz="1800" kern="1200" dirty="0">
              <a:solidFill>
                <a:prstClr val="white">
                  <a:alpha val="60000"/>
                </a:prstClr>
              </a:solidFill>
              <a:latin typeface="+mn-lt"/>
              <a:ea typeface="+mn-ea"/>
              <a:cs typeface="+mn-cs"/>
            </a:endParaRPr>
          </a:p>
        </p:txBody>
      </p:sp>
      <p:pic>
        <p:nvPicPr>
          <p:cNvPr id="9218" name="Picture 2" descr="Normal Heart">
            <a:extLst>
              <a:ext uri="{FF2B5EF4-FFF2-40B4-BE49-F238E27FC236}">
                <a16:creationId xmlns:a16="http://schemas.microsoft.com/office/drawing/2014/main" id="{AF7511B8-03A2-4F2B-AE57-8EE9153B17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3764" y="318518"/>
            <a:ext cx="5438367" cy="61371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647D2E6-4A56-4DF5-8C1F-2359EACE4291}"/>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1</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50302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7536A5DC-E473-4831-98D0-EE0F55ED7A3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Cyanotic Heart Diseases</a:t>
            </a:r>
          </a:p>
        </p:txBody>
      </p:sp>
      <p:sp>
        <p:nvSpPr>
          <p:cNvPr id="6" name="Text Placeholder 5">
            <a:extLst>
              <a:ext uri="{FF2B5EF4-FFF2-40B4-BE49-F238E27FC236}">
                <a16:creationId xmlns:a16="http://schemas.microsoft.com/office/drawing/2014/main" id="{FB5072DF-32BA-49FB-99BD-B7846653CC77}"/>
              </a:ext>
            </a:extLst>
          </p:cNvPr>
          <p:cNvSpPr>
            <a:spLocks noGrp="1"/>
          </p:cNvSpPr>
          <p:nvPr>
            <p:ph type="body" idx="1"/>
          </p:nvPr>
        </p:nvSpPr>
        <p:spPr>
          <a:xfrm>
            <a:off x="660042" y="806824"/>
            <a:ext cx="2919738" cy="1494117"/>
          </a:xfrm>
        </p:spPr>
        <p:txBody>
          <a:bodyPr vert="horz" lIns="91440" tIns="45720" rIns="91440" bIns="45720" rtlCol="0" anchor="b">
            <a:normAutofit/>
          </a:bodyPr>
          <a:lstStyle/>
          <a:p>
            <a:r>
              <a:rPr lang="en-US" sz="2000" kern="1200" dirty="0">
                <a:solidFill>
                  <a:srgbClr val="FFFFFF"/>
                </a:solidFill>
                <a:latin typeface="+mn-lt"/>
                <a:ea typeface="+mn-ea"/>
                <a:cs typeface="+mn-cs"/>
              </a:rPr>
              <a:t>Abnormal Native Connections</a:t>
            </a:r>
          </a:p>
        </p:txBody>
      </p:sp>
      <p:sp>
        <p:nvSpPr>
          <p:cNvPr id="2" name="Footer Placeholder 1">
            <a:extLst>
              <a:ext uri="{FF2B5EF4-FFF2-40B4-BE49-F238E27FC236}">
                <a16:creationId xmlns:a16="http://schemas.microsoft.com/office/drawing/2014/main" id="{019A3025-7BAD-4E4D-9634-787A994C35C6}"/>
              </a:ext>
            </a:extLst>
          </p:cNvPr>
          <p:cNvSpPr>
            <a:spLocks noGrp="1"/>
          </p:cNvSpPr>
          <p:nvPr>
            <p:ph type="ftr" sz="quarter" idx="11"/>
          </p:nvPr>
        </p:nvSpPr>
        <p:spPr>
          <a:xfrm rot="5400000">
            <a:off x="-1828800" y="2002536"/>
            <a:ext cx="4114800" cy="365760"/>
          </a:xfrm>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DB Healthcare Consulting &amp; Education</a:t>
            </a:r>
          </a:p>
        </p:txBody>
      </p:sp>
      <p:pic>
        <p:nvPicPr>
          <p:cNvPr id="4" name="Picture 3">
            <a:extLst>
              <a:ext uri="{FF2B5EF4-FFF2-40B4-BE49-F238E27FC236}">
                <a16:creationId xmlns:a16="http://schemas.microsoft.com/office/drawing/2014/main" id="{8811441D-600A-7D3A-5E01-93DB41F913CA}"/>
              </a:ext>
            </a:extLst>
          </p:cNvPr>
          <p:cNvPicPr>
            <a:picLocks noChangeAspect="1"/>
          </p:cNvPicPr>
          <p:nvPr/>
        </p:nvPicPr>
        <p:blipFill rotWithShape="1">
          <a:blip r:embed="rId2"/>
          <a:srcRect b="17191"/>
          <a:stretch/>
        </p:blipFill>
        <p:spPr>
          <a:xfrm>
            <a:off x="4502428" y="538701"/>
            <a:ext cx="7201891" cy="4771054"/>
          </a:xfrm>
          <a:prstGeom prst="rect">
            <a:avLst/>
          </a:prstGeom>
        </p:spPr>
      </p:pic>
      <p:sp>
        <p:nvSpPr>
          <p:cNvPr id="3" name="Slide Number Placeholder 2">
            <a:extLst>
              <a:ext uri="{FF2B5EF4-FFF2-40B4-BE49-F238E27FC236}">
                <a16:creationId xmlns:a16="http://schemas.microsoft.com/office/drawing/2014/main" id="{5568C730-DE4A-400E-B94D-90581D6103B9}"/>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262DDD4-5480-45F2-BD9E-771FE427FF14}" type="slidenum">
              <a:rPr lang="en-US" sz="1100" smtClean="0">
                <a:solidFill>
                  <a:schemeClr val="tx1">
                    <a:lumMod val="50000"/>
                    <a:lumOff val="50000"/>
                  </a:schemeClr>
                </a:solidFill>
              </a:rPr>
              <a:pPr>
                <a:spcAft>
                  <a:spcPts val="600"/>
                </a:spcAft>
              </a:pPr>
              <a:t>10</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1809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dirty="0">
                <a:solidFill>
                  <a:schemeClr val="tx1"/>
                </a:solidFill>
                <a:latin typeface="+mj-lt"/>
                <a:ea typeface="+mj-ea"/>
                <a:cs typeface="+mj-cs"/>
              </a:rPr>
              <a:t>Atrioventricular Septal Defect</a:t>
            </a:r>
          </a:p>
        </p:txBody>
      </p:sp>
      <p:sp>
        <p:nvSpPr>
          <p:cNvPr id="12" name="Rectangle 1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DB51E506-110C-4278-9BF7-090BD59A5134}"/>
              </a:ext>
            </a:extLst>
          </p:cNvPr>
          <p:cNvSpPr>
            <a:spLocks noGrp="1"/>
          </p:cNvSpPr>
          <p:nvPr>
            <p:ph type="ftr" sz="quarter" idx="11"/>
          </p:nvPr>
        </p:nvSpPr>
        <p:spPr>
          <a:xfrm rot="5400000">
            <a:off x="-1621253" y="1794989"/>
            <a:ext cx="3699705" cy="365760"/>
          </a:xfrm>
        </p:spPr>
        <p:txBody>
          <a:bodyPr vert="horz" lIns="91440" tIns="45720" rIns="91440" bIns="45720" rtlCol="0" anchor="ctr">
            <a:normAutofit/>
          </a:bodyPr>
          <a:lstStyle/>
          <a:p>
            <a:pPr algn="l">
              <a:spcAft>
                <a:spcPts val="600"/>
              </a:spcAft>
            </a:pPr>
            <a:r>
              <a:rPr lang="en-US" sz="1100" kern="1200" dirty="0">
                <a:solidFill>
                  <a:schemeClr val="tx1">
                    <a:lumMod val="50000"/>
                    <a:lumOff val="50000"/>
                  </a:schemeClr>
                </a:solidFill>
                <a:latin typeface="+mn-lt"/>
                <a:ea typeface="+mn-ea"/>
                <a:cs typeface="+mn-cs"/>
              </a:rPr>
              <a:t>DB Healthcare Consulting &amp; Education</a:t>
            </a:r>
          </a:p>
        </p:txBody>
      </p:sp>
      <p:pic>
        <p:nvPicPr>
          <p:cNvPr id="5" name="Picture 4">
            <a:extLst>
              <a:ext uri="{FF2B5EF4-FFF2-40B4-BE49-F238E27FC236}">
                <a16:creationId xmlns:a16="http://schemas.microsoft.com/office/drawing/2014/main" id="{9893A5B7-DCBE-4CEE-AFFE-DE78BFE25843}"/>
              </a:ext>
            </a:extLst>
          </p:cNvPr>
          <p:cNvPicPr>
            <a:picLocks noChangeAspect="1"/>
          </p:cNvPicPr>
          <p:nvPr/>
        </p:nvPicPr>
        <p:blipFill>
          <a:blip r:embed="rId2"/>
          <a:stretch>
            <a:fillRect/>
          </a:stretch>
        </p:blipFill>
        <p:spPr>
          <a:xfrm>
            <a:off x="7010497" y="463404"/>
            <a:ext cx="4289841" cy="5553193"/>
          </a:xfrm>
          <a:prstGeom prst="rect">
            <a:avLst/>
          </a:prstGeom>
        </p:spPr>
      </p:pic>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E5EE6A6-A74D-42C8-BC47-9F5058C7812D}"/>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rgbClr val="FFFFFF"/>
                </a:solidFill>
              </a:rPr>
              <a:pPr>
                <a:spcAft>
                  <a:spcPts val="600"/>
                </a:spcAft>
              </a:pPr>
              <a:t>11</a:t>
            </a:fld>
            <a:endParaRPr lang="en-US" sz="1100" dirty="0">
              <a:solidFill>
                <a:srgbClr val="FFFFFF"/>
              </a:solidFill>
            </a:endParaRPr>
          </a:p>
        </p:txBody>
      </p:sp>
    </p:spTree>
    <p:extLst>
      <p:ext uri="{BB962C8B-B14F-4D97-AF65-F5344CB8AC3E}">
        <p14:creationId xmlns:p14="http://schemas.microsoft.com/office/powerpoint/2010/main" val="391500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1069788" y="2654490"/>
            <a:ext cx="4567686" cy="3220382"/>
          </a:xfrm>
        </p:spPr>
        <p:txBody>
          <a:bodyPr vert="horz" lIns="91440" tIns="45720" rIns="91440" bIns="45720" rtlCol="0" anchor="t">
            <a:normAutofit/>
          </a:bodyPr>
          <a:lstStyle/>
          <a:p>
            <a:pPr algn="r"/>
            <a:r>
              <a:rPr lang="en-US" sz="4800" dirty="0">
                <a:solidFill>
                  <a:srgbClr val="FFFFFF"/>
                </a:solidFill>
              </a:rPr>
              <a:t>Transposition of the Great Vessels</a:t>
            </a:r>
          </a:p>
        </p:txBody>
      </p:sp>
      <p:sp>
        <p:nvSpPr>
          <p:cNvPr id="2" name="Footer Placeholder 1">
            <a:extLst>
              <a:ext uri="{FF2B5EF4-FFF2-40B4-BE49-F238E27FC236}">
                <a16:creationId xmlns:a16="http://schemas.microsoft.com/office/drawing/2014/main" id="{23DE7D7B-34EF-49A4-B77C-97951F10ACE5}"/>
              </a:ext>
            </a:extLst>
          </p:cNvPr>
          <p:cNvSpPr>
            <a:spLocks noGrp="1"/>
          </p:cNvSpPr>
          <p:nvPr>
            <p:ph type="ftr" sz="quarter" idx="11"/>
          </p:nvPr>
        </p:nvSpPr>
        <p:spPr>
          <a:xfrm rot="5400000">
            <a:off x="-1828800" y="2020824"/>
            <a:ext cx="4115118" cy="365125"/>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Calibri" panose="020F0502020204030204"/>
                <a:ea typeface="+mn-ea"/>
                <a:cs typeface="+mn-cs"/>
              </a:rPr>
              <a:t>DB Healthcare Consulting &amp; Education</a:t>
            </a:r>
          </a:p>
        </p:txBody>
      </p:sp>
      <p:pic>
        <p:nvPicPr>
          <p:cNvPr id="1026" name="Picture 2" descr="dextro-Transposition of the Great Arteries (d-TGA)">
            <a:extLst>
              <a:ext uri="{FF2B5EF4-FFF2-40B4-BE49-F238E27FC236}">
                <a16:creationId xmlns:a16="http://schemas.microsoft.com/office/drawing/2014/main" id="{187404E2-B9F5-4D24-9A96-F70F720634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29" r="-3" b="3159"/>
          <a:stretch/>
        </p:blipFill>
        <p:spPr bwMode="auto">
          <a:xfrm>
            <a:off x="6553199" y="457200"/>
            <a:ext cx="5181602"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D9960BC-FDB8-42B2-A73F-3B293470874D}"/>
              </a:ext>
            </a:extLst>
          </p:cNvPr>
          <p:cNvSpPr>
            <a:spLocks noGrp="1"/>
          </p:cNvSpPr>
          <p:nvPr>
            <p:ph type="sldNum" sz="quarter" idx="12"/>
          </p:nvPr>
        </p:nvSpPr>
        <p:spPr>
          <a:xfrm>
            <a:off x="11704320" y="6451600"/>
            <a:ext cx="444500" cy="365125"/>
          </a:xfrm>
        </p:spPr>
        <p:txBody>
          <a:bodyPr vert="horz" lIns="91440" tIns="45720" rIns="91440" bIns="45720" rtlCol="0" anchor="ctr">
            <a:normAutofit/>
          </a:bodyPr>
          <a:lstStyle/>
          <a:p>
            <a:pPr>
              <a:spcAft>
                <a:spcPts val="600"/>
              </a:spcAft>
              <a:defRPr/>
            </a:pPr>
            <a:fld id="{B262DDD4-5480-45F2-BD9E-771FE427FF14}" type="slidenum">
              <a:rPr lang="en-US" sz="1100">
                <a:solidFill>
                  <a:schemeClr val="tx1">
                    <a:lumMod val="50000"/>
                    <a:lumOff val="50000"/>
                  </a:schemeClr>
                </a:solidFill>
                <a:latin typeface="Calibri" panose="020F0502020204030204"/>
              </a:rPr>
              <a:pPr>
                <a:spcAft>
                  <a:spcPts val="600"/>
                </a:spcAft>
                <a:defRPr/>
              </a:pPr>
              <a:t>12</a:t>
            </a:fld>
            <a:endParaRPr lang="en-US" sz="1100" dirty="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16436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A8AEC6-D7D9-4D1C-BC80-51F0F126B97B}"/>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b="1" kern="1200" dirty="0">
                <a:solidFill>
                  <a:schemeClr val="tx1"/>
                </a:solidFill>
                <a:latin typeface="+mj-lt"/>
                <a:ea typeface="+mj-ea"/>
                <a:cs typeface="+mj-cs"/>
              </a:rPr>
              <a:t>Congenitally Corrected Transposition of the Great Arteries</a:t>
            </a:r>
          </a:p>
        </p:txBody>
      </p:sp>
      <p:sp>
        <p:nvSpPr>
          <p:cNvPr id="12" name="Rectangle 1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8C5C5405-5FB5-48F1-8F7D-611D62F40029}"/>
              </a:ext>
            </a:extLst>
          </p:cNvPr>
          <p:cNvSpPr>
            <a:spLocks noGrp="1"/>
          </p:cNvSpPr>
          <p:nvPr>
            <p:ph type="ftr" sz="quarter" idx="11"/>
          </p:nvPr>
        </p:nvSpPr>
        <p:spPr>
          <a:xfrm rot="5400000">
            <a:off x="-1621253" y="1794989"/>
            <a:ext cx="3699705" cy="365760"/>
          </a:xfrm>
        </p:spPr>
        <p:txBody>
          <a:bodyPr vert="horz" lIns="91440" tIns="45720" rIns="91440" bIns="45720" rtlCol="0" anchor="ctr">
            <a:normAutofit/>
          </a:bodyPr>
          <a:lstStyle/>
          <a:p>
            <a:pPr algn="l">
              <a:spcAft>
                <a:spcPts val="600"/>
              </a:spcAft>
            </a:pPr>
            <a:r>
              <a:rPr lang="en-US" sz="1100" kern="1200" dirty="0">
                <a:solidFill>
                  <a:schemeClr val="tx1">
                    <a:lumMod val="50000"/>
                    <a:lumOff val="50000"/>
                  </a:schemeClr>
                </a:solidFill>
                <a:latin typeface="+mn-lt"/>
                <a:ea typeface="+mn-ea"/>
                <a:cs typeface="+mn-cs"/>
              </a:rPr>
              <a:t>DB Healthcare Consulting &amp; Education</a:t>
            </a:r>
          </a:p>
        </p:txBody>
      </p:sp>
      <p:pic>
        <p:nvPicPr>
          <p:cNvPr id="3" name="Picture 4" descr="Pregnancy in a woman with congenitally corrected transposition of the great  arteries | Cleveland Clinic Journal of Medicine">
            <a:extLst>
              <a:ext uri="{FF2B5EF4-FFF2-40B4-BE49-F238E27FC236}">
                <a16:creationId xmlns:a16="http://schemas.microsoft.com/office/drawing/2014/main" id="{42BD488E-D2B2-44CE-BCA4-24FA724E7F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791"/>
          <a:stretch/>
        </p:blipFill>
        <p:spPr bwMode="auto">
          <a:xfrm>
            <a:off x="7309116" y="463404"/>
            <a:ext cx="3692604" cy="555319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522D26C0-15E1-4786-A51E-5DF6C4276243}"/>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rgbClr val="FFFFFF"/>
                </a:solidFill>
              </a:rPr>
              <a:pPr>
                <a:spcAft>
                  <a:spcPts val="600"/>
                </a:spcAft>
              </a:pPr>
              <a:t>13</a:t>
            </a:fld>
            <a:endParaRPr lang="en-US" sz="1100" dirty="0">
              <a:solidFill>
                <a:srgbClr val="FFFFFF"/>
              </a:solidFill>
            </a:endParaRPr>
          </a:p>
        </p:txBody>
      </p:sp>
    </p:spTree>
    <p:extLst>
      <p:ext uri="{BB962C8B-B14F-4D97-AF65-F5344CB8AC3E}">
        <p14:creationId xmlns:p14="http://schemas.microsoft.com/office/powerpoint/2010/main" val="9271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b="1" kern="1200" dirty="0">
                <a:solidFill>
                  <a:schemeClr val="tx1"/>
                </a:solidFill>
                <a:latin typeface="+mj-lt"/>
                <a:ea typeface="+mj-ea"/>
                <a:cs typeface="+mj-cs"/>
              </a:rPr>
              <a:t>Hypoplastic Left Heart Syndrome</a:t>
            </a:r>
          </a:p>
        </p:txBody>
      </p:sp>
      <p:sp>
        <p:nvSpPr>
          <p:cNvPr id="73" name="Rectangle 72">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205CB501-FD39-4606-B79C-9092ACCE4F3A}"/>
              </a:ext>
            </a:extLst>
          </p:cNvPr>
          <p:cNvSpPr>
            <a:spLocks noGrp="1"/>
          </p:cNvSpPr>
          <p:nvPr>
            <p:ph type="ftr" sz="quarter" idx="11"/>
          </p:nvPr>
        </p:nvSpPr>
        <p:spPr>
          <a:xfrm rot="5400000">
            <a:off x="-1621253" y="1794989"/>
            <a:ext cx="3699705" cy="365760"/>
          </a:xfrm>
        </p:spPr>
        <p:txBody>
          <a:bodyPr vert="horz" lIns="91440" tIns="45720" rIns="91440" bIns="45720" rtlCol="0" anchor="ctr">
            <a:normAutofit/>
          </a:bodyPr>
          <a:lstStyle/>
          <a:p>
            <a:pPr algn="l">
              <a:spcAft>
                <a:spcPts val="600"/>
              </a:spcAft>
            </a:pPr>
            <a:r>
              <a:rPr lang="en-US" sz="1100" kern="1200" dirty="0">
                <a:solidFill>
                  <a:schemeClr val="tx1">
                    <a:lumMod val="50000"/>
                    <a:lumOff val="50000"/>
                  </a:schemeClr>
                </a:solidFill>
                <a:latin typeface="+mn-lt"/>
                <a:ea typeface="+mn-ea"/>
                <a:cs typeface="+mn-cs"/>
              </a:rPr>
              <a:t>DB Healthcare Consulting &amp; Education</a:t>
            </a:r>
          </a:p>
        </p:txBody>
      </p:sp>
      <p:pic>
        <p:nvPicPr>
          <p:cNvPr id="2050" name="Picture 2" descr="Hypoplastic Left Heart Syndrome">
            <a:extLst>
              <a:ext uri="{FF2B5EF4-FFF2-40B4-BE49-F238E27FC236}">
                <a16:creationId xmlns:a16="http://schemas.microsoft.com/office/drawing/2014/main" id="{56FE4D1C-6FCC-432D-BA7B-451DFAA0E6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0497" y="463404"/>
            <a:ext cx="4289841" cy="555319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77795E6-37E5-4BBD-83BF-476E6087CBB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rgbClr val="FFFFFF"/>
                </a:solidFill>
              </a:rPr>
              <a:pPr>
                <a:spcAft>
                  <a:spcPts val="600"/>
                </a:spcAft>
              </a:pPr>
              <a:t>14</a:t>
            </a:fld>
            <a:endParaRPr lang="en-US" sz="1100" dirty="0">
              <a:solidFill>
                <a:srgbClr val="FFFFFF"/>
              </a:solidFill>
            </a:endParaRPr>
          </a:p>
        </p:txBody>
      </p:sp>
    </p:spTree>
    <p:extLst>
      <p:ext uri="{BB962C8B-B14F-4D97-AF65-F5344CB8AC3E}">
        <p14:creationId xmlns:p14="http://schemas.microsoft.com/office/powerpoint/2010/main" val="2375937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5" name="Rectangle 74">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ypoplastic Left Heart Syndrome">
            <a:extLst>
              <a:ext uri="{FF2B5EF4-FFF2-40B4-BE49-F238E27FC236}">
                <a16:creationId xmlns:a16="http://schemas.microsoft.com/office/drawing/2014/main" id="{699C4A0E-1CCA-43DA-8AE4-02FAA9343F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27" r="11474" b="3"/>
          <a:stretch/>
        </p:blipFill>
        <p:spPr bwMode="auto">
          <a:xfrm>
            <a:off x="4038610" y="7"/>
            <a:ext cx="4039673" cy="6875812"/>
          </a:xfrm>
          <a:prstGeom prst="rect">
            <a:avLst/>
          </a:pr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32FD26B0-16CE-4AD4-9CE4-A63EBF330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553792" y="2945176"/>
            <a:ext cx="2984937" cy="2757975"/>
          </a:xfrm>
        </p:spPr>
        <p:txBody>
          <a:bodyPr vert="horz" lIns="91440" tIns="45720" rIns="91440" bIns="45720" rtlCol="0" anchor="t">
            <a:normAutofit/>
          </a:bodyPr>
          <a:lstStyle/>
          <a:p>
            <a:pPr algn="r"/>
            <a:r>
              <a:rPr lang="en-US" sz="4000" kern="1200" dirty="0">
                <a:solidFill>
                  <a:srgbClr val="FFFFFF"/>
                </a:solidFill>
                <a:latin typeface="+mj-lt"/>
                <a:ea typeface="+mj-ea"/>
                <a:cs typeface="+mj-cs"/>
              </a:rPr>
              <a:t>Pulmonary Atresia	</a:t>
            </a:r>
          </a:p>
        </p:txBody>
      </p:sp>
      <p:sp>
        <p:nvSpPr>
          <p:cNvPr id="2" name="Footer Placeholder 1">
            <a:extLst>
              <a:ext uri="{FF2B5EF4-FFF2-40B4-BE49-F238E27FC236}">
                <a16:creationId xmlns:a16="http://schemas.microsoft.com/office/drawing/2014/main" id="{2434B4C0-03A3-4AAE-BA62-A9D57E71A3CC}"/>
              </a:ext>
            </a:extLst>
          </p:cNvPr>
          <p:cNvSpPr>
            <a:spLocks noGrp="1"/>
          </p:cNvSpPr>
          <p:nvPr>
            <p:ph type="ftr" sz="quarter" idx="11"/>
          </p:nvPr>
        </p:nvSpPr>
        <p:spPr>
          <a:xfrm rot="5400000">
            <a:off x="-1828800" y="2002536"/>
            <a:ext cx="4114800" cy="365125"/>
          </a:xfrm>
          <a:effectLst/>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DB Healthcare Consulting &amp; Education</a:t>
            </a:r>
          </a:p>
        </p:txBody>
      </p:sp>
      <p:pic>
        <p:nvPicPr>
          <p:cNvPr id="3076" name="Picture 4" descr="Hypoplastic Left Heart Syndrome">
            <a:extLst>
              <a:ext uri="{FF2B5EF4-FFF2-40B4-BE49-F238E27FC236}">
                <a16:creationId xmlns:a16="http://schemas.microsoft.com/office/drawing/2014/main" id="{B2A3BE31-FB63-47D5-BDC5-C15627C48F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33" r="10222" b="-2"/>
          <a:stretch/>
        </p:blipFill>
        <p:spPr bwMode="auto">
          <a:xfrm>
            <a:off x="8068007" y="-7"/>
            <a:ext cx="4123986" cy="68761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54C858A-D472-4BE7-B3BF-61BB0429073F}"/>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rgbClr val="FFFFFF"/>
                </a:solidFill>
              </a:rPr>
              <a:pPr>
                <a:spcAft>
                  <a:spcPts val="600"/>
                </a:spcAft>
              </a:pPr>
              <a:t>15</a:t>
            </a:fld>
            <a:endParaRPr lang="en-US" sz="1100" dirty="0">
              <a:solidFill>
                <a:srgbClr val="FFFFFF"/>
              </a:solidFill>
            </a:endParaRPr>
          </a:p>
        </p:txBody>
      </p:sp>
    </p:spTree>
    <p:extLst>
      <p:ext uri="{BB962C8B-B14F-4D97-AF65-F5344CB8AC3E}">
        <p14:creationId xmlns:p14="http://schemas.microsoft.com/office/powerpoint/2010/main" val="1151083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Normal heart and heart with double-outlet right ventricle">
            <a:extLst>
              <a:ext uri="{FF2B5EF4-FFF2-40B4-BE49-F238E27FC236}">
                <a16:creationId xmlns:a16="http://schemas.microsoft.com/office/drawing/2014/main" id="{FE439808-7878-0CFA-F8C0-1D47753043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35" r="15145"/>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141" name="Freeform: Shape 14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Double Outlet Right Ventricle	</a:t>
            </a:r>
          </a:p>
        </p:txBody>
      </p:sp>
      <p:sp>
        <p:nvSpPr>
          <p:cNvPr id="2" name="Footer Placeholder 1">
            <a:extLst>
              <a:ext uri="{FF2B5EF4-FFF2-40B4-BE49-F238E27FC236}">
                <a16:creationId xmlns:a16="http://schemas.microsoft.com/office/drawing/2014/main" id="{2434B4C0-03A3-4AAE-BA62-A9D57E71A3CC}"/>
              </a:ext>
            </a:extLst>
          </p:cNvPr>
          <p:cNvSpPr>
            <a:spLocks noGrp="1"/>
          </p:cNvSpPr>
          <p:nvPr>
            <p:ph type="ftr" sz="quarter" idx="11"/>
          </p:nvPr>
        </p:nvSpPr>
        <p:spPr>
          <a:xfrm rot="5400000">
            <a:off x="-1822362" y="2005663"/>
            <a:ext cx="4114800" cy="444320"/>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Calibri" panose="020F0502020204030204"/>
                <a:ea typeface="+mn-ea"/>
                <a:cs typeface="+mn-cs"/>
              </a:rPr>
              <a:t>DB Healthcare Consulting &amp; Education</a:t>
            </a:r>
          </a:p>
        </p:txBody>
      </p:sp>
      <p:sp>
        <p:nvSpPr>
          <p:cNvPr id="3" name="Slide Number Placeholder 2">
            <a:extLst>
              <a:ext uri="{FF2B5EF4-FFF2-40B4-BE49-F238E27FC236}">
                <a16:creationId xmlns:a16="http://schemas.microsoft.com/office/drawing/2014/main" id="{F54C858A-D472-4BE7-B3BF-61BB0429073F}"/>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defRPr/>
            </a:pPr>
            <a:fld id="{B262DDD4-5480-45F2-BD9E-771FE427FF14}" type="slidenum">
              <a:rPr lang="en-US" sz="1100">
                <a:solidFill>
                  <a:srgbClr val="FFFFFF"/>
                </a:solidFill>
                <a:latin typeface="Calibri" panose="020F0502020204030204"/>
              </a:rPr>
              <a:pPr>
                <a:spcAft>
                  <a:spcPts val="600"/>
                </a:spcAft>
                <a:defRPr/>
              </a:pPr>
              <a:t>16</a:t>
            </a:fld>
            <a:endParaRPr lang="en-US" sz="1100" dirty="0">
              <a:solidFill>
                <a:srgbClr val="FFFFFF"/>
              </a:solidFill>
              <a:latin typeface="Calibri" panose="020F0502020204030204"/>
            </a:endParaRPr>
          </a:p>
        </p:txBody>
      </p:sp>
    </p:spTree>
    <p:extLst>
      <p:ext uri="{BB962C8B-B14F-4D97-AF65-F5344CB8AC3E}">
        <p14:creationId xmlns:p14="http://schemas.microsoft.com/office/powerpoint/2010/main" val="378179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Total Anomalous Pulmonary Venous Return">
            <a:extLst>
              <a:ext uri="{FF2B5EF4-FFF2-40B4-BE49-F238E27FC236}">
                <a16:creationId xmlns:a16="http://schemas.microsoft.com/office/drawing/2014/main" id="{EAAB8A1E-B47B-4B45-845D-D249C0ADA3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21" r="-1" b="12502"/>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141" name="Freeform: Shape 14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Anomalous Pulmonary Venous Return</a:t>
            </a:r>
          </a:p>
        </p:txBody>
      </p:sp>
      <p:sp>
        <p:nvSpPr>
          <p:cNvPr id="2" name="Footer Placeholder 1">
            <a:extLst>
              <a:ext uri="{FF2B5EF4-FFF2-40B4-BE49-F238E27FC236}">
                <a16:creationId xmlns:a16="http://schemas.microsoft.com/office/drawing/2014/main" id="{0E8B75AB-4C6E-4665-AF50-47F786F59B6E}"/>
              </a:ext>
            </a:extLst>
          </p:cNvPr>
          <p:cNvSpPr>
            <a:spLocks noGrp="1"/>
          </p:cNvSpPr>
          <p:nvPr>
            <p:ph type="ftr" sz="quarter" idx="11"/>
          </p:nvPr>
        </p:nvSpPr>
        <p:spPr>
          <a:xfrm rot="5400000">
            <a:off x="-1822362" y="2005663"/>
            <a:ext cx="4114800" cy="444320"/>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Calibri" panose="020F0502020204030204"/>
                <a:ea typeface="+mn-ea"/>
                <a:cs typeface="+mn-cs"/>
              </a:rPr>
              <a:t>DB Healthcare Consulting &amp; Education</a:t>
            </a:r>
          </a:p>
        </p:txBody>
      </p:sp>
      <p:sp>
        <p:nvSpPr>
          <p:cNvPr id="3" name="Slide Number Placeholder 2">
            <a:extLst>
              <a:ext uri="{FF2B5EF4-FFF2-40B4-BE49-F238E27FC236}">
                <a16:creationId xmlns:a16="http://schemas.microsoft.com/office/drawing/2014/main" id="{62CBC716-4656-46B1-A311-B8D4FC62AC5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B262DDD4-5480-45F2-BD9E-771FE427FF14}" type="slidenum">
              <a:rPr lang="en-US" sz="1100">
                <a:solidFill>
                  <a:srgbClr val="FFFFFF"/>
                </a:solidFill>
                <a:latin typeface="Calibri" panose="020F0502020204030204"/>
              </a:rPr>
              <a:pPr>
                <a:spcAft>
                  <a:spcPts val="600"/>
                </a:spcAft>
                <a:defRPr/>
              </a:pPr>
              <a:t>17</a:t>
            </a:fld>
            <a:endParaRPr lang="en-US" sz="1100" dirty="0">
              <a:solidFill>
                <a:srgbClr val="FFFFFF"/>
              </a:solidFill>
              <a:latin typeface="Calibri" panose="020F0502020204030204"/>
            </a:endParaRPr>
          </a:p>
        </p:txBody>
      </p:sp>
    </p:spTree>
    <p:extLst>
      <p:ext uri="{BB962C8B-B14F-4D97-AF65-F5344CB8AC3E}">
        <p14:creationId xmlns:p14="http://schemas.microsoft.com/office/powerpoint/2010/main" val="56404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5" name="Rectangle 7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6" name="Rectangle 7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Truncus arteriosus">
            <a:extLst>
              <a:ext uri="{FF2B5EF4-FFF2-40B4-BE49-F238E27FC236}">
                <a16:creationId xmlns:a16="http://schemas.microsoft.com/office/drawing/2014/main" id="{2A9048A2-1345-4A4F-B452-EDF098183C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88" r="1" b="14220"/>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5127" name="Freeform: Shape 7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Tetralogy of Fallot</a:t>
            </a:r>
          </a:p>
        </p:txBody>
      </p:sp>
      <p:sp>
        <p:nvSpPr>
          <p:cNvPr id="2" name="Footer Placeholder 1">
            <a:extLst>
              <a:ext uri="{FF2B5EF4-FFF2-40B4-BE49-F238E27FC236}">
                <a16:creationId xmlns:a16="http://schemas.microsoft.com/office/drawing/2014/main" id="{955E20D4-383C-41DC-9C80-05EEE0AF5FA2}"/>
              </a:ext>
            </a:extLst>
          </p:cNvPr>
          <p:cNvSpPr>
            <a:spLocks noGrp="1"/>
          </p:cNvSpPr>
          <p:nvPr>
            <p:ph type="ftr" sz="quarter" idx="11"/>
          </p:nvPr>
        </p:nvSpPr>
        <p:spPr>
          <a:xfrm rot="5400000">
            <a:off x="-1822362" y="2005663"/>
            <a:ext cx="4114800" cy="444320"/>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Calibri" panose="020F0502020204030204"/>
                <a:ea typeface="+mn-ea"/>
                <a:cs typeface="+mn-cs"/>
              </a:rPr>
              <a:t>DB Healthcare Consulting &amp; Education</a:t>
            </a:r>
          </a:p>
        </p:txBody>
      </p:sp>
      <p:sp>
        <p:nvSpPr>
          <p:cNvPr id="3" name="Slide Number Placeholder 2">
            <a:extLst>
              <a:ext uri="{FF2B5EF4-FFF2-40B4-BE49-F238E27FC236}">
                <a16:creationId xmlns:a16="http://schemas.microsoft.com/office/drawing/2014/main" id="{A08F7C6C-A77D-4E9E-A2DA-69A2F7C05FE0}"/>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defRPr/>
            </a:pPr>
            <a:fld id="{B262DDD4-5480-45F2-BD9E-771FE427FF14}" type="slidenum">
              <a:rPr lang="en-US" sz="1100">
                <a:solidFill>
                  <a:srgbClr val="FFFFFF"/>
                </a:solidFill>
                <a:latin typeface="Calibri" panose="020F0502020204030204"/>
              </a:rPr>
              <a:pPr>
                <a:spcAft>
                  <a:spcPts val="600"/>
                </a:spcAft>
                <a:defRPr/>
              </a:pPr>
              <a:t>18</a:t>
            </a:fld>
            <a:endParaRPr lang="en-US" sz="1100" dirty="0">
              <a:solidFill>
                <a:srgbClr val="FFFFFF"/>
              </a:solidFill>
              <a:latin typeface="Calibri" panose="020F0502020204030204"/>
            </a:endParaRPr>
          </a:p>
        </p:txBody>
      </p:sp>
    </p:spTree>
    <p:extLst>
      <p:ext uri="{BB962C8B-B14F-4D97-AF65-F5344CB8AC3E}">
        <p14:creationId xmlns:p14="http://schemas.microsoft.com/office/powerpoint/2010/main" val="380853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8" name="Picture 4" descr="Tricuspid Atresia">
            <a:extLst>
              <a:ext uri="{FF2B5EF4-FFF2-40B4-BE49-F238E27FC236}">
                <a16:creationId xmlns:a16="http://schemas.microsoft.com/office/drawing/2014/main" id="{0DA3079B-8349-4D0E-9F13-3E52DD314A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13" b="17416"/>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Tricuspid Atresia</a:t>
            </a:r>
          </a:p>
        </p:txBody>
      </p:sp>
      <p:sp>
        <p:nvSpPr>
          <p:cNvPr id="2" name="Footer Placeholder 1">
            <a:extLst>
              <a:ext uri="{FF2B5EF4-FFF2-40B4-BE49-F238E27FC236}">
                <a16:creationId xmlns:a16="http://schemas.microsoft.com/office/drawing/2014/main" id="{ADCD681D-7099-43CD-A529-55AB27B41EE7}"/>
              </a:ext>
            </a:extLst>
          </p:cNvPr>
          <p:cNvSpPr>
            <a:spLocks noGrp="1"/>
          </p:cNvSpPr>
          <p:nvPr>
            <p:ph type="ftr" sz="quarter" idx="11"/>
          </p:nvPr>
        </p:nvSpPr>
        <p:spPr>
          <a:xfrm rot="5400000">
            <a:off x="-1822362" y="2005663"/>
            <a:ext cx="4114800" cy="444320"/>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Calibri" panose="020F0502020204030204"/>
                <a:ea typeface="+mn-ea"/>
                <a:cs typeface="+mn-cs"/>
              </a:rPr>
              <a:t>DB Healthcare Consulting &amp; Education</a:t>
            </a:r>
          </a:p>
        </p:txBody>
      </p:sp>
      <p:sp>
        <p:nvSpPr>
          <p:cNvPr id="3" name="Slide Number Placeholder 2">
            <a:extLst>
              <a:ext uri="{FF2B5EF4-FFF2-40B4-BE49-F238E27FC236}">
                <a16:creationId xmlns:a16="http://schemas.microsoft.com/office/drawing/2014/main" id="{B0930457-1652-4761-B16D-B34B2813E991}"/>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defRPr/>
            </a:pPr>
            <a:fld id="{B262DDD4-5480-45F2-BD9E-771FE427FF14}" type="slidenum">
              <a:rPr lang="en-US" sz="1100">
                <a:solidFill>
                  <a:srgbClr val="FFFFFF"/>
                </a:solidFill>
                <a:latin typeface="Calibri" panose="020F0502020204030204"/>
              </a:rPr>
              <a:pPr>
                <a:spcAft>
                  <a:spcPts val="600"/>
                </a:spcAft>
                <a:defRPr/>
              </a:pPr>
              <a:t>19</a:t>
            </a:fld>
            <a:endParaRPr lang="en-US" sz="1100" dirty="0">
              <a:solidFill>
                <a:srgbClr val="FFFFFF"/>
              </a:solidFill>
              <a:latin typeface="Calibri" panose="020F0502020204030204"/>
            </a:endParaRPr>
          </a:p>
        </p:txBody>
      </p:sp>
    </p:spTree>
    <p:extLst>
      <p:ext uri="{BB962C8B-B14F-4D97-AF65-F5344CB8AC3E}">
        <p14:creationId xmlns:p14="http://schemas.microsoft.com/office/powerpoint/2010/main" val="63399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reeform: Shape 10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Rectangle 10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Rectangle 2"/>
          <p:cNvSpPr>
            <a:spLocks noGrp="1" noChangeArrowheads="1"/>
          </p:cNvSpPr>
          <p:nvPr>
            <p:ph type="title"/>
          </p:nvPr>
        </p:nvSpPr>
        <p:spPr>
          <a:xfrm>
            <a:off x="466722" y="586855"/>
            <a:ext cx="3201366" cy="3387497"/>
          </a:xfrm>
        </p:spPr>
        <p:txBody>
          <a:bodyPr anchor="b">
            <a:normAutofit/>
          </a:bodyPr>
          <a:lstStyle/>
          <a:p>
            <a:pPr algn="r"/>
            <a:r>
              <a:rPr lang="en-US" sz="3200" b="1" dirty="0">
                <a:solidFill>
                  <a:schemeClr val="bg1"/>
                </a:solidFill>
                <a:latin typeface="Calibri" panose="020F0502020204030204" pitchFamily="34" charset="0"/>
                <a:ea typeface="Calibri" panose="020F0502020204030204" pitchFamily="34" charset="0"/>
              </a:rPr>
              <a:t>Doris V. </a:t>
            </a:r>
            <a:r>
              <a:rPr lang="en-US" sz="3200" b="1" dirty="0">
                <a:solidFill>
                  <a:schemeClr val="bg1"/>
                </a:solidFill>
                <a:ea typeface="Calibri" panose="020F0502020204030204" pitchFamily="34" charset="0"/>
              </a:rPr>
              <a:t>Branker CHC, CPC, CIRCC, CPMA, CPC-I, CANPC, CEMC</a:t>
            </a:r>
            <a:endParaRPr lang="en-US" altLang="en-US" sz="3200" dirty="0">
              <a:solidFill>
                <a:schemeClr val="bg1"/>
              </a:solidFill>
            </a:endParaRPr>
          </a:p>
        </p:txBody>
      </p:sp>
      <p:sp>
        <p:nvSpPr>
          <p:cNvPr id="7171" name="Rectangle 3"/>
          <p:cNvSpPr>
            <a:spLocks noGrp="1" noChangeArrowheads="1"/>
          </p:cNvSpPr>
          <p:nvPr>
            <p:ph idx="1"/>
          </p:nvPr>
        </p:nvSpPr>
        <p:spPr>
          <a:xfrm>
            <a:off x="4581727" y="649480"/>
            <a:ext cx="3025303" cy="5546047"/>
          </a:xfrm>
        </p:spPr>
        <p:txBody>
          <a:bodyPr anchor="ctr">
            <a:normAutofit/>
          </a:bodyPr>
          <a:lstStyle/>
          <a:p>
            <a:pPr marL="0" indent="0">
              <a:lnSpc>
                <a:spcPct val="90000"/>
              </a:lnSpc>
              <a:buNone/>
            </a:pPr>
            <a:r>
              <a:rPr lang="en-US" sz="1700" dirty="0">
                <a:latin typeface="Calibri" panose="020F0502020204030204" pitchFamily="34" charset="0"/>
                <a:ea typeface="Calibri" panose="020F0502020204030204" pitchFamily="34" charset="0"/>
              </a:rPr>
              <a:t>A multi-specialty coding, </a:t>
            </a:r>
            <a:r>
              <a:rPr lang="en-US" sz="1700" dirty="0">
                <a:ea typeface="Calibri" panose="020F0502020204030204" pitchFamily="34" charset="0"/>
              </a:rPr>
              <a:t>reimbursement, practice management and compliance consultant. She is the principal consultant of DB Healthcare Consulting &amp; Education. Doris’ specialty areas include evaluation and management, anesthesia, pain management, critical care medicine, interventional radiology and cardiology. </a:t>
            </a:r>
          </a:p>
          <a:p>
            <a:pPr marL="0" indent="0">
              <a:lnSpc>
                <a:spcPct val="90000"/>
              </a:lnSpc>
              <a:buNone/>
            </a:pPr>
            <a:endParaRPr lang="en-US" sz="1700" dirty="0">
              <a:ea typeface="Calibri" panose="020F0502020204030204" pitchFamily="34" charset="0"/>
            </a:endParaRPr>
          </a:p>
          <a:p>
            <a:pPr marL="0" indent="0">
              <a:lnSpc>
                <a:spcPct val="90000"/>
              </a:lnSpc>
              <a:buNone/>
            </a:pPr>
            <a:r>
              <a:rPr lang="en-US" sz="1700" dirty="0">
                <a:ea typeface="Calibri" panose="020F0502020204030204" pitchFamily="34" charset="0"/>
              </a:rPr>
              <a:t>Doris is also a consultant with the American Society of Anesthesiology. In her spare time, she shares free educational content in her specialty areas on her YouTube page </a:t>
            </a:r>
            <a:r>
              <a:rPr lang="en-US" sz="1700" b="1" dirty="0">
                <a:ea typeface="Calibri" panose="020F0502020204030204" pitchFamily="34" charset="0"/>
              </a:rPr>
              <a:t>Doris TheCoder</a:t>
            </a:r>
          </a:p>
          <a:p>
            <a:pPr>
              <a:lnSpc>
                <a:spcPct val="90000"/>
              </a:lnSpc>
            </a:pPr>
            <a:endParaRPr lang="en-US" altLang="en-US" sz="1700" dirty="0"/>
          </a:p>
        </p:txBody>
      </p:sp>
      <p:pic>
        <p:nvPicPr>
          <p:cNvPr id="3" name="Picture 2" descr="A person smiling for the camera&#10;&#10;Description automatically generated">
            <a:extLst>
              <a:ext uri="{FF2B5EF4-FFF2-40B4-BE49-F238E27FC236}">
                <a16:creationId xmlns:a16="http://schemas.microsoft.com/office/drawing/2014/main" id="{66C6E07A-B876-4ADE-A4B5-DA0FAADBBFA9}"/>
              </a:ext>
            </a:extLst>
          </p:cNvPr>
          <p:cNvPicPr>
            <a:picLocks noChangeAspect="1"/>
          </p:cNvPicPr>
          <p:nvPr/>
        </p:nvPicPr>
        <p:blipFill rotWithShape="1">
          <a:blip r:embed="rId2"/>
          <a:srcRect l="14658" r="17657"/>
          <a:stretch/>
        </p:blipFill>
        <p:spPr>
          <a:xfrm>
            <a:off x="8414130" y="473654"/>
            <a:ext cx="3006519" cy="5922571"/>
          </a:xfrm>
          <a:prstGeom prst="rect">
            <a:avLst/>
          </a:prstGeom>
        </p:spPr>
      </p:pic>
    </p:spTree>
    <p:extLst>
      <p:ext uri="{BB962C8B-B14F-4D97-AF65-F5344CB8AC3E}">
        <p14:creationId xmlns:p14="http://schemas.microsoft.com/office/powerpoint/2010/main" val="26712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Truncus arteriosus">
            <a:extLst>
              <a:ext uri="{FF2B5EF4-FFF2-40B4-BE49-F238E27FC236}">
                <a16:creationId xmlns:a16="http://schemas.microsoft.com/office/drawing/2014/main" id="{31704550-6DC8-4049-ACC8-2F8A978F3A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75" b="11601"/>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Truncus Arteriosus</a:t>
            </a:r>
          </a:p>
        </p:txBody>
      </p:sp>
      <p:sp>
        <p:nvSpPr>
          <p:cNvPr id="2" name="Footer Placeholder 1">
            <a:extLst>
              <a:ext uri="{FF2B5EF4-FFF2-40B4-BE49-F238E27FC236}">
                <a16:creationId xmlns:a16="http://schemas.microsoft.com/office/drawing/2014/main" id="{F9B4A64C-25CC-4BFC-8821-A46390FC2039}"/>
              </a:ext>
            </a:extLst>
          </p:cNvPr>
          <p:cNvSpPr>
            <a:spLocks noGrp="1"/>
          </p:cNvSpPr>
          <p:nvPr>
            <p:ph type="ftr" sz="quarter" idx="11"/>
          </p:nvPr>
        </p:nvSpPr>
        <p:spPr>
          <a:xfrm rot="5400000">
            <a:off x="-1822362" y="2005663"/>
            <a:ext cx="4114800" cy="444320"/>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Calibri" panose="020F0502020204030204"/>
                <a:ea typeface="+mn-ea"/>
                <a:cs typeface="+mn-cs"/>
              </a:rPr>
              <a:t>DB Healthcare Consulting &amp; Education</a:t>
            </a:r>
          </a:p>
        </p:txBody>
      </p:sp>
      <p:sp>
        <p:nvSpPr>
          <p:cNvPr id="3" name="Slide Number Placeholder 2">
            <a:extLst>
              <a:ext uri="{FF2B5EF4-FFF2-40B4-BE49-F238E27FC236}">
                <a16:creationId xmlns:a16="http://schemas.microsoft.com/office/drawing/2014/main" id="{29993FCD-469B-4422-BA84-B901F42E4FFE}"/>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defRPr/>
            </a:pPr>
            <a:fld id="{B262DDD4-5480-45F2-BD9E-771FE427FF14}" type="slidenum">
              <a:rPr lang="en-US" sz="1100">
                <a:solidFill>
                  <a:srgbClr val="FFFFFF"/>
                </a:solidFill>
                <a:latin typeface="Calibri" panose="020F0502020204030204"/>
              </a:rPr>
              <a:pPr>
                <a:spcAft>
                  <a:spcPts val="600"/>
                </a:spcAft>
                <a:defRPr/>
              </a:pPr>
              <a:t>20</a:t>
            </a:fld>
            <a:endParaRPr lang="en-US" sz="1100" dirty="0">
              <a:solidFill>
                <a:srgbClr val="FFFFFF"/>
              </a:solidFill>
              <a:latin typeface="Calibri" panose="020F0502020204030204"/>
            </a:endParaRPr>
          </a:p>
        </p:txBody>
      </p:sp>
    </p:spTree>
    <p:extLst>
      <p:ext uri="{BB962C8B-B14F-4D97-AF65-F5344CB8AC3E}">
        <p14:creationId xmlns:p14="http://schemas.microsoft.com/office/powerpoint/2010/main" val="311297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4AA81AB-05DE-4A31-BC94-A0048A3AAA1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Acyanotic Heart Disorders</a:t>
            </a:r>
          </a:p>
        </p:txBody>
      </p:sp>
      <p:sp>
        <p:nvSpPr>
          <p:cNvPr id="3" name="Text Placeholder 2">
            <a:extLst>
              <a:ext uri="{FF2B5EF4-FFF2-40B4-BE49-F238E27FC236}">
                <a16:creationId xmlns:a16="http://schemas.microsoft.com/office/drawing/2014/main" id="{E6521223-A7A7-45B7-A404-9FD276F9A4D5}"/>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sz="2400" kern="1200" dirty="0">
                <a:solidFill>
                  <a:schemeClr val="tx1"/>
                </a:solidFill>
                <a:latin typeface="+mn-lt"/>
                <a:ea typeface="+mn-ea"/>
                <a:cs typeface="+mn-cs"/>
              </a:rPr>
              <a:t>Normal Native Connections</a:t>
            </a:r>
          </a:p>
        </p:txBody>
      </p:sp>
      <p:sp>
        <p:nvSpPr>
          <p:cNvPr id="4" name="Footer Placeholder 3">
            <a:extLst>
              <a:ext uri="{FF2B5EF4-FFF2-40B4-BE49-F238E27FC236}">
                <a16:creationId xmlns:a16="http://schemas.microsoft.com/office/drawing/2014/main" id="{902F24D5-D107-47E8-BFC7-D626D457ED68}"/>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DB Healthcare Consulting &amp; Education</a:t>
            </a:r>
          </a:p>
        </p:txBody>
      </p:sp>
      <p:sp>
        <p:nvSpPr>
          <p:cNvPr id="5" name="Slide Number Placeholder 4">
            <a:extLst>
              <a:ext uri="{FF2B5EF4-FFF2-40B4-BE49-F238E27FC236}">
                <a16:creationId xmlns:a16="http://schemas.microsoft.com/office/drawing/2014/main" id="{D2964607-E835-4119-9E74-08CE7D2C02A3}"/>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21</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92154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5" name="Rectangle 74">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descr="Atrial Septal Defect">
            <a:extLst>
              <a:ext uri="{FF2B5EF4-FFF2-40B4-BE49-F238E27FC236}">
                <a16:creationId xmlns:a16="http://schemas.microsoft.com/office/drawing/2014/main" id="{043E1D20-E590-4478-9175-A68F6CB58D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9" r="7124" b="3"/>
          <a:stretch/>
        </p:blipFill>
        <p:spPr bwMode="auto">
          <a:xfrm>
            <a:off x="4038610" y="7"/>
            <a:ext cx="4039673" cy="6875812"/>
          </a:xfrm>
          <a:prstGeom prst="rect">
            <a:avLst/>
          </a:pr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32FD26B0-16CE-4AD4-9CE4-A63EBF330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553792" y="2945176"/>
            <a:ext cx="2984937" cy="2757975"/>
          </a:xfrm>
        </p:spPr>
        <p:txBody>
          <a:bodyPr vert="horz" lIns="91440" tIns="45720" rIns="91440" bIns="45720" rtlCol="0" anchor="t">
            <a:normAutofit/>
          </a:bodyPr>
          <a:lstStyle/>
          <a:p>
            <a:pPr algn="r"/>
            <a:r>
              <a:rPr lang="en-US" sz="4000" b="1" kern="1200" dirty="0">
                <a:solidFill>
                  <a:srgbClr val="FFFFFF"/>
                </a:solidFill>
                <a:latin typeface="+mj-lt"/>
                <a:ea typeface="+mj-ea"/>
                <a:cs typeface="+mj-cs"/>
              </a:rPr>
              <a:t>Septal Defects</a:t>
            </a:r>
          </a:p>
        </p:txBody>
      </p:sp>
      <p:sp>
        <p:nvSpPr>
          <p:cNvPr id="2" name="Footer Placeholder 1">
            <a:extLst>
              <a:ext uri="{FF2B5EF4-FFF2-40B4-BE49-F238E27FC236}">
                <a16:creationId xmlns:a16="http://schemas.microsoft.com/office/drawing/2014/main" id="{063D724E-EE8C-46FE-B456-7DE302DA1998}"/>
              </a:ext>
            </a:extLst>
          </p:cNvPr>
          <p:cNvSpPr>
            <a:spLocks noGrp="1"/>
          </p:cNvSpPr>
          <p:nvPr>
            <p:ph type="ftr" sz="quarter" idx="11"/>
          </p:nvPr>
        </p:nvSpPr>
        <p:spPr>
          <a:xfrm rot="5400000">
            <a:off x="-1828800" y="2002536"/>
            <a:ext cx="4114800" cy="365125"/>
          </a:xfrm>
          <a:effectLst/>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DB Healthcare Consulting &amp; Education</a:t>
            </a:r>
          </a:p>
        </p:txBody>
      </p:sp>
      <p:pic>
        <p:nvPicPr>
          <p:cNvPr id="10244" name="Picture 4" descr="Ventricular Septal Defect">
            <a:extLst>
              <a:ext uri="{FF2B5EF4-FFF2-40B4-BE49-F238E27FC236}">
                <a16:creationId xmlns:a16="http://schemas.microsoft.com/office/drawing/2014/main" id="{CF326DED-7E5B-4251-ACB8-AA97CD5B17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51" r="7972" b="-2"/>
          <a:stretch/>
        </p:blipFill>
        <p:spPr bwMode="auto">
          <a:xfrm>
            <a:off x="8068007" y="-7"/>
            <a:ext cx="4123986" cy="68761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877F8D3-F8BB-4433-8E50-78927833FFEB}"/>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rgbClr val="FFFFFF"/>
                </a:solidFill>
              </a:rPr>
              <a:pPr>
                <a:spcAft>
                  <a:spcPts val="600"/>
                </a:spcAft>
              </a:pPr>
              <a:t>22</a:t>
            </a:fld>
            <a:endParaRPr lang="en-US" sz="1100" dirty="0">
              <a:solidFill>
                <a:srgbClr val="FFFFFF"/>
              </a:solidFill>
            </a:endParaRPr>
          </a:p>
        </p:txBody>
      </p:sp>
    </p:spTree>
    <p:extLst>
      <p:ext uri="{BB962C8B-B14F-4D97-AF65-F5344CB8AC3E}">
        <p14:creationId xmlns:p14="http://schemas.microsoft.com/office/powerpoint/2010/main" val="252848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0602699-25C8-489B-8439-BE458D578E8A}"/>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Coarctation of the Aorta</a:t>
            </a:r>
          </a:p>
        </p:txBody>
      </p:sp>
      <p:sp>
        <p:nvSpPr>
          <p:cNvPr id="2" name="Footer Placeholder 1">
            <a:extLst>
              <a:ext uri="{FF2B5EF4-FFF2-40B4-BE49-F238E27FC236}">
                <a16:creationId xmlns:a16="http://schemas.microsoft.com/office/drawing/2014/main" id="{D515BB3A-4E70-45C1-BA44-9504EC31A99C}"/>
              </a:ext>
            </a:extLst>
          </p:cNvPr>
          <p:cNvSpPr>
            <a:spLocks noGrp="1"/>
          </p:cNvSpPr>
          <p:nvPr>
            <p:ph type="ftr" sz="quarter" idx="11"/>
          </p:nvPr>
        </p:nvSpPr>
        <p:spPr>
          <a:xfrm rot="5400000">
            <a:off x="-1828800" y="2002536"/>
            <a:ext cx="4114800" cy="365125"/>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mn-lt"/>
                <a:ea typeface="+mn-ea"/>
                <a:cs typeface="+mn-cs"/>
              </a:rPr>
              <a:t>DB Healthcare Consulting &amp; Education</a:t>
            </a:r>
          </a:p>
        </p:txBody>
      </p:sp>
      <p:pic>
        <p:nvPicPr>
          <p:cNvPr id="12290" name="Picture 2" descr="Hypoplastic Left Heart Syndrome">
            <a:extLst>
              <a:ext uri="{FF2B5EF4-FFF2-40B4-BE49-F238E27FC236}">
                <a16:creationId xmlns:a16="http://schemas.microsoft.com/office/drawing/2014/main" id="{4C554E35-A79E-4087-A8F0-4140972CB9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06" r="-3" b="4277"/>
          <a:stretch/>
        </p:blipFill>
        <p:spPr bwMode="auto">
          <a:xfrm>
            <a:off x="6328730" y="457199"/>
            <a:ext cx="5142859" cy="58991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E2883B5-3CFD-4D4C-B5CD-D19AD6EA7AA8}"/>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B262DDD4-5480-45F2-BD9E-771FE427FF14}" type="slidenum">
              <a:rPr lang="en-US" sz="1100">
                <a:solidFill>
                  <a:schemeClr val="tx1">
                    <a:lumMod val="50000"/>
                    <a:lumOff val="50000"/>
                  </a:schemeClr>
                </a:solidFill>
              </a:rPr>
              <a:pPr>
                <a:spcAft>
                  <a:spcPts val="600"/>
                </a:spcAft>
                <a:defRPr/>
              </a:pPr>
              <a:t>23</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30584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Patent Foramen Ovale (PFO)">
            <a:extLst>
              <a:ext uri="{FF2B5EF4-FFF2-40B4-BE49-F238E27FC236}">
                <a16:creationId xmlns:a16="http://schemas.microsoft.com/office/drawing/2014/main" id="{7523C21A-479E-4A26-99B2-669814A5EA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9" r="-1" b="36052"/>
          <a:stretch/>
        </p:blipFill>
        <p:spPr bwMode="auto">
          <a:xfrm>
            <a:off x="-1" y="190"/>
            <a:ext cx="8128855" cy="529119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C3B065-3D3C-4E2A-B30C-99F6E936346A}"/>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4000" b="1" kern="1200" dirty="0">
                <a:solidFill>
                  <a:srgbClr val="FFFFFF"/>
                </a:solidFill>
                <a:latin typeface="+mj-lt"/>
                <a:ea typeface="+mj-ea"/>
                <a:cs typeface="+mj-cs"/>
              </a:rPr>
              <a:t>Defects of Closure</a:t>
            </a:r>
          </a:p>
        </p:txBody>
      </p:sp>
      <p:sp>
        <p:nvSpPr>
          <p:cNvPr id="79" name="Rectangle 7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B50B76A4-9F3D-4D1D-9BCF-FA4399240AD4}"/>
              </a:ext>
            </a:extLst>
          </p:cNvPr>
          <p:cNvSpPr>
            <a:spLocks noGrp="1"/>
          </p:cNvSpPr>
          <p:nvPr>
            <p:ph type="ftr" sz="quarter" idx="11"/>
          </p:nvPr>
        </p:nvSpPr>
        <p:spPr>
          <a:xfrm rot="5400000">
            <a:off x="-1828800" y="2002536"/>
            <a:ext cx="4114800" cy="365125"/>
          </a:xfrm>
          <a:effectLst/>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DB Healthcare Consulting &amp; Education</a:t>
            </a:r>
          </a:p>
        </p:txBody>
      </p:sp>
      <p:pic>
        <p:nvPicPr>
          <p:cNvPr id="1028" name="Picture 4" descr="Patent Ductus Arteriosus Aneurysm | Pediatric Echocardiography">
            <a:extLst>
              <a:ext uri="{FF2B5EF4-FFF2-40B4-BE49-F238E27FC236}">
                <a16:creationId xmlns:a16="http://schemas.microsoft.com/office/drawing/2014/main" id="{509EEFD6-69B0-44CC-8B5C-55957FC27E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7214"/>
          <a:stretch/>
        </p:blipFill>
        <p:spPr bwMode="auto">
          <a:xfrm>
            <a:off x="8128856" y="1"/>
            <a:ext cx="4063143" cy="529138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041C8CE-8D42-4F5D-98E0-C5810E893A08}"/>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rgbClr val="FFFFFF"/>
                </a:solidFill>
              </a:rPr>
              <a:pPr>
                <a:spcAft>
                  <a:spcPts val="600"/>
                </a:spcAft>
              </a:pPr>
              <a:t>24</a:t>
            </a:fld>
            <a:endParaRPr lang="en-US" sz="1100" dirty="0">
              <a:solidFill>
                <a:srgbClr val="FFFFFF"/>
              </a:solidFill>
            </a:endParaRPr>
          </a:p>
        </p:txBody>
      </p:sp>
    </p:spTree>
    <p:extLst>
      <p:ext uri="{BB962C8B-B14F-4D97-AF65-F5344CB8AC3E}">
        <p14:creationId xmlns:p14="http://schemas.microsoft.com/office/powerpoint/2010/main" val="3450455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FEAE428C-C6E4-4AE9-BEAD-89BF73C0D99E}"/>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Surgical Interventions for Congenital Heart Disease</a:t>
            </a:r>
          </a:p>
        </p:txBody>
      </p:sp>
      <p:sp>
        <p:nvSpPr>
          <p:cNvPr id="4" name="Text Placeholder 3">
            <a:extLst>
              <a:ext uri="{FF2B5EF4-FFF2-40B4-BE49-F238E27FC236}">
                <a16:creationId xmlns:a16="http://schemas.microsoft.com/office/drawing/2014/main" id="{AAEAFC99-A6A4-4093-8FE7-29844943BB1D}"/>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sz="2400" kern="1200" dirty="0">
                <a:solidFill>
                  <a:schemeClr val="tx1"/>
                </a:solidFill>
                <a:latin typeface="+mn-lt"/>
                <a:ea typeface="+mn-ea"/>
                <a:cs typeface="+mn-cs"/>
              </a:rPr>
              <a:t>Anastomoses and Shunts </a:t>
            </a:r>
          </a:p>
        </p:txBody>
      </p:sp>
      <p:sp>
        <p:nvSpPr>
          <p:cNvPr id="2" name="Footer Placeholder 1">
            <a:extLst>
              <a:ext uri="{FF2B5EF4-FFF2-40B4-BE49-F238E27FC236}">
                <a16:creationId xmlns:a16="http://schemas.microsoft.com/office/drawing/2014/main" id="{93C67000-F25F-4864-BDD8-5EEF9BD42B3D}"/>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DB Healthcare Consulting &amp; Education</a:t>
            </a:r>
          </a:p>
        </p:txBody>
      </p:sp>
      <p:sp>
        <p:nvSpPr>
          <p:cNvPr id="5" name="Slide Number Placeholder 4">
            <a:extLst>
              <a:ext uri="{FF2B5EF4-FFF2-40B4-BE49-F238E27FC236}">
                <a16:creationId xmlns:a16="http://schemas.microsoft.com/office/drawing/2014/main" id="{ED8FEE7A-8024-46F8-B6B4-98CD29E086EC}"/>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25</a:t>
            </a:fld>
            <a:endParaRPr lang="en-US" sz="1100" dirty="0">
              <a:solidFill>
                <a:schemeClr val="tx1">
                  <a:lumMod val="50000"/>
                  <a:lumOff val="50000"/>
                </a:schemeClr>
              </a:solidFill>
            </a:endParaRPr>
          </a:p>
        </p:txBody>
      </p:sp>
      <p:pic>
        <p:nvPicPr>
          <p:cNvPr id="7" name="Picture 6">
            <a:extLst>
              <a:ext uri="{FF2B5EF4-FFF2-40B4-BE49-F238E27FC236}">
                <a16:creationId xmlns:a16="http://schemas.microsoft.com/office/drawing/2014/main" id="{8DFFD584-BD9B-6145-0EA0-836E2A9C1E1A}"/>
              </a:ext>
            </a:extLst>
          </p:cNvPr>
          <p:cNvPicPr>
            <a:picLocks noChangeAspect="1"/>
          </p:cNvPicPr>
          <p:nvPr/>
        </p:nvPicPr>
        <p:blipFill>
          <a:blip r:embed="rId3"/>
          <a:stretch>
            <a:fillRect/>
          </a:stretch>
        </p:blipFill>
        <p:spPr>
          <a:xfrm>
            <a:off x="8723554" y="4459661"/>
            <a:ext cx="1987176" cy="1987176"/>
          </a:xfrm>
          <a:prstGeom prst="rect">
            <a:avLst/>
          </a:prstGeom>
        </p:spPr>
      </p:pic>
    </p:spTree>
    <p:extLst>
      <p:ext uri="{BB962C8B-B14F-4D97-AF65-F5344CB8AC3E}">
        <p14:creationId xmlns:p14="http://schemas.microsoft.com/office/powerpoint/2010/main" val="244504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CBBD601-0529-4322-9CBF-CA8EE610FADF}"/>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dirty="0">
                <a:solidFill>
                  <a:srgbClr val="FFFFFF"/>
                </a:solidFill>
              </a:rPr>
              <a:t>Blalock-Taussig-Thomas Shunt </a:t>
            </a:r>
            <a:br>
              <a:rPr lang="en-US" sz="4000" b="1" dirty="0">
                <a:solidFill>
                  <a:srgbClr val="FFFFFF"/>
                </a:solidFill>
              </a:rPr>
            </a:br>
            <a:r>
              <a:rPr lang="en-US" sz="4000" b="1" i="1" dirty="0">
                <a:solidFill>
                  <a:srgbClr val="FFFFFF"/>
                </a:solidFill>
              </a:rPr>
              <a:t>(aka BTT or BT Shunt)</a:t>
            </a:r>
          </a:p>
        </p:txBody>
      </p:sp>
      <p:sp>
        <p:nvSpPr>
          <p:cNvPr id="2" name="Footer Placeholder 1">
            <a:extLst>
              <a:ext uri="{FF2B5EF4-FFF2-40B4-BE49-F238E27FC236}">
                <a16:creationId xmlns:a16="http://schemas.microsoft.com/office/drawing/2014/main" id="{C8B6AB93-79AA-486E-8A4E-3214E91243AE}"/>
              </a:ext>
            </a:extLst>
          </p:cNvPr>
          <p:cNvSpPr>
            <a:spLocks noGrp="1"/>
          </p:cNvSpPr>
          <p:nvPr>
            <p:ph type="ftr" sz="quarter" idx="11"/>
          </p:nvPr>
        </p:nvSpPr>
        <p:spPr>
          <a:xfrm rot="5400000">
            <a:off x="-1823564" y="2025628"/>
            <a:ext cx="4114800" cy="365125"/>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Calibri" panose="020F0502020204030204"/>
                <a:ea typeface="+mn-ea"/>
                <a:cs typeface="+mn-cs"/>
              </a:rPr>
              <a:t>DB Healthcare Consulting &amp; Education</a:t>
            </a:r>
          </a:p>
        </p:txBody>
      </p:sp>
      <p:sp>
        <p:nvSpPr>
          <p:cNvPr id="10" name="Content Placeholder 9">
            <a:extLst>
              <a:ext uri="{FF2B5EF4-FFF2-40B4-BE49-F238E27FC236}">
                <a16:creationId xmlns:a16="http://schemas.microsoft.com/office/drawing/2014/main" id="{C22B24DA-DE39-4E9E-B98E-6C3567D2E9EB}"/>
              </a:ext>
            </a:extLst>
          </p:cNvPr>
          <p:cNvSpPr>
            <a:spLocks noGrp="1"/>
          </p:cNvSpPr>
          <p:nvPr>
            <p:ph sz="half" idx="1"/>
          </p:nvPr>
        </p:nvSpPr>
        <p:spPr>
          <a:xfrm>
            <a:off x="4581727" y="649480"/>
            <a:ext cx="3025303" cy="5546047"/>
          </a:xfrm>
        </p:spPr>
        <p:txBody>
          <a:bodyPr vert="horz" lIns="91440" tIns="45720" rIns="91440" bIns="45720" rtlCol="0" anchor="ctr">
            <a:normAutofit/>
          </a:bodyPr>
          <a:lstStyle/>
          <a:p>
            <a:r>
              <a:rPr lang="en-US" sz="2400" dirty="0"/>
              <a:t>Subclavian to pulmonary artery anastomosis (original)</a:t>
            </a:r>
          </a:p>
          <a:p>
            <a:endParaRPr lang="en-US" sz="2400" dirty="0"/>
          </a:p>
          <a:p>
            <a:r>
              <a:rPr lang="en-US" sz="2400" dirty="0"/>
              <a:t>Use of artificial tubing to connect subclavian or carotid to aorta</a:t>
            </a:r>
          </a:p>
          <a:p>
            <a:endParaRPr lang="en-US" sz="2400" dirty="0"/>
          </a:p>
          <a:p>
            <a:endParaRPr lang="en-US" sz="2400" dirty="0"/>
          </a:p>
          <a:p>
            <a:endParaRPr lang="en-US" sz="2400" dirty="0"/>
          </a:p>
        </p:txBody>
      </p:sp>
      <p:pic>
        <p:nvPicPr>
          <p:cNvPr id="12" name="Content Placeholder 11">
            <a:extLst>
              <a:ext uri="{FF2B5EF4-FFF2-40B4-BE49-F238E27FC236}">
                <a16:creationId xmlns:a16="http://schemas.microsoft.com/office/drawing/2014/main" id="{15ED7544-EF62-4040-BF48-1D95DED7CEDE}"/>
              </a:ext>
            </a:extLst>
          </p:cNvPr>
          <p:cNvPicPr>
            <a:picLocks noGrp="1" noChangeAspect="1"/>
          </p:cNvPicPr>
          <p:nvPr>
            <p:ph sz="half" idx="2"/>
          </p:nvPr>
        </p:nvPicPr>
        <p:blipFill rotWithShape="1">
          <a:blip r:embed="rId3"/>
          <a:srcRect l="15145" r="5978" b="-1"/>
          <a:stretch/>
        </p:blipFill>
        <p:spPr>
          <a:xfrm>
            <a:off x="8109502" y="10"/>
            <a:ext cx="4082498" cy="6857990"/>
          </a:xfrm>
          <a:prstGeom prst="rect">
            <a:avLst/>
          </a:prstGeom>
        </p:spPr>
      </p:pic>
      <p:sp>
        <p:nvSpPr>
          <p:cNvPr id="3" name="Slide Number Placeholder 2">
            <a:extLst>
              <a:ext uri="{FF2B5EF4-FFF2-40B4-BE49-F238E27FC236}">
                <a16:creationId xmlns:a16="http://schemas.microsoft.com/office/drawing/2014/main" id="{A4446E17-236D-4E27-85B1-6B589D09424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B262DDD4-5480-45F2-BD9E-771FE427FF14}" type="slidenum">
              <a:rPr lang="en-US" sz="1100">
                <a:solidFill>
                  <a:srgbClr val="FFFFFF"/>
                </a:solidFill>
                <a:latin typeface="Calibri" panose="020F0502020204030204"/>
              </a:rPr>
              <a:pPr>
                <a:spcAft>
                  <a:spcPts val="600"/>
                </a:spcAft>
                <a:defRPr/>
              </a:pPr>
              <a:t>26</a:t>
            </a:fld>
            <a:endParaRPr lang="en-US" sz="1100" dirty="0">
              <a:solidFill>
                <a:srgbClr val="FFFFFF"/>
              </a:solidFill>
              <a:latin typeface="Calibri" panose="020F0502020204030204"/>
            </a:endParaRPr>
          </a:p>
        </p:txBody>
      </p:sp>
    </p:spTree>
    <p:extLst>
      <p:ext uri="{BB962C8B-B14F-4D97-AF65-F5344CB8AC3E}">
        <p14:creationId xmlns:p14="http://schemas.microsoft.com/office/powerpoint/2010/main" val="306543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CBBD601-0529-4322-9CBF-CA8EE610FADF}"/>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dirty="0">
                <a:solidFill>
                  <a:srgbClr val="FFFFFF"/>
                </a:solidFill>
              </a:rPr>
              <a:t>Damus-Kaye Stansel Procedure (DKS)</a:t>
            </a:r>
            <a:endParaRPr lang="en-US" sz="4000" b="1" i="1" dirty="0">
              <a:solidFill>
                <a:srgbClr val="FFFFFF"/>
              </a:solidFill>
            </a:endParaRPr>
          </a:p>
        </p:txBody>
      </p:sp>
      <p:sp>
        <p:nvSpPr>
          <p:cNvPr id="2" name="Footer Placeholder 1">
            <a:extLst>
              <a:ext uri="{FF2B5EF4-FFF2-40B4-BE49-F238E27FC236}">
                <a16:creationId xmlns:a16="http://schemas.microsoft.com/office/drawing/2014/main" id="{C8B6AB93-79AA-486E-8A4E-3214E91243AE}"/>
              </a:ext>
            </a:extLst>
          </p:cNvPr>
          <p:cNvSpPr>
            <a:spLocks noGrp="1"/>
          </p:cNvSpPr>
          <p:nvPr>
            <p:ph type="ftr" sz="quarter" idx="11"/>
          </p:nvPr>
        </p:nvSpPr>
        <p:spPr>
          <a:xfrm rot="5400000">
            <a:off x="-1823564" y="2025628"/>
            <a:ext cx="4114800" cy="365125"/>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Calibri" panose="020F0502020204030204"/>
                <a:ea typeface="+mn-ea"/>
                <a:cs typeface="+mn-cs"/>
              </a:rPr>
              <a:t>DB Healthcare Consulting &amp; Education</a:t>
            </a:r>
          </a:p>
        </p:txBody>
      </p:sp>
      <p:sp>
        <p:nvSpPr>
          <p:cNvPr id="10" name="Content Placeholder 9">
            <a:extLst>
              <a:ext uri="{FF2B5EF4-FFF2-40B4-BE49-F238E27FC236}">
                <a16:creationId xmlns:a16="http://schemas.microsoft.com/office/drawing/2014/main" id="{C22B24DA-DE39-4E9E-B98E-6C3567D2E9EB}"/>
              </a:ext>
            </a:extLst>
          </p:cNvPr>
          <p:cNvSpPr>
            <a:spLocks noGrp="1"/>
          </p:cNvSpPr>
          <p:nvPr>
            <p:ph sz="half" idx="1"/>
          </p:nvPr>
        </p:nvSpPr>
        <p:spPr>
          <a:xfrm>
            <a:off x="4581727" y="649480"/>
            <a:ext cx="3025303" cy="5546047"/>
          </a:xfrm>
        </p:spPr>
        <p:txBody>
          <a:bodyPr vert="horz" lIns="91440" tIns="45720" rIns="91440" bIns="45720" rtlCol="0" anchor="ctr">
            <a:normAutofit/>
          </a:bodyPr>
          <a:lstStyle/>
          <a:p>
            <a:endParaRPr lang="en-US" sz="2000" dirty="0"/>
          </a:p>
          <a:p>
            <a:endParaRPr lang="en-US" sz="2000" dirty="0"/>
          </a:p>
          <a:p>
            <a:endParaRPr lang="en-US" sz="2000" dirty="0"/>
          </a:p>
        </p:txBody>
      </p:sp>
      <p:sp>
        <p:nvSpPr>
          <p:cNvPr id="3" name="Slide Number Placeholder 2">
            <a:extLst>
              <a:ext uri="{FF2B5EF4-FFF2-40B4-BE49-F238E27FC236}">
                <a16:creationId xmlns:a16="http://schemas.microsoft.com/office/drawing/2014/main" id="{A4446E17-236D-4E27-85B1-6B589D09424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B262DDD4-5480-45F2-BD9E-771FE427FF14}" type="slidenum">
              <a:rPr lang="en-US" sz="1100">
                <a:solidFill>
                  <a:srgbClr val="FFFFFF"/>
                </a:solidFill>
                <a:latin typeface="Calibri" panose="020F0502020204030204"/>
              </a:rPr>
              <a:pPr>
                <a:spcAft>
                  <a:spcPts val="600"/>
                </a:spcAft>
                <a:defRPr/>
              </a:pPr>
              <a:t>27</a:t>
            </a:fld>
            <a:endParaRPr lang="en-US" sz="1100" dirty="0">
              <a:solidFill>
                <a:srgbClr val="FFFFFF"/>
              </a:solidFill>
              <a:latin typeface="Calibri" panose="020F0502020204030204"/>
            </a:endParaRPr>
          </a:p>
        </p:txBody>
      </p:sp>
      <p:sp>
        <p:nvSpPr>
          <p:cNvPr id="6" name="Content Placeholder 5">
            <a:extLst>
              <a:ext uri="{FF2B5EF4-FFF2-40B4-BE49-F238E27FC236}">
                <a16:creationId xmlns:a16="http://schemas.microsoft.com/office/drawing/2014/main" id="{7F4F862F-E35A-BA16-4433-AC5DA9192C07}"/>
              </a:ext>
            </a:extLst>
          </p:cNvPr>
          <p:cNvSpPr>
            <a:spLocks noGrp="1"/>
          </p:cNvSpPr>
          <p:nvPr>
            <p:ph sz="half" idx="2"/>
          </p:nvPr>
        </p:nvSpPr>
        <p:spPr>
          <a:xfrm>
            <a:off x="4222121" y="883578"/>
            <a:ext cx="3662993" cy="4993240"/>
          </a:xfrm>
        </p:spPr>
        <p:txBody>
          <a:bodyPr>
            <a:normAutofit/>
          </a:bodyPr>
          <a:lstStyle/>
          <a:p>
            <a:r>
              <a:rPr lang="en-US" dirty="0"/>
              <a:t>Direct PA to ascending aortic anastomosis</a:t>
            </a:r>
          </a:p>
          <a:p>
            <a:endParaRPr lang="en-US" dirty="0"/>
          </a:p>
          <a:p>
            <a:r>
              <a:rPr lang="en-US" dirty="0"/>
              <a:t>Seen in single ventricle disease</a:t>
            </a:r>
          </a:p>
          <a:p>
            <a:pPr lvl="1"/>
            <a:r>
              <a:rPr lang="en-US" sz="2800" dirty="0"/>
              <a:t>DILV</a:t>
            </a:r>
          </a:p>
          <a:p>
            <a:pPr lvl="1"/>
            <a:r>
              <a:rPr lang="en-US" sz="2800" dirty="0"/>
              <a:t>Tricuspid Atresia</a:t>
            </a:r>
          </a:p>
          <a:p>
            <a:pPr lvl="1"/>
            <a:r>
              <a:rPr lang="en-US" sz="2800" dirty="0"/>
              <a:t>Other single ventricle disorders</a:t>
            </a:r>
          </a:p>
          <a:p>
            <a:pPr marL="0" indent="0">
              <a:buNone/>
            </a:pPr>
            <a:endParaRPr lang="en-US" sz="3600" dirty="0"/>
          </a:p>
        </p:txBody>
      </p:sp>
      <p:pic>
        <p:nvPicPr>
          <p:cNvPr id="7" name="Picture 6">
            <a:extLst>
              <a:ext uri="{FF2B5EF4-FFF2-40B4-BE49-F238E27FC236}">
                <a16:creationId xmlns:a16="http://schemas.microsoft.com/office/drawing/2014/main" id="{68173F34-DB96-0B88-5829-DDFF16FA3A16}"/>
              </a:ext>
            </a:extLst>
          </p:cNvPr>
          <p:cNvPicPr>
            <a:picLocks noChangeAspect="1"/>
          </p:cNvPicPr>
          <p:nvPr/>
        </p:nvPicPr>
        <p:blipFill>
          <a:blip r:embed="rId2"/>
          <a:stretch>
            <a:fillRect/>
          </a:stretch>
        </p:blipFill>
        <p:spPr>
          <a:xfrm>
            <a:off x="8021976" y="747712"/>
            <a:ext cx="4037840" cy="4828450"/>
          </a:xfrm>
          <a:prstGeom prst="rect">
            <a:avLst/>
          </a:prstGeom>
        </p:spPr>
      </p:pic>
    </p:spTree>
    <p:extLst>
      <p:ext uri="{BB962C8B-B14F-4D97-AF65-F5344CB8AC3E}">
        <p14:creationId xmlns:p14="http://schemas.microsoft.com/office/powerpoint/2010/main" val="1977356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CBBD601-0529-4322-9CBF-CA8EE610FADF}"/>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dirty="0">
                <a:solidFill>
                  <a:srgbClr val="FFFFFF"/>
                </a:solidFill>
              </a:rPr>
              <a:t>Fontan</a:t>
            </a:r>
            <a:endParaRPr lang="en-US" sz="4000" b="1" i="1" dirty="0">
              <a:solidFill>
                <a:srgbClr val="FFFFFF"/>
              </a:solidFill>
            </a:endParaRPr>
          </a:p>
        </p:txBody>
      </p:sp>
      <p:sp>
        <p:nvSpPr>
          <p:cNvPr id="2" name="Footer Placeholder 1">
            <a:extLst>
              <a:ext uri="{FF2B5EF4-FFF2-40B4-BE49-F238E27FC236}">
                <a16:creationId xmlns:a16="http://schemas.microsoft.com/office/drawing/2014/main" id="{C8B6AB93-79AA-486E-8A4E-3214E91243AE}"/>
              </a:ext>
            </a:extLst>
          </p:cNvPr>
          <p:cNvSpPr>
            <a:spLocks noGrp="1"/>
          </p:cNvSpPr>
          <p:nvPr>
            <p:ph type="ftr" sz="quarter" idx="11"/>
          </p:nvPr>
        </p:nvSpPr>
        <p:spPr>
          <a:xfrm rot="5400000">
            <a:off x="-1823564" y="2025628"/>
            <a:ext cx="41148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DB Healthcare Consulting &amp; Education</a:t>
            </a:r>
          </a:p>
        </p:txBody>
      </p:sp>
      <p:sp>
        <p:nvSpPr>
          <p:cNvPr id="10" name="Content Placeholder 9">
            <a:extLst>
              <a:ext uri="{FF2B5EF4-FFF2-40B4-BE49-F238E27FC236}">
                <a16:creationId xmlns:a16="http://schemas.microsoft.com/office/drawing/2014/main" id="{C22B24DA-DE39-4E9E-B98E-6C3567D2E9EB}"/>
              </a:ext>
            </a:extLst>
          </p:cNvPr>
          <p:cNvSpPr>
            <a:spLocks noGrp="1"/>
          </p:cNvSpPr>
          <p:nvPr>
            <p:ph sz="half" idx="1"/>
          </p:nvPr>
        </p:nvSpPr>
        <p:spPr>
          <a:xfrm>
            <a:off x="4130608" y="218462"/>
            <a:ext cx="6975756" cy="3963119"/>
          </a:xfrm>
        </p:spPr>
        <p:txBody>
          <a:bodyPr vert="horz" lIns="91440" tIns="45720" rIns="91440" bIns="45720" rtlCol="0" anchor="ctr">
            <a:noAutofit/>
          </a:bodyPr>
          <a:lstStyle/>
          <a:p>
            <a:r>
              <a:rPr lang="en-US" sz="2400" dirty="0"/>
              <a:t>Cavopulmonary connection (inferior)</a:t>
            </a:r>
          </a:p>
          <a:p>
            <a:endParaRPr lang="en-US" sz="2400" dirty="0"/>
          </a:p>
          <a:p>
            <a:r>
              <a:rPr lang="en-US" sz="2400" dirty="0"/>
              <a:t>May be fully or partially done </a:t>
            </a:r>
          </a:p>
          <a:p>
            <a:pPr lvl="1"/>
            <a:r>
              <a:rPr lang="en-US" sz="2000" dirty="0"/>
              <a:t>SVC only = Classic Glenn or Hemi-Fontan</a:t>
            </a:r>
          </a:p>
          <a:p>
            <a:pPr lvl="1"/>
            <a:endParaRPr lang="en-US" sz="2000" dirty="0"/>
          </a:p>
          <a:p>
            <a:r>
              <a:rPr lang="en-US" sz="2400" dirty="0"/>
              <a:t>Used as palliation for</a:t>
            </a:r>
          </a:p>
          <a:p>
            <a:pPr lvl="1"/>
            <a:r>
              <a:rPr lang="en-US" sz="2000" dirty="0"/>
              <a:t>HLHS</a:t>
            </a:r>
          </a:p>
          <a:p>
            <a:pPr lvl="1"/>
            <a:r>
              <a:rPr lang="en-US" sz="2000" dirty="0"/>
              <a:t>Single ventricle disorders</a:t>
            </a:r>
          </a:p>
          <a:p>
            <a:pPr lvl="1"/>
            <a:r>
              <a:rPr lang="en-US" sz="2000" dirty="0"/>
              <a:t>Tricuspid atresia</a:t>
            </a:r>
            <a:endParaRPr lang="en-US" sz="1800" dirty="0"/>
          </a:p>
          <a:p>
            <a:endParaRPr lang="en-US" sz="1800" dirty="0"/>
          </a:p>
        </p:txBody>
      </p:sp>
      <p:sp>
        <p:nvSpPr>
          <p:cNvPr id="3" name="Slide Number Placeholder 2">
            <a:extLst>
              <a:ext uri="{FF2B5EF4-FFF2-40B4-BE49-F238E27FC236}">
                <a16:creationId xmlns:a16="http://schemas.microsoft.com/office/drawing/2014/main" id="{A4446E17-236D-4E27-85B1-6B589D09424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262DDD4-5480-45F2-BD9E-771FE427FF14}"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2" descr="The different types of Fontan-type procedures, grouped in main patterns...  | Download Scientific Diagram">
            <a:extLst>
              <a:ext uri="{FF2B5EF4-FFF2-40B4-BE49-F238E27FC236}">
                <a16:creationId xmlns:a16="http://schemas.microsoft.com/office/drawing/2014/main" id="{B255E8A0-CA31-6330-49B6-08E773EEF0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79029" y="3439138"/>
            <a:ext cx="456936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93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CBBD601-0529-4322-9CBF-CA8EE610FADF}"/>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dirty="0">
                <a:solidFill>
                  <a:srgbClr val="FFFFFF"/>
                </a:solidFill>
              </a:rPr>
              <a:t>Sano Shunt (Norwood)</a:t>
            </a:r>
            <a:endParaRPr lang="en-US" sz="4000" b="1" i="1" dirty="0">
              <a:solidFill>
                <a:srgbClr val="FFFFFF"/>
              </a:solidFill>
            </a:endParaRPr>
          </a:p>
        </p:txBody>
      </p:sp>
      <p:sp>
        <p:nvSpPr>
          <p:cNvPr id="2" name="Footer Placeholder 1">
            <a:extLst>
              <a:ext uri="{FF2B5EF4-FFF2-40B4-BE49-F238E27FC236}">
                <a16:creationId xmlns:a16="http://schemas.microsoft.com/office/drawing/2014/main" id="{C8B6AB93-79AA-486E-8A4E-3214E91243AE}"/>
              </a:ext>
            </a:extLst>
          </p:cNvPr>
          <p:cNvSpPr>
            <a:spLocks noGrp="1"/>
          </p:cNvSpPr>
          <p:nvPr>
            <p:ph type="ftr" sz="quarter" idx="11"/>
          </p:nvPr>
        </p:nvSpPr>
        <p:spPr>
          <a:xfrm rot="5400000">
            <a:off x="-1823564" y="2025628"/>
            <a:ext cx="4114800" cy="365125"/>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Calibri" panose="020F0502020204030204"/>
                <a:ea typeface="+mn-ea"/>
                <a:cs typeface="+mn-cs"/>
              </a:rPr>
              <a:t>DB Healthcare Consulting &amp; Education</a:t>
            </a:r>
          </a:p>
        </p:txBody>
      </p:sp>
      <p:sp>
        <p:nvSpPr>
          <p:cNvPr id="10" name="Content Placeholder 9">
            <a:extLst>
              <a:ext uri="{FF2B5EF4-FFF2-40B4-BE49-F238E27FC236}">
                <a16:creationId xmlns:a16="http://schemas.microsoft.com/office/drawing/2014/main" id="{C22B24DA-DE39-4E9E-B98E-6C3567D2E9EB}"/>
              </a:ext>
            </a:extLst>
          </p:cNvPr>
          <p:cNvSpPr>
            <a:spLocks noGrp="1"/>
          </p:cNvSpPr>
          <p:nvPr>
            <p:ph sz="half" idx="1"/>
          </p:nvPr>
        </p:nvSpPr>
        <p:spPr>
          <a:xfrm>
            <a:off x="4581727" y="649480"/>
            <a:ext cx="3025303" cy="5546047"/>
          </a:xfrm>
        </p:spPr>
        <p:txBody>
          <a:bodyPr vert="horz" lIns="91440" tIns="45720" rIns="91440" bIns="45720" rtlCol="0" anchor="ctr">
            <a:normAutofit/>
          </a:bodyPr>
          <a:lstStyle/>
          <a:p>
            <a:endParaRPr lang="en-US" sz="2000" dirty="0"/>
          </a:p>
          <a:p>
            <a:endParaRPr lang="en-US" sz="2000" dirty="0"/>
          </a:p>
          <a:p>
            <a:endParaRPr lang="en-US" sz="2000" dirty="0"/>
          </a:p>
        </p:txBody>
      </p:sp>
      <p:sp>
        <p:nvSpPr>
          <p:cNvPr id="3" name="Slide Number Placeholder 2">
            <a:extLst>
              <a:ext uri="{FF2B5EF4-FFF2-40B4-BE49-F238E27FC236}">
                <a16:creationId xmlns:a16="http://schemas.microsoft.com/office/drawing/2014/main" id="{A4446E17-236D-4E27-85B1-6B589D09424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B262DDD4-5480-45F2-BD9E-771FE427FF14}" type="slidenum">
              <a:rPr lang="en-US" sz="1100">
                <a:solidFill>
                  <a:srgbClr val="FFFFFF"/>
                </a:solidFill>
                <a:latin typeface="Calibri" panose="020F0502020204030204"/>
              </a:rPr>
              <a:pPr>
                <a:spcAft>
                  <a:spcPts val="600"/>
                </a:spcAft>
                <a:defRPr/>
              </a:pPr>
              <a:t>29</a:t>
            </a:fld>
            <a:endParaRPr lang="en-US" sz="1100" dirty="0">
              <a:solidFill>
                <a:srgbClr val="FFFFFF"/>
              </a:solidFill>
              <a:latin typeface="Calibri" panose="020F0502020204030204"/>
            </a:endParaRPr>
          </a:p>
        </p:txBody>
      </p:sp>
      <p:sp>
        <p:nvSpPr>
          <p:cNvPr id="14" name="TextBox 13">
            <a:extLst>
              <a:ext uri="{FF2B5EF4-FFF2-40B4-BE49-F238E27FC236}">
                <a16:creationId xmlns:a16="http://schemas.microsoft.com/office/drawing/2014/main" id="{954FEEF0-06C5-C162-2028-9CC3348F357F}"/>
              </a:ext>
            </a:extLst>
          </p:cNvPr>
          <p:cNvSpPr txBox="1"/>
          <p:nvPr/>
        </p:nvSpPr>
        <p:spPr>
          <a:xfrm>
            <a:off x="4285324" y="1407813"/>
            <a:ext cx="3572942" cy="4832092"/>
          </a:xfrm>
          <a:prstGeom prst="rect">
            <a:avLst/>
          </a:prstGeom>
          <a:noFill/>
        </p:spPr>
        <p:txBody>
          <a:bodyPr wrap="square">
            <a:spAutoFit/>
          </a:bodyPr>
          <a:lstStyle/>
          <a:p>
            <a:pPr marL="457200" indent="-457200">
              <a:buFont typeface="Arial" panose="020B0604020202020204" pitchFamily="34" charset="0"/>
              <a:buChar char="•"/>
            </a:pPr>
            <a:r>
              <a:rPr lang="en-US" sz="2800" dirty="0"/>
              <a:t>Right ventricle to pulmonary artery shunt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Done as an alternative to BTT Shunt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Done for single ventricle disease or HLHS</a:t>
            </a:r>
          </a:p>
        </p:txBody>
      </p:sp>
      <p:pic>
        <p:nvPicPr>
          <p:cNvPr id="18" name="Content Placeholder 6">
            <a:extLst>
              <a:ext uri="{FF2B5EF4-FFF2-40B4-BE49-F238E27FC236}">
                <a16:creationId xmlns:a16="http://schemas.microsoft.com/office/drawing/2014/main" id="{56ED3DEF-8516-8E25-C29F-31F997F60B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22" b="3021"/>
          <a:stretch/>
        </p:blipFill>
        <p:spPr bwMode="auto">
          <a:xfrm>
            <a:off x="8181578" y="1109609"/>
            <a:ext cx="3746770" cy="506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9C3807D6-5A3A-4262-A5BD-4ED4A3F21BE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Objectives</a:t>
            </a:r>
          </a:p>
        </p:txBody>
      </p:sp>
      <p:sp>
        <p:nvSpPr>
          <p:cNvPr id="4" name="Footer Placeholder 3">
            <a:extLst>
              <a:ext uri="{FF2B5EF4-FFF2-40B4-BE49-F238E27FC236}">
                <a16:creationId xmlns:a16="http://schemas.microsoft.com/office/drawing/2014/main" id="{C8A09F47-A81C-4F82-AFD9-E754C0F5925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7" name="Content Placeholder 6">
            <a:extLst>
              <a:ext uri="{FF2B5EF4-FFF2-40B4-BE49-F238E27FC236}">
                <a16:creationId xmlns:a16="http://schemas.microsoft.com/office/drawing/2014/main" id="{A9032C47-7F1D-4307-AEC4-42AEC2E454C3}"/>
              </a:ext>
            </a:extLst>
          </p:cNvPr>
          <p:cNvSpPr>
            <a:spLocks noGrp="1"/>
          </p:cNvSpPr>
          <p:nvPr>
            <p:ph idx="1"/>
          </p:nvPr>
        </p:nvSpPr>
        <p:spPr>
          <a:xfrm>
            <a:off x="1371599" y="2318197"/>
            <a:ext cx="9724031" cy="3683358"/>
          </a:xfrm>
        </p:spPr>
        <p:txBody>
          <a:bodyPr anchor="ctr">
            <a:normAutofit/>
          </a:bodyPr>
          <a:lstStyle/>
          <a:p>
            <a:r>
              <a:rPr lang="en-US" sz="2400" dirty="0"/>
              <a:t>Review anatomy and hemodynamic cardiac flow</a:t>
            </a:r>
          </a:p>
          <a:p>
            <a:endParaRPr lang="en-US" sz="2400" dirty="0"/>
          </a:p>
          <a:p>
            <a:r>
              <a:rPr lang="en-US" sz="2400" dirty="0"/>
              <a:t>Provide an overview of common pathophysiologic conditions and treatments</a:t>
            </a:r>
          </a:p>
          <a:p>
            <a:endParaRPr lang="en-US" sz="2400" dirty="0"/>
          </a:p>
          <a:p>
            <a:r>
              <a:rPr lang="en-US" sz="2400" dirty="0"/>
              <a:t>Provide coding and guidance rules</a:t>
            </a:r>
          </a:p>
          <a:p>
            <a:endParaRPr lang="en-US" sz="2400" dirty="0"/>
          </a:p>
          <a:p>
            <a:r>
              <a:rPr lang="en-US" sz="2400" dirty="0"/>
              <a:t>Provide a sneak peak of the congenital catheterization codes for 2024</a:t>
            </a:r>
          </a:p>
          <a:p>
            <a:endParaRPr lang="en-US" sz="2400" dirty="0"/>
          </a:p>
        </p:txBody>
      </p:sp>
      <p:sp>
        <p:nvSpPr>
          <p:cNvPr id="5" name="Slide Number Placeholder 4">
            <a:extLst>
              <a:ext uri="{FF2B5EF4-FFF2-40B4-BE49-F238E27FC236}">
                <a16:creationId xmlns:a16="http://schemas.microsoft.com/office/drawing/2014/main" id="{CC141B09-60CA-45AC-A3A1-9F59D9B58C27}"/>
              </a:ext>
            </a:extLst>
          </p:cNvPr>
          <p:cNvSpPr>
            <a:spLocks noGrp="1"/>
          </p:cNvSpPr>
          <p:nvPr>
            <p:ph type="sldNum" sz="quarter" idx="12"/>
          </p:nvPr>
        </p:nvSpPr>
        <p:spPr>
          <a:xfrm>
            <a:off x="11704320" y="6455664"/>
            <a:ext cx="448056"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3</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47584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CBBD601-0529-4322-9CBF-CA8EE610FADF}"/>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dirty="0">
                <a:solidFill>
                  <a:srgbClr val="FFFFFF"/>
                </a:solidFill>
              </a:rPr>
              <a:t>Other Shunts</a:t>
            </a:r>
            <a:endParaRPr lang="en-US" sz="4000" b="1" i="1" dirty="0">
              <a:solidFill>
                <a:srgbClr val="FFFFFF"/>
              </a:solidFill>
            </a:endParaRPr>
          </a:p>
        </p:txBody>
      </p:sp>
      <p:sp>
        <p:nvSpPr>
          <p:cNvPr id="2" name="Footer Placeholder 1">
            <a:extLst>
              <a:ext uri="{FF2B5EF4-FFF2-40B4-BE49-F238E27FC236}">
                <a16:creationId xmlns:a16="http://schemas.microsoft.com/office/drawing/2014/main" id="{C8B6AB93-79AA-486E-8A4E-3214E91243AE}"/>
              </a:ext>
            </a:extLst>
          </p:cNvPr>
          <p:cNvSpPr>
            <a:spLocks noGrp="1"/>
          </p:cNvSpPr>
          <p:nvPr>
            <p:ph type="ftr" sz="quarter" idx="11"/>
          </p:nvPr>
        </p:nvSpPr>
        <p:spPr>
          <a:xfrm rot="5400000">
            <a:off x="-1823564" y="2025628"/>
            <a:ext cx="4114800" cy="365125"/>
          </a:xfrm>
        </p:spPr>
        <p:txBody>
          <a:bodyPr vert="horz" lIns="91440" tIns="45720" rIns="91440" bIns="45720" rtlCol="0" anchor="ctr">
            <a:normAutofit/>
          </a:bodyPr>
          <a:lstStyle/>
          <a:p>
            <a:pPr algn="l">
              <a:spcAft>
                <a:spcPts val="600"/>
              </a:spcAft>
              <a:defRPr/>
            </a:pPr>
            <a:r>
              <a:rPr lang="en-US" sz="1100" kern="1200" dirty="0">
                <a:solidFill>
                  <a:srgbClr val="FFFFFF"/>
                </a:solidFill>
                <a:latin typeface="Calibri" panose="020F0502020204030204"/>
                <a:ea typeface="+mn-ea"/>
                <a:cs typeface="+mn-cs"/>
              </a:rPr>
              <a:t>DB Healthcare Consulting &amp; Education</a:t>
            </a:r>
          </a:p>
        </p:txBody>
      </p:sp>
      <p:sp>
        <p:nvSpPr>
          <p:cNvPr id="10" name="Content Placeholder 9">
            <a:extLst>
              <a:ext uri="{FF2B5EF4-FFF2-40B4-BE49-F238E27FC236}">
                <a16:creationId xmlns:a16="http://schemas.microsoft.com/office/drawing/2014/main" id="{C22B24DA-DE39-4E9E-B98E-6C3567D2E9EB}"/>
              </a:ext>
            </a:extLst>
          </p:cNvPr>
          <p:cNvSpPr>
            <a:spLocks noGrp="1"/>
          </p:cNvSpPr>
          <p:nvPr>
            <p:ph sz="half" idx="1"/>
          </p:nvPr>
        </p:nvSpPr>
        <p:spPr>
          <a:xfrm>
            <a:off x="4581727" y="649480"/>
            <a:ext cx="3025303" cy="5546047"/>
          </a:xfrm>
        </p:spPr>
        <p:txBody>
          <a:bodyPr vert="horz" lIns="91440" tIns="45720" rIns="91440" bIns="45720" rtlCol="0" anchor="ctr">
            <a:normAutofit/>
          </a:bodyPr>
          <a:lstStyle/>
          <a:p>
            <a:endParaRPr lang="en-US" sz="2000" dirty="0"/>
          </a:p>
          <a:p>
            <a:endParaRPr lang="en-US" sz="2000" dirty="0"/>
          </a:p>
          <a:p>
            <a:endParaRPr lang="en-US" sz="2000" dirty="0"/>
          </a:p>
        </p:txBody>
      </p:sp>
      <p:sp>
        <p:nvSpPr>
          <p:cNvPr id="3" name="Slide Number Placeholder 2">
            <a:extLst>
              <a:ext uri="{FF2B5EF4-FFF2-40B4-BE49-F238E27FC236}">
                <a16:creationId xmlns:a16="http://schemas.microsoft.com/office/drawing/2014/main" id="{A4446E17-236D-4E27-85B1-6B589D09424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B262DDD4-5480-45F2-BD9E-771FE427FF14}" type="slidenum">
              <a:rPr lang="en-US" sz="1100">
                <a:solidFill>
                  <a:srgbClr val="FFFFFF"/>
                </a:solidFill>
                <a:latin typeface="Calibri" panose="020F0502020204030204"/>
              </a:rPr>
              <a:pPr>
                <a:spcAft>
                  <a:spcPts val="600"/>
                </a:spcAft>
                <a:defRPr/>
              </a:pPr>
              <a:t>30</a:t>
            </a:fld>
            <a:endParaRPr lang="en-US" sz="1100" dirty="0">
              <a:solidFill>
                <a:srgbClr val="FFFFFF"/>
              </a:solidFill>
              <a:latin typeface="Calibri" panose="020F0502020204030204"/>
            </a:endParaRPr>
          </a:p>
        </p:txBody>
      </p:sp>
      <p:sp>
        <p:nvSpPr>
          <p:cNvPr id="15" name="TextBox 14">
            <a:extLst>
              <a:ext uri="{FF2B5EF4-FFF2-40B4-BE49-F238E27FC236}">
                <a16:creationId xmlns:a16="http://schemas.microsoft.com/office/drawing/2014/main" id="{27037F3D-DBF9-55E5-6E48-3734B6270C3F}"/>
              </a:ext>
            </a:extLst>
          </p:cNvPr>
          <p:cNvSpPr txBox="1"/>
          <p:nvPr/>
        </p:nvSpPr>
        <p:spPr>
          <a:xfrm>
            <a:off x="4193080" y="747559"/>
            <a:ext cx="3025303" cy="500239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Pott’s Shunt- Anastomosis of descending aorta to left pulmonary artery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Waterston-Cooley Shunt- Anastomosis of ascending aorta to the right pulmonary artery</a:t>
            </a:r>
          </a:p>
        </p:txBody>
      </p:sp>
      <p:pic>
        <p:nvPicPr>
          <p:cNvPr id="16" name="Content Placeholder 6" descr="e-heart.org Cardiovascular Pathology Home Page">
            <a:extLst>
              <a:ext uri="{FF2B5EF4-FFF2-40B4-BE49-F238E27FC236}">
                <a16:creationId xmlns:a16="http://schemas.microsoft.com/office/drawing/2014/main" id="{6562D7CC-BDFF-1398-7C19-7AC6D32A32A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98615" y="1524000"/>
            <a:ext cx="4357981" cy="348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49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CBBD601-0529-4322-9CBF-CA8EE610FADF}"/>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b="1" kern="1200" dirty="0">
                <a:solidFill>
                  <a:schemeClr val="tx1"/>
                </a:solidFill>
                <a:latin typeface="+mj-lt"/>
                <a:ea typeface="+mj-ea"/>
                <a:cs typeface="+mj-cs"/>
              </a:rPr>
              <a:t>Arterial Switch</a:t>
            </a:r>
          </a:p>
        </p:txBody>
      </p:sp>
      <p:sp>
        <p:nvSpPr>
          <p:cNvPr id="7" name="Footer Placeholder 6">
            <a:extLst>
              <a:ext uri="{FF2B5EF4-FFF2-40B4-BE49-F238E27FC236}">
                <a16:creationId xmlns:a16="http://schemas.microsoft.com/office/drawing/2014/main" id="{90ED08FE-376B-4C9A-91C7-E8560ED703D9}"/>
              </a:ext>
            </a:extLst>
          </p:cNvPr>
          <p:cNvSpPr>
            <a:spLocks noGrp="1"/>
          </p:cNvSpPr>
          <p:nvPr>
            <p:ph type="ftr" sz="quarter" idx="11"/>
          </p:nvPr>
        </p:nvSpPr>
        <p:spPr>
          <a:xfrm rot="5400000">
            <a:off x="-1828800" y="1983972"/>
            <a:ext cx="4114800" cy="365125"/>
          </a:xfrm>
        </p:spPr>
        <p:txBody>
          <a:bodyPr vert="horz" lIns="91440" tIns="45720" rIns="91440" bIns="45720" rtlCol="0" anchor="ctr">
            <a:normAutofit/>
          </a:bodyPr>
          <a:lstStyle/>
          <a:p>
            <a:pPr algn="l">
              <a:spcAft>
                <a:spcPts val="600"/>
              </a:spcAft>
            </a:pPr>
            <a:r>
              <a:rPr lang="en-US" sz="1100" kern="1200" dirty="0">
                <a:solidFill>
                  <a:schemeClr val="tx1">
                    <a:lumMod val="50000"/>
                    <a:lumOff val="50000"/>
                  </a:schemeClr>
                </a:solidFill>
                <a:latin typeface="+mn-lt"/>
                <a:ea typeface="+mn-ea"/>
                <a:cs typeface="+mn-cs"/>
              </a:rPr>
              <a:t>DB Healthcare Consulting &amp; Education</a:t>
            </a:r>
          </a:p>
        </p:txBody>
      </p:sp>
      <p:sp>
        <p:nvSpPr>
          <p:cNvPr id="2" name="Content Placeholder 1">
            <a:extLst>
              <a:ext uri="{FF2B5EF4-FFF2-40B4-BE49-F238E27FC236}">
                <a16:creationId xmlns:a16="http://schemas.microsoft.com/office/drawing/2014/main" id="{92E2A7B4-9D24-42A4-8E84-06442140AB78}"/>
              </a:ext>
            </a:extLst>
          </p:cNvPr>
          <p:cNvSpPr>
            <a:spLocks noGrp="1"/>
          </p:cNvSpPr>
          <p:nvPr>
            <p:ph sz="half" idx="1"/>
          </p:nvPr>
        </p:nvSpPr>
        <p:spPr>
          <a:xfrm>
            <a:off x="1144923" y="2405894"/>
            <a:ext cx="5315189" cy="3535083"/>
          </a:xfrm>
        </p:spPr>
        <p:txBody>
          <a:bodyPr vert="horz" lIns="91440" tIns="45720" rIns="91440" bIns="45720" rtlCol="0" anchor="t">
            <a:normAutofit/>
          </a:bodyPr>
          <a:lstStyle/>
          <a:p>
            <a:r>
              <a:rPr lang="en-US" sz="2400" dirty="0"/>
              <a:t>Repositioning of congenitally malpositioned pulmonary artery and aorta</a:t>
            </a:r>
          </a:p>
          <a:p>
            <a:pPr lvl="1"/>
            <a:r>
              <a:rPr lang="en-US" dirty="0"/>
              <a:t>Aka </a:t>
            </a:r>
            <a:r>
              <a:rPr lang="en-US" b="1" dirty="0"/>
              <a:t>arterial</a:t>
            </a:r>
            <a:r>
              <a:rPr lang="en-US" dirty="0"/>
              <a:t> switch</a:t>
            </a:r>
          </a:p>
          <a:p>
            <a:endParaRPr lang="en-US" sz="2400" dirty="0"/>
          </a:p>
          <a:p>
            <a:r>
              <a:rPr lang="en-US" sz="2400" dirty="0"/>
              <a:t>Seen in patients with transposition of the great arteries (tGA)</a:t>
            </a:r>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9AE1C872-2B15-48F5-ADFD-AB50A6D1E81E}"/>
              </a:ext>
            </a:extLst>
          </p:cNvPr>
          <p:cNvPicPr>
            <a:picLocks noGrp="1" noChangeAspect="1"/>
          </p:cNvPicPr>
          <p:nvPr>
            <p:ph sz="half" idx="2"/>
          </p:nvPr>
        </p:nvPicPr>
        <p:blipFill>
          <a:blip r:embed="rId3"/>
          <a:stretch>
            <a:fillRect/>
          </a:stretch>
        </p:blipFill>
        <p:spPr>
          <a:xfrm>
            <a:off x="7185345" y="1323504"/>
            <a:ext cx="4719713" cy="3362795"/>
          </a:xfrm>
          <a:prstGeom prst="rect">
            <a:avLst/>
          </a:prstGeom>
        </p:spPr>
      </p:pic>
      <p:sp>
        <p:nvSpPr>
          <p:cNvPr id="8" name="Slide Number Placeholder 7">
            <a:extLst>
              <a:ext uri="{FF2B5EF4-FFF2-40B4-BE49-F238E27FC236}">
                <a16:creationId xmlns:a16="http://schemas.microsoft.com/office/drawing/2014/main" id="{949283EE-252B-4F6D-BBA0-07DB6D7EFB16}"/>
              </a:ext>
            </a:extLst>
          </p:cNvPr>
          <p:cNvSpPr>
            <a:spLocks noGrp="1"/>
          </p:cNvSpPr>
          <p:nvPr>
            <p:ph type="sldNum" sz="quarter" idx="12"/>
          </p:nvPr>
        </p:nvSpPr>
        <p:spPr>
          <a:xfrm>
            <a:off x="11704320" y="6459378"/>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rgbClr val="FFFFFF"/>
                </a:solidFill>
              </a:rPr>
              <a:pPr>
                <a:spcAft>
                  <a:spcPts val="600"/>
                </a:spcAft>
              </a:pPr>
              <a:t>31</a:t>
            </a:fld>
            <a:endParaRPr lang="en-US" sz="1100" dirty="0">
              <a:solidFill>
                <a:srgbClr val="FFFFFF"/>
              </a:solidFill>
            </a:endParaRPr>
          </a:p>
        </p:txBody>
      </p:sp>
    </p:spTree>
    <p:extLst>
      <p:ext uri="{BB962C8B-B14F-4D97-AF65-F5344CB8AC3E}">
        <p14:creationId xmlns:p14="http://schemas.microsoft.com/office/powerpoint/2010/main" val="3676984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CBBD601-0529-4322-9CBF-CA8EE610FADF}"/>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b="1" kern="1200" dirty="0">
                <a:solidFill>
                  <a:schemeClr val="tx1"/>
                </a:solidFill>
                <a:latin typeface="+mj-lt"/>
                <a:ea typeface="+mj-ea"/>
                <a:cs typeface="+mj-cs"/>
              </a:rPr>
              <a:t>Mustard &amp; Senning Procedure</a:t>
            </a:r>
          </a:p>
        </p:txBody>
      </p:sp>
      <p:sp>
        <p:nvSpPr>
          <p:cNvPr id="7" name="Footer Placeholder 6">
            <a:extLst>
              <a:ext uri="{FF2B5EF4-FFF2-40B4-BE49-F238E27FC236}">
                <a16:creationId xmlns:a16="http://schemas.microsoft.com/office/drawing/2014/main" id="{303F3A79-8646-4F51-8608-81FFF0300366}"/>
              </a:ext>
            </a:extLst>
          </p:cNvPr>
          <p:cNvSpPr>
            <a:spLocks noGrp="1"/>
          </p:cNvSpPr>
          <p:nvPr>
            <p:ph type="ftr" sz="quarter" idx="11"/>
          </p:nvPr>
        </p:nvSpPr>
        <p:spPr>
          <a:xfrm rot="5400000">
            <a:off x="-1828800" y="1983972"/>
            <a:ext cx="4114800" cy="365125"/>
          </a:xfrm>
        </p:spPr>
        <p:txBody>
          <a:bodyPr vert="horz" lIns="91440" tIns="45720" rIns="91440" bIns="45720" rtlCol="0" anchor="ctr">
            <a:normAutofit/>
          </a:bodyPr>
          <a:lstStyle/>
          <a:p>
            <a:pPr algn="l">
              <a:spcAft>
                <a:spcPts val="600"/>
              </a:spcAft>
            </a:pPr>
            <a:r>
              <a:rPr lang="en-US" sz="1100" kern="1200" dirty="0">
                <a:solidFill>
                  <a:schemeClr val="tx1">
                    <a:lumMod val="50000"/>
                    <a:lumOff val="50000"/>
                  </a:schemeClr>
                </a:solidFill>
                <a:latin typeface="+mn-lt"/>
                <a:ea typeface="+mn-ea"/>
                <a:cs typeface="+mn-cs"/>
              </a:rPr>
              <a:t>DB Healthcare Consulting &amp; Education</a:t>
            </a:r>
          </a:p>
        </p:txBody>
      </p:sp>
      <p:sp>
        <p:nvSpPr>
          <p:cNvPr id="2" name="Content Placeholder 1">
            <a:extLst>
              <a:ext uri="{FF2B5EF4-FFF2-40B4-BE49-F238E27FC236}">
                <a16:creationId xmlns:a16="http://schemas.microsoft.com/office/drawing/2014/main" id="{9E15C8C3-70D0-4B2C-9226-95D4601750BA}"/>
              </a:ext>
            </a:extLst>
          </p:cNvPr>
          <p:cNvSpPr>
            <a:spLocks noGrp="1"/>
          </p:cNvSpPr>
          <p:nvPr>
            <p:ph sz="half" idx="1"/>
          </p:nvPr>
        </p:nvSpPr>
        <p:spPr>
          <a:xfrm>
            <a:off x="1144923" y="2405894"/>
            <a:ext cx="5315189" cy="3535083"/>
          </a:xfrm>
        </p:spPr>
        <p:txBody>
          <a:bodyPr vert="horz" lIns="91440" tIns="45720" rIns="91440" bIns="45720" rtlCol="0" anchor="t">
            <a:normAutofit/>
          </a:bodyPr>
          <a:lstStyle/>
          <a:p>
            <a:r>
              <a:rPr lang="en-US" sz="2000" b="1" u="sng" dirty="0"/>
              <a:t>Atrial</a:t>
            </a:r>
            <a:r>
              <a:rPr lang="en-US" sz="2000" dirty="0"/>
              <a:t> switch procedures using a baffle to re-route anomalous blood flow </a:t>
            </a:r>
          </a:p>
          <a:p>
            <a:pPr lvl="1"/>
            <a:r>
              <a:rPr lang="en-US" sz="2000" dirty="0"/>
              <a:t>Mustard- synthetic material</a:t>
            </a:r>
          </a:p>
          <a:p>
            <a:pPr lvl="1"/>
            <a:r>
              <a:rPr lang="en-US" sz="2000" dirty="0"/>
              <a:t>Senning- patient’s own tissue</a:t>
            </a:r>
          </a:p>
          <a:p>
            <a:endParaRPr lang="en-US" sz="2000" dirty="0"/>
          </a:p>
          <a:p>
            <a:r>
              <a:rPr lang="en-US" sz="2000" dirty="0"/>
              <a:t>Done to treat d-TGA</a:t>
            </a:r>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4" descr="The Atrial Switch Procedure (Senning or Mustard). An intra-atrial... |  Download Scientific Diagram">
            <a:extLst>
              <a:ext uri="{FF2B5EF4-FFF2-40B4-BE49-F238E27FC236}">
                <a16:creationId xmlns:a16="http://schemas.microsoft.com/office/drawing/2014/main" id="{32732839-A6F9-4010-8869-F8EF2451446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075967" y="1097183"/>
            <a:ext cx="4170530" cy="469552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979891FB-334C-4109-849D-E87149338DEB}"/>
              </a:ext>
            </a:extLst>
          </p:cNvPr>
          <p:cNvSpPr>
            <a:spLocks noGrp="1"/>
          </p:cNvSpPr>
          <p:nvPr>
            <p:ph type="sldNum" sz="quarter" idx="12"/>
          </p:nvPr>
        </p:nvSpPr>
        <p:spPr>
          <a:xfrm>
            <a:off x="11704320" y="6459378"/>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rgbClr val="FFFFFF"/>
                </a:solidFill>
              </a:rPr>
              <a:pPr>
                <a:spcAft>
                  <a:spcPts val="600"/>
                </a:spcAft>
              </a:pPr>
              <a:t>32</a:t>
            </a:fld>
            <a:endParaRPr lang="en-US" sz="1100" dirty="0">
              <a:solidFill>
                <a:srgbClr val="FFFFFF"/>
              </a:solidFill>
            </a:endParaRPr>
          </a:p>
        </p:txBody>
      </p:sp>
    </p:spTree>
    <p:extLst>
      <p:ext uri="{BB962C8B-B14F-4D97-AF65-F5344CB8AC3E}">
        <p14:creationId xmlns:p14="http://schemas.microsoft.com/office/powerpoint/2010/main" val="3414900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A04BB7-96CC-43EE-A20E-19EB3AFD506B}"/>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Tip</a:t>
            </a:r>
          </a:p>
        </p:txBody>
      </p:sp>
      <p:sp>
        <p:nvSpPr>
          <p:cNvPr id="5" name="Footer Placeholder 4">
            <a:extLst>
              <a:ext uri="{FF2B5EF4-FFF2-40B4-BE49-F238E27FC236}">
                <a16:creationId xmlns:a16="http://schemas.microsoft.com/office/drawing/2014/main" id="{CF727A96-3E0E-4997-A11E-C18D2CB78A01}"/>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7" name="Content Placeholder 6">
            <a:extLst>
              <a:ext uri="{FF2B5EF4-FFF2-40B4-BE49-F238E27FC236}">
                <a16:creationId xmlns:a16="http://schemas.microsoft.com/office/drawing/2014/main" id="{34382EE2-08AF-4228-B0DB-B3482F87C687}"/>
              </a:ext>
            </a:extLst>
          </p:cNvPr>
          <p:cNvSpPr>
            <a:spLocks noGrp="1"/>
          </p:cNvSpPr>
          <p:nvPr>
            <p:ph idx="1"/>
          </p:nvPr>
        </p:nvSpPr>
        <p:spPr>
          <a:xfrm>
            <a:off x="1371599" y="1885279"/>
            <a:ext cx="9724031" cy="4310038"/>
          </a:xfrm>
        </p:spPr>
        <p:txBody>
          <a:bodyPr anchor="ctr">
            <a:normAutofit/>
          </a:bodyPr>
          <a:lstStyle/>
          <a:p>
            <a:r>
              <a:rPr lang="en-US" sz="2400" dirty="0"/>
              <a:t>Many of these procedures are for palliation, not curative of the disorder</a:t>
            </a:r>
          </a:p>
          <a:p>
            <a:pPr lvl="1"/>
            <a:r>
              <a:rPr lang="en-US" dirty="0"/>
              <a:t>Diagnosis may still be reported</a:t>
            </a:r>
          </a:p>
          <a:p>
            <a:pPr lvl="1"/>
            <a:r>
              <a:rPr lang="en-US" dirty="0"/>
              <a:t>Additional diagnosis for the presence of shunt or complication of the shunt(s) may be appropriate</a:t>
            </a:r>
          </a:p>
          <a:p>
            <a:endParaRPr lang="en-US" sz="2400" dirty="0"/>
          </a:p>
          <a:p>
            <a:r>
              <a:rPr lang="en-US" sz="2400" dirty="0"/>
              <a:t>The only definitive treatment for most of the cyanotic conditions is a heart transplant so procedure codes may be reported until that time</a:t>
            </a:r>
          </a:p>
        </p:txBody>
      </p:sp>
      <p:sp>
        <p:nvSpPr>
          <p:cNvPr id="6" name="Slide Number Placeholder 5">
            <a:extLst>
              <a:ext uri="{FF2B5EF4-FFF2-40B4-BE49-F238E27FC236}">
                <a16:creationId xmlns:a16="http://schemas.microsoft.com/office/drawing/2014/main" id="{AEDDA99E-7CD7-482E-B0B3-06C4D8471FC8}"/>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33</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4001775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7E0CF083-CE2E-4230-8410-74B034D0D52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Coding Guidelines</a:t>
            </a:r>
          </a:p>
        </p:txBody>
      </p:sp>
      <p:sp>
        <p:nvSpPr>
          <p:cNvPr id="6" name="Text Placeholder 5">
            <a:extLst>
              <a:ext uri="{FF2B5EF4-FFF2-40B4-BE49-F238E27FC236}">
                <a16:creationId xmlns:a16="http://schemas.microsoft.com/office/drawing/2014/main" id="{E9719BA0-D9B5-44AE-B443-871DBE167E5B}"/>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dirty="0">
              <a:solidFill>
                <a:schemeClr val="tx1"/>
              </a:solidFill>
              <a:latin typeface="+mn-lt"/>
              <a:ea typeface="+mn-ea"/>
              <a:cs typeface="+mn-cs"/>
            </a:endParaRPr>
          </a:p>
        </p:txBody>
      </p:sp>
      <p:sp>
        <p:nvSpPr>
          <p:cNvPr id="7" name="Footer Placeholder 6">
            <a:extLst>
              <a:ext uri="{FF2B5EF4-FFF2-40B4-BE49-F238E27FC236}">
                <a16:creationId xmlns:a16="http://schemas.microsoft.com/office/drawing/2014/main" id="{75CF3230-7177-4ADE-8F87-C609947ED88B}"/>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DB Healthcare Consulting &amp; Education</a:t>
            </a:r>
          </a:p>
        </p:txBody>
      </p:sp>
      <p:sp>
        <p:nvSpPr>
          <p:cNvPr id="8" name="Slide Number Placeholder 7">
            <a:extLst>
              <a:ext uri="{FF2B5EF4-FFF2-40B4-BE49-F238E27FC236}">
                <a16:creationId xmlns:a16="http://schemas.microsoft.com/office/drawing/2014/main" id="{1AD39B3B-3E75-403E-A21A-9C701C01E55C}"/>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34</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341296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8156D13-5334-4C3A-B3B3-4FF9CC55A9C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Cardiac Catheterization Coding Rules</a:t>
            </a:r>
          </a:p>
        </p:txBody>
      </p:sp>
      <p:sp>
        <p:nvSpPr>
          <p:cNvPr id="4" name="Footer Placeholder 3">
            <a:extLst>
              <a:ext uri="{FF2B5EF4-FFF2-40B4-BE49-F238E27FC236}">
                <a16:creationId xmlns:a16="http://schemas.microsoft.com/office/drawing/2014/main" id="{E404B584-9CE3-457D-ABD0-C9F2EDDADBA0}"/>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7" name="Content Placeholder 6">
            <a:extLst>
              <a:ext uri="{FF2B5EF4-FFF2-40B4-BE49-F238E27FC236}">
                <a16:creationId xmlns:a16="http://schemas.microsoft.com/office/drawing/2014/main" id="{C8A0F7FC-5A14-4DA1-AD5F-E6CDB880D933}"/>
              </a:ext>
            </a:extLst>
          </p:cNvPr>
          <p:cNvSpPr>
            <a:spLocks noGrp="1"/>
          </p:cNvSpPr>
          <p:nvPr>
            <p:ph idx="1"/>
          </p:nvPr>
        </p:nvSpPr>
        <p:spPr>
          <a:xfrm>
            <a:off x="1371599" y="1726058"/>
            <a:ext cx="10114909" cy="4551452"/>
          </a:xfrm>
        </p:spPr>
        <p:txBody>
          <a:bodyPr anchor="ctr">
            <a:normAutofit/>
          </a:bodyPr>
          <a:lstStyle/>
          <a:p>
            <a:r>
              <a:rPr lang="en-US" dirty="0"/>
              <a:t>Access is immaterial for new congenital catheterization codes</a:t>
            </a:r>
          </a:p>
          <a:p>
            <a:endParaRPr lang="en-US" dirty="0"/>
          </a:p>
          <a:p>
            <a:r>
              <a:rPr lang="en-US" dirty="0"/>
              <a:t>Statement without supportive documentation does not warrant reporting (i.e, pressures, saturations, and angiography findings)</a:t>
            </a:r>
          </a:p>
          <a:p>
            <a:endParaRPr lang="en-US" dirty="0"/>
          </a:p>
          <a:p>
            <a:r>
              <a:rPr lang="en-US" dirty="0"/>
              <a:t>Ensure documentation supports code choice</a:t>
            </a:r>
          </a:p>
          <a:p>
            <a:endParaRPr lang="en-US" dirty="0"/>
          </a:p>
          <a:p>
            <a:r>
              <a:rPr lang="en-US" dirty="0"/>
              <a:t>Many of the add-on codes use are limited to once per session</a:t>
            </a:r>
          </a:p>
        </p:txBody>
      </p:sp>
      <p:sp>
        <p:nvSpPr>
          <p:cNvPr id="5" name="Slide Number Placeholder 4">
            <a:extLst>
              <a:ext uri="{FF2B5EF4-FFF2-40B4-BE49-F238E27FC236}">
                <a16:creationId xmlns:a16="http://schemas.microsoft.com/office/drawing/2014/main" id="{9E470003-44C5-40B7-970D-C4719DDBDD30}"/>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35</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22934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8156D13-5334-4C3A-B3B3-4FF9CC55A9C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Cardiac Catheterization Coding Rules</a:t>
            </a:r>
          </a:p>
        </p:txBody>
      </p:sp>
      <p:sp>
        <p:nvSpPr>
          <p:cNvPr id="4" name="Footer Placeholder 3">
            <a:extLst>
              <a:ext uri="{FF2B5EF4-FFF2-40B4-BE49-F238E27FC236}">
                <a16:creationId xmlns:a16="http://schemas.microsoft.com/office/drawing/2014/main" id="{E404B584-9CE3-457D-ABD0-C9F2EDDADBA0}"/>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7" name="Content Placeholder 6">
            <a:extLst>
              <a:ext uri="{FF2B5EF4-FFF2-40B4-BE49-F238E27FC236}">
                <a16:creationId xmlns:a16="http://schemas.microsoft.com/office/drawing/2014/main" id="{C8A0F7FC-5A14-4DA1-AD5F-E6CDB880D933}"/>
              </a:ext>
            </a:extLst>
          </p:cNvPr>
          <p:cNvSpPr>
            <a:spLocks noGrp="1"/>
          </p:cNvSpPr>
          <p:nvPr>
            <p:ph idx="1"/>
          </p:nvPr>
        </p:nvSpPr>
        <p:spPr>
          <a:xfrm>
            <a:off x="1371599" y="1726058"/>
            <a:ext cx="10114909" cy="4551452"/>
          </a:xfrm>
        </p:spPr>
        <p:txBody>
          <a:bodyPr anchor="ctr">
            <a:normAutofit/>
          </a:bodyPr>
          <a:lstStyle/>
          <a:p>
            <a:r>
              <a:rPr lang="en-US" dirty="0"/>
              <a:t>Choose cath code based on type of heart structure</a:t>
            </a:r>
          </a:p>
          <a:p>
            <a:endParaRPr lang="en-US" dirty="0"/>
          </a:p>
          <a:p>
            <a:r>
              <a:rPr lang="en-US" dirty="0"/>
              <a:t>Code based on what the chamber is doing, not the location</a:t>
            </a:r>
          </a:p>
          <a:p>
            <a:endParaRPr lang="en-US" dirty="0"/>
          </a:p>
          <a:p>
            <a:r>
              <a:rPr lang="en-US" dirty="0"/>
              <a:t>Single ventricle disorders are always coded as left heart structure (DORV, DILV,) since it provides systemic circulation.</a:t>
            </a:r>
          </a:p>
          <a:p>
            <a:endParaRPr lang="en-US" dirty="0"/>
          </a:p>
          <a:p>
            <a:r>
              <a:rPr lang="en-US" dirty="0"/>
              <a:t>Use additional codes from surgery and radiology, as needed for all procedures performed</a:t>
            </a:r>
          </a:p>
        </p:txBody>
      </p:sp>
      <p:sp>
        <p:nvSpPr>
          <p:cNvPr id="5" name="Slide Number Placeholder 4">
            <a:extLst>
              <a:ext uri="{FF2B5EF4-FFF2-40B4-BE49-F238E27FC236}">
                <a16:creationId xmlns:a16="http://schemas.microsoft.com/office/drawing/2014/main" id="{9E470003-44C5-40B7-970D-C4719DDBDD30}"/>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36</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788569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E8CE42-9F3F-4558-8B1A-0C41B8E47E0E}"/>
              </a:ext>
            </a:extLst>
          </p:cNvPr>
          <p:cNvSpPr>
            <a:spLocks noGrp="1"/>
          </p:cNvSpPr>
          <p:nvPr>
            <p:ph type="title"/>
          </p:nvPr>
        </p:nvSpPr>
        <p:spPr>
          <a:xfrm>
            <a:off x="1371599" y="294538"/>
            <a:ext cx="9895951" cy="1033669"/>
          </a:xfrm>
        </p:spPr>
        <p:txBody>
          <a:bodyPr>
            <a:normAutofit/>
          </a:bodyPr>
          <a:lstStyle/>
          <a:p>
            <a:r>
              <a:rPr lang="en-US" sz="3700" b="1" dirty="0">
                <a:solidFill>
                  <a:srgbClr val="FFFFFF"/>
                </a:solidFill>
              </a:rPr>
              <a:t>Cardiac Catheterization and Coronary Angiography</a:t>
            </a:r>
          </a:p>
        </p:txBody>
      </p:sp>
      <p:sp>
        <p:nvSpPr>
          <p:cNvPr id="4" name="Footer Placeholder 3">
            <a:extLst>
              <a:ext uri="{FF2B5EF4-FFF2-40B4-BE49-F238E27FC236}">
                <a16:creationId xmlns:a16="http://schemas.microsoft.com/office/drawing/2014/main" id="{6032FF53-4DA2-4FF2-9A8A-3383BC886564}"/>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3" name="Content Placeholder 2">
            <a:extLst>
              <a:ext uri="{FF2B5EF4-FFF2-40B4-BE49-F238E27FC236}">
                <a16:creationId xmlns:a16="http://schemas.microsoft.com/office/drawing/2014/main" id="{11B0509C-A282-499E-8E69-DA9892CD28B5}"/>
              </a:ext>
            </a:extLst>
          </p:cNvPr>
          <p:cNvSpPr>
            <a:spLocks noGrp="1"/>
          </p:cNvSpPr>
          <p:nvPr>
            <p:ph idx="1"/>
          </p:nvPr>
        </p:nvSpPr>
        <p:spPr>
          <a:xfrm>
            <a:off x="1371599" y="2318197"/>
            <a:ext cx="9724031" cy="3683358"/>
          </a:xfrm>
        </p:spPr>
        <p:txBody>
          <a:bodyPr anchor="ctr">
            <a:normAutofit/>
          </a:bodyPr>
          <a:lstStyle/>
          <a:p>
            <a:r>
              <a:rPr lang="en-US" dirty="0"/>
              <a:t>Right chamber angiography is reported with 93566, irrespective of position</a:t>
            </a:r>
          </a:p>
          <a:p>
            <a:endParaRPr lang="en-US" dirty="0"/>
          </a:p>
          <a:p>
            <a:r>
              <a:rPr lang="en-US" dirty="0"/>
              <a:t>Left chamber angiography is reported with 93565, irrespective of position</a:t>
            </a:r>
          </a:p>
          <a:p>
            <a:endParaRPr lang="en-US" dirty="0"/>
          </a:p>
          <a:p>
            <a:r>
              <a:rPr lang="en-US" dirty="0"/>
              <a:t>Thermodilution is additionally reportable with congenital catheterization codes</a:t>
            </a:r>
          </a:p>
        </p:txBody>
      </p:sp>
      <p:sp>
        <p:nvSpPr>
          <p:cNvPr id="5" name="Slide Number Placeholder 4">
            <a:extLst>
              <a:ext uri="{FF2B5EF4-FFF2-40B4-BE49-F238E27FC236}">
                <a16:creationId xmlns:a16="http://schemas.microsoft.com/office/drawing/2014/main" id="{87E2F104-CF1E-4C4D-B6E4-E95F0B953AE1}"/>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37</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4088487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3F7128-31FF-434C-852E-0B884D5C17FA}"/>
              </a:ext>
            </a:extLst>
          </p:cNvPr>
          <p:cNvSpPr>
            <a:spLocks noGrp="1"/>
          </p:cNvSpPr>
          <p:nvPr>
            <p:ph type="title"/>
          </p:nvPr>
        </p:nvSpPr>
        <p:spPr>
          <a:xfrm>
            <a:off x="1371599" y="294538"/>
            <a:ext cx="9895951" cy="1033669"/>
          </a:xfrm>
        </p:spPr>
        <p:txBody>
          <a:bodyPr>
            <a:normAutofit/>
          </a:bodyPr>
          <a:lstStyle/>
          <a:p>
            <a:r>
              <a:rPr lang="en-US" sz="3700" dirty="0">
                <a:solidFill>
                  <a:srgbClr val="FFFFFF"/>
                </a:solidFill>
              </a:rPr>
              <a:t>Cardiac Catheterization and Coronary Angiography</a:t>
            </a:r>
          </a:p>
        </p:txBody>
      </p:sp>
      <p:sp>
        <p:nvSpPr>
          <p:cNvPr id="4" name="Footer Placeholder 3">
            <a:extLst>
              <a:ext uri="{FF2B5EF4-FFF2-40B4-BE49-F238E27FC236}">
                <a16:creationId xmlns:a16="http://schemas.microsoft.com/office/drawing/2014/main" id="{ABF0C613-EC89-4083-B61E-6D6B61375EF4}"/>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3" name="Content Placeholder 2">
            <a:extLst>
              <a:ext uri="{FF2B5EF4-FFF2-40B4-BE49-F238E27FC236}">
                <a16:creationId xmlns:a16="http://schemas.microsoft.com/office/drawing/2014/main" id="{329C661A-C04A-4CD5-B2A4-CFB3DED6E47D}"/>
              </a:ext>
            </a:extLst>
          </p:cNvPr>
          <p:cNvSpPr>
            <a:spLocks noGrp="1"/>
          </p:cNvSpPr>
          <p:nvPr>
            <p:ph idx="1"/>
          </p:nvPr>
        </p:nvSpPr>
        <p:spPr>
          <a:xfrm>
            <a:off x="1371599" y="1787703"/>
            <a:ext cx="9724031" cy="4213852"/>
          </a:xfrm>
        </p:spPr>
        <p:txBody>
          <a:bodyPr anchor="ctr">
            <a:normAutofit/>
          </a:bodyPr>
          <a:lstStyle/>
          <a:p>
            <a:r>
              <a:rPr lang="en-US" dirty="0"/>
              <a:t>Use add-on code 93462 for transeptal puncture for congenital </a:t>
            </a:r>
            <a:r>
              <a:rPr lang="en-US" u="sng" dirty="0"/>
              <a:t>and</a:t>
            </a:r>
            <a:r>
              <a:rPr lang="en-US" dirty="0"/>
              <a:t> non-congenital cath codes</a:t>
            </a:r>
          </a:p>
          <a:p>
            <a:endParaRPr lang="en-US" dirty="0"/>
          </a:p>
          <a:p>
            <a:r>
              <a:rPr lang="en-US" dirty="0"/>
              <a:t>Abnormal anatomy may impact data captured during cardiac catheterization</a:t>
            </a:r>
          </a:p>
          <a:p>
            <a:endParaRPr lang="en-US" dirty="0"/>
          </a:p>
          <a:p>
            <a:r>
              <a:rPr lang="en-US" dirty="0"/>
              <a:t>Apply CPT guidelines for proper use to two code sets</a:t>
            </a:r>
          </a:p>
          <a:p>
            <a:pPr marL="0" indent="0">
              <a:buNone/>
            </a:pPr>
            <a:endParaRPr lang="en-US" dirty="0"/>
          </a:p>
        </p:txBody>
      </p:sp>
      <p:sp>
        <p:nvSpPr>
          <p:cNvPr id="5" name="Slide Number Placeholder 4">
            <a:extLst>
              <a:ext uri="{FF2B5EF4-FFF2-40B4-BE49-F238E27FC236}">
                <a16:creationId xmlns:a16="http://schemas.microsoft.com/office/drawing/2014/main" id="{45A35045-2C90-4E86-B47F-F15F2754EAC2}"/>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38</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2029600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BA5B-5198-26F7-B2AA-1333FC5F096C}"/>
              </a:ext>
            </a:extLst>
          </p:cNvPr>
          <p:cNvSpPr>
            <a:spLocks noGrp="1"/>
          </p:cNvSpPr>
          <p:nvPr>
            <p:ph type="title"/>
          </p:nvPr>
        </p:nvSpPr>
        <p:spPr>
          <a:xfrm>
            <a:off x="838200" y="365126"/>
            <a:ext cx="10515600" cy="611620"/>
          </a:xfrm>
        </p:spPr>
        <p:txBody>
          <a:bodyPr>
            <a:normAutofit fontScale="90000"/>
          </a:bodyPr>
          <a:lstStyle/>
          <a:p>
            <a:r>
              <a:rPr lang="en-US" dirty="0"/>
              <a:t>New Add-on Codes (2024)</a:t>
            </a:r>
          </a:p>
        </p:txBody>
      </p:sp>
      <p:sp>
        <p:nvSpPr>
          <p:cNvPr id="4" name="Footer Placeholder 3">
            <a:extLst>
              <a:ext uri="{FF2B5EF4-FFF2-40B4-BE49-F238E27FC236}">
                <a16:creationId xmlns:a16="http://schemas.microsoft.com/office/drawing/2014/main" id="{763E15A5-B563-F0DC-1476-A1862C8486CB}"/>
              </a:ext>
            </a:extLst>
          </p:cNvPr>
          <p:cNvSpPr>
            <a:spLocks noGrp="1"/>
          </p:cNvSpPr>
          <p:nvPr>
            <p:ph type="ftr" sz="quarter" idx="11"/>
          </p:nvPr>
        </p:nvSpPr>
        <p:spPr/>
        <p:txBody>
          <a:bodyPr/>
          <a:lstStyle/>
          <a:p>
            <a:r>
              <a:rPr lang="en-US" dirty="0"/>
              <a:t>DB Healthcare Consulting &amp; Education</a:t>
            </a:r>
          </a:p>
        </p:txBody>
      </p:sp>
      <p:sp>
        <p:nvSpPr>
          <p:cNvPr id="5" name="Slide Number Placeholder 4">
            <a:extLst>
              <a:ext uri="{FF2B5EF4-FFF2-40B4-BE49-F238E27FC236}">
                <a16:creationId xmlns:a16="http://schemas.microsoft.com/office/drawing/2014/main" id="{42995CD2-2FB1-7E1F-F4BD-8489AC6F79FB}"/>
              </a:ext>
            </a:extLst>
          </p:cNvPr>
          <p:cNvSpPr>
            <a:spLocks noGrp="1"/>
          </p:cNvSpPr>
          <p:nvPr>
            <p:ph type="sldNum" sz="quarter" idx="12"/>
          </p:nvPr>
        </p:nvSpPr>
        <p:spPr/>
        <p:txBody>
          <a:bodyPr/>
          <a:lstStyle/>
          <a:p>
            <a:fld id="{B262DDD4-5480-45F2-BD9E-771FE427FF14}" type="slidenum">
              <a:rPr lang="en-US" smtClean="0"/>
              <a:t>39</a:t>
            </a:fld>
            <a:endParaRPr lang="en-US" dirty="0"/>
          </a:p>
        </p:txBody>
      </p:sp>
      <p:graphicFrame>
        <p:nvGraphicFramePr>
          <p:cNvPr id="8" name="Content Placeholder 7">
            <a:extLst>
              <a:ext uri="{FF2B5EF4-FFF2-40B4-BE49-F238E27FC236}">
                <a16:creationId xmlns:a16="http://schemas.microsoft.com/office/drawing/2014/main" id="{930D3A57-09F0-F157-96DB-B33DDB86461C}"/>
              </a:ext>
            </a:extLst>
          </p:cNvPr>
          <p:cNvGraphicFramePr>
            <a:graphicFrameLocks noGrp="1"/>
          </p:cNvGraphicFramePr>
          <p:nvPr>
            <p:ph idx="1"/>
            <p:extLst>
              <p:ext uri="{D42A27DB-BD31-4B8C-83A1-F6EECF244321}">
                <p14:modId xmlns:p14="http://schemas.microsoft.com/office/powerpoint/2010/main" val="2079598277"/>
              </p:ext>
            </p:extLst>
          </p:nvPr>
        </p:nvGraphicFramePr>
        <p:xfrm>
          <a:off x="838200" y="1203960"/>
          <a:ext cx="10515600" cy="2768600"/>
        </p:xfrm>
        <a:graphic>
          <a:graphicData uri="http://schemas.openxmlformats.org/drawingml/2006/table">
            <a:tbl>
              <a:tblPr firstRow="1" bandRow="1">
                <a:tableStyleId>{5C22544A-7EE6-4342-B048-85BDC9FD1C3A}</a:tableStyleId>
              </a:tblPr>
              <a:tblGrid>
                <a:gridCol w="1239982">
                  <a:extLst>
                    <a:ext uri="{9D8B030D-6E8A-4147-A177-3AD203B41FA5}">
                      <a16:colId xmlns:a16="http://schemas.microsoft.com/office/drawing/2014/main" val="694714034"/>
                    </a:ext>
                  </a:extLst>
                </a:gridCol>
                <a:gridCol w="9275618">
                  <a:extLst>
                    <a:ext uri="{9D8B030D-6E8A-4147-A177-3AD203B41FA5}">
                      <a16:colId xmlns:a16="http://schemas.microsoft.com/office/drawing/2014/main" val="3608323834"/>
                    </a:ext>
                  </a:extLst>
                </a:gridCol>
              </a:tblGrid>
              <a:tr h="370840">
                <a:tc>
                  <a:txBody>
                    <a:bodyPr/>
                    <a:lstStyle/>
                    <a:p>
                      <a:r>
                        <a:rPr lang="en-US" dirty="0"/>
                        <a:t>CPT</a:t>
                      </a:r>
                    </a:p>
                  </a:txBody>
                  <a:tcPr/>
                </a:tc>
                <a:tc>
                  <a:txBody>
                    <a:bodyPr/>
                    <a:lstStyle/>
                    <a:p>
                      <a:r>
                        <a:rPr lang="en-US" dirty="0"/>
                        <a:t>Description</a:t>
                      </a:r>
                    </a:p>
                  </a:txBody>
                  <a:tcPr/>
                </a:tc>
                <a:extLst>
                  <a:ext uri="{0D108BD9-81ED-4DB2-BD59-A6C34878D82A}">
                    <a16:rowId xmlns:a16="http://schemas.microsoft.com/office/drawing/2014/main" val="604198602"/>
                  </a:ext>
                </a:extLst>
              </a:tr>
              <a:tr h="370840">
                <a:tc>
                  <a:txBody>
                    <a:bodyPr/>
                    <a:lstStyle/>
                    <a:p>
                      <a:r>
                        <a:rPr lang="en-US" dirty="0"/>
                        <a:t>+93584 </a:t>
                      </a:r>
                    </a:p>
                  </a:txBody>
                  <a:tcPr/>
                </a:tc>
                <a:tc>
                  <a:txBody>
                    <a:bodyPr/>
                    <a:lstStyle/>
                    <a:p>
                      <a:r>
                        <a:rPr lang="en-US" dirty="0"/>
                        <a:t>Venography for congenital heart defect(s), including catheter placement, and radiological supervision and interpretation; anomalous or persistent superior vena cava (SVC) when it exists as a second contralateral SVC, with native drainage to the heart</a:t>
                      </a:r>
                    </a:p>
                  </a:txBody>
                  <a:tcPr/>
                </a:tc>
                <a:extLst>
                  <a:ext uri="{0D108BD9-81ED-4DB2-BD59-A6C34878D82A}">
                    <a16:rowId xmlns:a16="http://schemas.microsoft.com/office/drawing/2014/main" val="1381402115"/>
                  </a:ext>
                </a:extLst>
              </a:tr>
              <a:tr h="370840">
                <a:tc>
                  <a:txBody>
                    <a:bodyPr/>
                    <a:lstStyle/>
                    <a:p>
                      <a:r>
                        <a:rPr lang="en-US" dirty="0"/>
                        <a:t>+93585</a:t>
                      </a:r>
                    </a:p>
                  </a:txBody>
                  <a:tcPr/>
                </a:tc>
                <a:tc>
                  <a:txBody>
                    <a:bodyPr/>
                    <a:lstStyle/>
                    <a:p>
                      <a:pPr lvl="1"/>
                      <a:r>
                        <a:rPr lang="en-US" dirty="0"/>
                        <a:t>; azygous/hemiazygos venous system</a:t>
                      </a:r>
                    </a:p>
                  </a:txBody>
                  <a:tcPr/>
                </a:tc>
                <a:extLst>
                  <a:ext uri="{0D108BD9-81ED-4DB2-BD59-A6C34878D82A}">
                    <a16:rowId xmlns:a16="http://schemas.microsoft.com/office/drawing/2014/main" val="554802755"/>
                  </a:ext>
                </a:extLst>
              </a:tr>
              <a:tr h="370840">
                <a:tc>
                  <a:txBody>
                    <a:bodyPr/>
                    <a:lstStyle/>
                    <a:p>
                      <a:r>
                        <a:rPr lang="en-US" dirty="0"/>
                        <a:t>+93586</a:t>
                      </a:r>
                    </a:p>
                  </a:txBody>
                  <a:tcPr/>
                </a:tc>
                <a:tc>
                  <a:txBody>
                    <a:bodyPr/>
                    <a:lstStyle/>
                    <a:p>
                      <a:pPr lvl="1"/>
                      <a:r>
                        <a:rPr lang="en-US" dirty="0"/>
                        <a:t>; coronary sinus</a:t>
                      </a:r>
                    </a:p>
                  </a:txBody>
                  <a:tcPr/>
                </a:tc>
                <a:extLst>
                  <a:ext uri="{0D108BD9-81ED-4DB2-BD59-A6C34878D82A}">
                    <a16:rowId xmlns:a16="http://schemas.microsoft.com/office/drawing/2014/main" val="2475213115"/>
                  </a:ext>
                </a:extLst>
              </a:tr>
              <a:tr h="370840">
                <a:tc>
                  <a:txBody>
                    <a:bodyPr/>
                    <a:lstStyle/>
                    <a:p>
                      <a:r>
                        <a:rPr lang="en-US" dirty="0"/>
                        <a:t>+93587</a:t>
                      </a:r>
                    </a:p>
                  </a:txBody>
                  <a:tcPr/>
                </a:tc>
                <a:tc>
                  <a:txBody>
                    <a:bodyPr/>
                    <a:lstStyle/>
                    <a:p>
                      <a:pPr lvl="1"/>
                      <a:r>
                        <a:rPr lang="en-US" dirty="0"/>
                        <a:t>; venous collaterals originating at or above the heart (eg, from innominate vein)</a:t>
                      </a:r>
                    </a:p>
                  </a:txBody>
                  <a:tcPr/>
                </a:tc>
                <a:extLst>
                  <a:ext uri="{0D108BD9-81ED-4DB2-BD59-A6C34878D82A}">
                    <a16:rowId xmlns:a16="http://schemas.microsoft.com/office/drawing/2014/main" val="511542115"/>
                  </a:ext>
                </a:extLst>
              </a:tr>
              <a:tr h="370840">
                <a:tc>
                  <a:txBody>
                    <a:bodyPr/>
                    <a:lstStyle/>
                    <a:p>
                      <a:r>
                        <a:rPr lang="en-US" dirty="0"/>
                        <a:t>+93588</a:t>
                      </a:r>
                    </a:p>
                  </a:txBody>
                  <a:tcPr/>
                </a:tc>
                <a:tc>
                  <a:txBody>
                    <a:bodyPr/>
                    <a:lstStyle/>
                    <a:p>
                      <a:pPr lvl="1"/>
                      <a:r>
                        <a:rPr lang="en-US" dirty="0"/>
                        <a:t>; venovenous collaterals originating below the heart (eg, from the inferior vena cava)</a:t>
                      </a:r>
                    </a:p>
                  </a:txBody>
                  <a:tcPr/>
                </a:tc>
                <a:extLst>
                  <a:ext uri="{0D108BD9-81ED-4DB2-BD59-A6C34878D82A}">
                    <a16:rowId xmlns:a16="http://schemas.microsoft.com/office/drawing/2014/main" val="259853134"/>
                  </a:ext>
                </a:extLst>
              </a:tr>
            </a:tbl>
          </a:graphicData>
        </a:graphic>
      </p:graphicFrame>
      <p:sp>
        <p:nvSpPr>
          <p:cNvPr id="9" name="Flowchart: Connector 8">
            <a:extLst>
              <a:ext uri="{FF2B5EF4-FFF2-40B4-BE49-F238E27FC236}">
                <a16:creationId xmlns:a16="http://schemas.microsoft.com/office/drawing/2014/main" id="{FFE9FA89-B81E-EC49-F203-218C4DB41759}"/>
              </a:ext>
            </a:extLst>
          </p:cNvPr>
          <p:cNvSpPr/>
          <p:nvPr/>
        </p:nvSpPr>
        <p:spPr>
          <a:xfrm>
            <a:off x="1662546" y="1683326"/>
            <a:ext cx="145472" cy="145474"/>
          </a:xfrm>
          <a:prstGeom prst="flowChartConnector">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Connector 9">
            <a:extLst>
              <a:ext uri="{FF2B5EF4-FFF2-40B4-BE49-F238E27FC236}">
                <a16:creationId xmlns:a16="http://schemas.microsoft.com/office/drawing/2014/main" id="{517BC29F-95BA-0BFF-8570-B8981B3E3B68}"/>
              </a:ext>
            </a:extLst>
          </p:cNvPr>
          <p:cNvSpPr/>
          <p:nvPr/>
        </p:nvSpPr>
        <p:spPr>
          <a:xfrm>
            <a:off x="1652155" y="2588260"/>
            <a:ext cx="145472" cy="145474"/>
          </a:xfrm>
          <a:prstGeom prst="flowChartConnector">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Connector 10">
            <a:extLst>
              <a:ext uri="{FF2B5EF4-FFF2-40B4-BE49-F238E27FC236}">
                <a16:creationId xmlns:a16="http://schemas.microsoft.com/office/drawing/2014/main" id="{4510A162-F0E7-560E-CB61-87B1ADA79DB7}"/>
              </a:ext>
            </a:extLst>
          </p:cNvPr>
          <p:cNvSpPr/>
          <p:nvPr/>
        </p:nvSpPr>
        <p:spPr>
          <a:xfrm>
            <a:off x="1659082" y="2978206"/>
            <a:ext cx="145472" cy="145474"/>
          </a:xfrm>
          <a:prstGeom prst="flowChartConnector">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Connector 11">
            <a:extLst>
              <a:ext uri="{FF2B5EF4-FFF2-40B4-BE49-F238E27FC236}">
                <a16:creationId xmlns:a16="http://schemas.microsoft.com/office/drawing/2014/main" id="{31C3848E-BCEF-7F68-5661-6B390B6296F6}"/>
              </a:ext>
            </a:extLst>
          </p:cNvPr>
          <p:cNvSpPr/>
          <p:nvPr/>
        </p:nvSpPr>
        <p:spPr>
          <a:xfrm>
            <a:off x="1652155" y="3342812"/>
            <a:ext cx="145472" cy="145474"/>
          </a:xfrm>
          <a:prstGeom prst="flowChartConnector">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a:extLst>
              <a:ext uri="{FF2B5EF4-FFF2-40B4-BE49-F238E27FC236}">
                <a16:creationId xmlns:a16="http://schemas.microsoft.com/office/drawing/2014/main" id="{5CAC566E-341D-6635-94F9-58483058826D}"/>
              </a:ext>
            </a:extLst>
          </p:cNvPr>
          <p:cNvSpPr/>
          <p:nvPr/>
        </p:nvSpPr>
        <p:spPr>
          <a:xfrm>
            <a:off x="1652155" y="3707418"/>
            <a:ext cx="145472" cy="145474"/>
          </a:xfrm>
          <a:prstGeom prst="flowChartConnector">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909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1DA43-E5D4-4AB3-B74A-95F5C94A170B}"/>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Terminology	</a:t>
            </a:r>
          </a:p>
        </p:txBody>
      </p:sp>
      <p:sp>
        <p:nvSpPr>
          <p:cNvPr id="5" name="Content Placeholder 4">
            <a:extLst>
              <a:ext uri="{FF2B5EF4-FFF2-40B4-BE49-F238E27FC236}">
                <a16:creationId xmlns:a16="http://schemas.microsoft.com/office/drawing/2014/main" id="{D68DED19-0560-4C7E-9D5A-A88AB0A0811E}"/>
              </a:ext>
            </a:extLst>
          </p:cNvPr>
          <p:cNvSpPr>
            <a:spLocks noGrp="1"/>
          </p:cNvSpPr>
          <p:nvPr>
            <p:ph sz="half" idx="1"/>
          </p:nvPr>
        </p:nvSpPr>
        <p:spPr>
          <a:xfrm>
            <a:off x="761802" y="2324912"/>
            <a:ext cx="5075120" cy="4031437"/>
          </a:xfrm>
        </p:spPr>
        <p:txBody>
          <a:bodyPr vert="horz" lIns="91440" tIns="45720" rIns="91440" bIns="45720" rtlCol="0" anchor="ctr">
            <a:normAutofit/>
          </a:bodyPr>
          <a:lstStyle/>
          <a:p>
            <a:r>
              <a:rPr lang="en-US" sz="2000" dirty="0"/>
              <a:t>Abnormal connections</a:t>
            </a:r>
          </a:p>
          <a:p>
            <a:endParaRPr lang="en-US" sz="2000" dirty="0"/>
          </a:p>
          <a:p>
            <a:r>
              <a:rPr lang="en-US" sz="2000" dirty="0"/>
              <a:t>Subpulmonic</a:t>
            </a:r>
          </a:p>
          <a:p>
            <a:endParaRPr lang="en-US" sz="2000" dirty="0"/>
          </a:p>
          <a:p>
            <a:r>
              <a:rPr lang="en-US" sz="2000" dirty="0"/>
              <a:t>Morphologic</a:t>
            </a:r>
          </a:p>
          <a:p>
            <a:endParaRPr lang="en-US" sz="2000" dirty="0"/>
          </a:p>
          <a:p>
            <a:r>
              <a:rPr lang="en-US" sz="2000" dirty="0"/>
              <a:t>Systemic (subaortic)</a:t>
            </a:r>
          </a:p>
          <a:p>
            <a:endParaRPr lang="en-US" sz="2000" dirty="0"/>
          </a:p>
          <a:p>
            <a:r>
              <a:rPr lang="en-US" sz="2000" dirty="0"/>
              <a:t>Central shunt</a:t>
            </a:r>
          </a:p>
          <a:p>
            <a:endParaRPr lang="en-US" sz="2000" dirty="0"/>
          </a:p>
        </p:txBody>
      </p:sp>
      <p:pic>
        <p:nvPicPr>
          <p:cNvPr id="6" name="Content Placeholder 5">
            <a:extLst>
              <a:ext uri="{FF2B5EF4-FFF2-40B4-BE49-F238E27FC236}">
                <a16:creationId xmlns:a16="http://schemas.microsoft.com/office/drawing/2014/main" id="{5022F341-5433-454B-ACF1-C8B9E9095C52}"/>
              </a:ext>
            </a:extLst>
          </p:cNvPr>
          <p:cNvPicPr>
            <a:picLocks noGrp="1" noChangeAspect="1"/>
          </p:cNvPicPr>
          <p:nvPr>
            <p:ph sz="half" idx="2"/>
          </p:nvPr>
        </p:nvPicPr>
        <p:blipFill rotWithShape="1">
          <a:blip r:embed="rId3"/>
          <a:srcRect l="9188" r="2936"/>
          <a:stretch/>
        </p:blipFill>
        <p:spPr>
          <a:xfrm>
            <a:off x="6096000" y="1"/>
            <a:ext cx="6102825" cy="6858000"/>
          </a:xfrm>
          <a:prstGeom prst="rect">
            <a:avLst/>
          </a:prstGeom>
        </p:spPr>
      </p:pic>
      <p:sp>
        <p:nvSpPr>
          <p:cNvPr id="2" name="Footer Placeholder 1">
            <a:extLst>
              <a:ext uri="{FF2B5EF4-FFF2-40B4-BE49-F238E27FC236}">
                <a16:creationId xmlns:a16="http://schemas.microsoft.com/office/drawing/2014/main" id="{DFBC8518-C5EE-44F4-99BC-21F1BC3A488A}"/>
              </a:ext>
            </a:extLst>
          </p:cNvPr>
          <p:cNvSpPr>
            <a:spLocks noGrp="1"/>
          </p:cNvSpPr>
          <p:nvPr>
            <p:ph type="ftr" sz="quarter" idx="11"/>
          </p:nvPr>
        </p:nvSpPr>
        <p:spPr>
          <a:xfrm>
            <a:off x="6478073" y="6356350"/>
            <a:ext cx="3303431" cy="365125"/>
          </a:xfrm>
        </p:spPr>
        <p:txBody>
          <a:bodyPr vert="horz" lIns="91440" tIns="45720" rIns="91440" bIns="45720" rtlCol="0" anchor="ctr">
            <a:normAutofit/>
          </a:bodyPr>
          <a:lstStyle/>
          <a:p>
            <a:pPr algn="l">
              <a:spcAft>
                <a:spcPts val="600"/>
              </a:spcAft>
              <a:defRPr/>
            </a:pPr>
            <a:r>
              <a:rPr lang="en-US" kern="1200" dirty="0">
                <a:solidFill>
                  <a:srgbClr val="FFFFFF"/>
                </a:solidFill>
                <a:latin typeface="Calibri" panose="020F0502020204030204"/>
                <a:ea typeface="+mn-ea"/>
                <a:cs typeface="+mn-cs"/>
              </a:rPr>
              <a:t>DB Healthcare Consulting &amp; Education</a:t>
            </a:r>
          </a:p>
        </p:txBody>
      </p:sp>
      <p:sp>
        <p:nvSpPr>
          <p:cNvPr id="3" name="Slide Number Placeholder 2">
            <a:extLst>
              <a:ext uri="{FF2B5EF4-FFF2-40B4-BE49-F238E27FC236}">
                <a16:creationId xmlns:a16="http://schemas.microsoft.com/office/drawing/2014/main" id="{12889ED7-0848-4E3D-B2C5-382BBAD6BA40}"/>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spcAft>
                <a:spcPts val="600"/>
              </a:spcAft>
              <a:defRPr/>
            </a:pPr>
            <a:fld id="{B262DDD4-5480-45F2-BD9E-771FE427FF14}" type="slidenum">
              <a:rPr lang="en-US">
                <a:solidFill>
                  <a:srgbClr val="FFFFFF"/>
                </a:solidFill>
                <a:latin typeface="Calibri" panose="020F0502020204030204"/>
              </a:rPr>
              <a:pPr>
                <a:spcAft>
                  <a:spcPts val="600"/>
                </a:spcAft>
                <a:defRPr/>
              </a:pPr>
              <a:t>4</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3050501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9033-8878-8B59-E8B3-D69942D99DDC}"/>
              </a:ext>
            </a:extLst>
          </p:cNvPr>
          <p:cNvSpPr>
            <a:spLocks noGrp="1"/>
          </p:cNvSpPr>
          <p:nvPr>
            <p:ph type="title"/>
          </p:nvPr>
        </p:nvSpPr>
        <p:spPr/>
        <p:txBody>
          <a:bodyPr/>
          <a:lstStyle/>
          <a:p>
            <a:r>
              <a:rPr lang="en-US" dirty="0"/>
              <a:t>Mission Accomplished?</a:t>
            </a:r>
          </a:p>
        </p:txBody>
      </p:sp>
      <p:sp>
        <p:nvSpPr>
          <p:cNvPr id="3" name="Content Placeholder 2">
            <a:extLst>
              <a:ext uri="{FF2B5EF4-FFF2-40B4-BE49-F238E27FC236}">
                <a16:creationId xmlns:a16="http://schemas.microsoft.com/office/drawing/2014/main" id="{3DEC1555-2F1F-54B9-6C61-DD592FCEB50C}"/>
              </a:ext>
            </a:extLst>
          </p:cNvPr>
          <p:cNvSpPr>
            <a:spLocks noGrp="1"/>
          </p:cNvSpPr>
          <p:nvPr>
            <p:ph sz="half" idx="1"/>
          </p:nvPr>
        </p:nvSpPr>
        <p:spPr>
          <a:xfrm>
            <a:off x="838199" y="1825625"/>
            <a:ext cx="7079673" cy="4351338"/>
          </a:xfrm>
        </p:spPr>
        <p:txBody>
          <a:bodyPr>
            <a:normAutofit/>
          </a:bodyPr>
          <a:lstStyle/>
          <a:p>
            <a:r>
              <a:rPr lang="en-US" dirty="0"/>
              <a:t>How do you feel now?</a:t>
            </a:r>
          </a:p>
          <a:p>
            <a:pPr lvl="1"/>
            <a:r>
              <a:rPr lang="en-US" dirty="0"/>
              <a:t>Anatomy and hemodynamic cardiac flow</a:t>
            </a:r>
          </a:p>
          <a:p>
            <a:pPr lvl="1"/>
            <a:r>
              <a:rPr lang="en-US" dirty="0"/>
              <a:t>Common pathophysiologic conditions and treatments</a:t>
            </a:r>
          </a:p>
          <a:p>
            <a:pPr lvl="1"/>
            <a:r>
              <a:rPr lang="en-US" dirty="0"/>
              <a:t>Interpret and apply the coding guidance and rules</a:t>
            </a:r>
          </a:p>
          <a:p>
            <a:pPr lvl="1"/>
            <a:r>
              <a:rPr lang="en-US" dirty="0"/>
              <a:t>Know what’s behind the door for congenital catheterization codes in 2024</a:t>
            </a:r>
          </a:p>
          <a:p>
            <a:endParaRPr lang="en-US" dirty="0"/>
          </a:p>
        </p:txBody>
      </p:sp>
      <p:sp>
        <p:nvSpPr>
          <p:cNvPr id="4" name="Footer Placeholder 3">
            <a:extLst>
              <a:ext uri="{FF2B5EF4-FFF2-40B4-BE49-F238E27FC236}">
                <a16:creationId xmlns:a16="http://schemas.microsoft.com/office/drawing/2014/main" id="{5CA67C6B-5BB2-9B47-D7FC-0EB4818EFA7E}"/>
              </a:ext>
            </a:extLst>
          </p:cNvPr>
          <p:cNvSpPr>
            <a:spLocks noGrp="1"/>
          </p:cNvSpPr>
          <p:nvPr>
            <p:ph type="ftr" sz="quarter" idx="11"/>
          </p:nvPr>
        </p:nvSpPr>
        <p:spPr/>
        <p:txBody>
          <a:bodyPr/>
          <a:lstStyle/>
          <a:p>
            <a:r>
              <a:rPr lang="en-US" dirty="0"/>
              <a:t>DB Healthcare Consulting &amp; Education</a:t>
            </a:r>
          </a:p>
        </p:txBody>
      </p:sp>
      <p:sp>
        <p:nvSpPr>
          <p:cNvPr id="5" name="Slide Number Placeholder 4">
            <a:extLst>
              <a:ext uri="{FF2B5EF4-FFF2-40B4-BE49-F238E27FC236}">
                <a16:creationId xmlns:a16="http://schemas.microsoft.com/office/drawing/2014/main" id="{917AC523-490A-F3FC-7D22-2178F8DE78EA}"/>
              </a:ext>
            </a:extLst>
          </p:cNvPr>
          <p:cNvSpPr>
            <a:spLocks noGrp="1"/>
          </p:cNvSpPr>
          <p:nvPr>
            <p:ph type="sldNum" sz="quarter" idx="12"/>
          </p:nvPr>
        </p:nvSpPr>
        <p:spPr/>
        <p:txBody>
          <a:bodyPr/>
          <a:lstStyle/>
          <a:p>
            <a:fld id="{B262DDD4-5480-45F2-BD9E-771FE427FF14}" type="slidenum">
              <a:rPr lang="en-US" smtClean="0"/>
              <a:t>40</a:t>
            </a:fld>
            <a:endParaRPr lang="en-US"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F7322F4B-3CA7-2ABF-4029-4274A40AD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377" y="1414463"/>
            <a:ext cx="2244423" cy="4435619"/>
          </a:xfrm>
          <a:prstGeom prst="rect">
            <a:avLst/>
          </a:prstGeom>
        </p:spPr>
      </p:pic>
    </p:spTree>
    <p:extLst>
      <p:ext uri="{BB962C8B-B14F-4D97-AF65-F5344CB8AC3E}">
        <p14:creationId xmlns:p14="http://schemas.microsoft.com/office/powerpoint/2010/main" val="199239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50000"/>
              </a:schemeClr>
            </a:gs>
            <a:gs pos="53000">
              <a:schemeClr val="accent1">
                <a:lumMod val="45000"/>
                <a:lumOff val="55000"/>
              </a:schemeClr>
            </a:gs>
            <a:gs pos="65000">
              <a:schemeClr val="accent1">
                <a:lumMod val="45000"/>
                <a:lumOff val="55000"/>
              </a:schemeClr>
            </a:gs>
            <a:gs pos="94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054259" y="4502330"/>
            <a:ext cx="8074057" cy="1651889"/>
          </a:xfrm>
        </p:spPr>
        <p:txBody>
          <a:bodyPr vert="horz" lIns="91440" tIns="45720" rIns="91440" bIns="45720" rtlCol="0" anchor="b">
            <a:normAutofit/>
          </a:bodyPr>
          <a:lstStyle/>
          <a:p>
            <a:pPr algn="ctr">
              <a:lnSpc>
                <a:spcPct val="90000"/>
              </a:lnSpc>
            </a:pPr>
            <a:r>
              <a:rPr lang="en-US" sz="1500" dirty="0"/>
              <a:t>DB Healthcare Consulting &amp; Education, LLC</a:t>
            </a:r>
            <a:br>
              <a:rPr lang="en-US" sz="1500" dirty="0"/>
            </a:br>
            <a:r>
              <a:rPr lang="en-US" sz="1500" b="0" dirty="0"/>
              <a:t>Phone (954)288-6381</a:t>
            </a:r>
            <a:br>
              <a:rPr lang="en-US" sz="1500" b="0" dirty="0"/>
            </a:br>
            <a:r>
              <a:rPr lang="en-US" sz="1500" b="0" dirty="0">
                <a:hlinkClick r:id="rId2">
                  <a:extLst>
                    <a:ext uri="{A12FA001-AC4F-418D-AE19-62706E023703}">
                      <ahyp:hlinkClr xmlns:ahyp="http://schemas.microsoft.com/office/drawing/2018/hyperlinkcolor" val="tx"/>
                    </a:ext>
                  </a:extLst>
                </a:hlinkClick>
              </a:rPr>
              <a:t>doris@brankercodingcamps.com</a:t>
            </a:r>
            <a:r>
              <a:rPr lang="en-US" sz="1500" b="0" dirty="0"/>
              <a:t> </a:t>
            </a:r>
            <a:br>
              <a:rPr lang="en-US" sz="1500" b="0" dirty="0"/>
            </a:br>
            <a:r>
              <a:rPr lang="en-US" sz="1500" b="0" dirty="0"/>
              <a:t>LinkedIn: Doris Branker</a:t>
            </a:r>
            <a:br>
              <a:rPr lang="en-US" sz="1500" b="0" dirty="0"/>
            </a:br>
            <a:r>
              <a:rPr lang="en-US" sz="1500" b="0" dirty="0"/>
              <a:t>YouTube: Doris TheCoder</a:t>
            </a:r>
          </a:p>
        </p:txBody>
      </p:sp>
      <p:pic>
        <p:nvPicPr>
          <p:cNvPr id="9" name="Picture Placeholder 8" descr="Building Only II.jpg"/>
          <p:cNvPicPr>
            <a:picLocks noGrp="1" noChangeAspect="1"/>
          </p:cNvPicPr>
          <p:nvPr>
            <p:ph type="pic" idx="1"/>
          </p:nvPr>
        </p:nvPicPr>
        <p:blipFill>
          <a:blip r:embed="rId3" cstate="print"/>
          <a:srcRect l="11886" r="11886"/>
          <a:stretch>
            <a:fillRect/>
          </a:stretch>
        </p:blipFill>
        <p:spPr>
          <a:xfrm>
            <a:off x="1765300" y="776451"/>
            <a:ext cx="4094112" cy="3074827"/>
          </a:xfrm>
          <a:prstGeom prst="rect">
            <a:avLst/>
          </a:prstGeom>
        </p:spPr>
      </p:pic>
      <p:cxnSp>
        <p:nvCxnSpPr>
          <p:cNvPr id="33" name="Straight Connector 32">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886F409-53F1-42F0-BE6F-FD126C37A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587" y="834867"/>
            <a:ext cx="4094110" cy="2957994"/>
          </a:xfrm>
          <a:prstGeom prst="rect">
            <a:avLst/>
          </a:prstGeom>
        </p:spPr>
      </p:pic>
      <p:sp>
        <p:nvSpPr>
          <p:cNvPr id="5" name="Footer Placeholder 4"/>
          <p:cNvSpPr>
            <a:spLocks noGrp="1"/>
          </p:cNvSpPr>
          <p:nvPr>
            <p:ph type="ftr" sz="quarter" idx="11"/>
          </p:nvPr>
        </p:nvSpPr>
        <p:spPr>
          <a:xfrm>
            <a:off x="4552950" y="6356351"/>
            <a:ext cx="3086100" cy="365125"/>
          </a:xfrm>
        </p:spPr>
        <p:txBody>
          <a:bodyPr vert="horz" lIns="91440" tIns="45720" rIns="91440" bIns="45720" rtlCol="0" anchor="ctr">
            <a:normAutofit/>
          </a:bodyPr>
          <a:lstStyle/>
          <a:p>
            <a:pPr>
              <a:spcAft>
                <a:spcPts val="600"/>
              </a:spcAft>
            </a:pPr>
            <a:r>
              <a:rPr lang="en-US" sz="900" dirty="0">
                <a:solidFill>
                  <a:prstClr val="white">
                    <a:alpha val="60000"/>
                  </a:prstClr>
                </a:solidFill>
                <a:latin typeface="Calibri"/>
              </a:rPr>
              <a:t>Doris V. Branker, CHC, CPC, CPC-I, CPMA, CIRCC, CANPC, CEMC</a:t>
            </a:r>
          </a:p>
        </p:txBody>
      </p:sp>
      <p:sp>
        <p:nvSpPr>
          <p:cNvPr id="4" name="Slide Number Placeholder 3"/>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A8BA3A11-6D4A-461F-98C9-F1D4401BA76D}" type="slidenum">
              <a:rPr lang="en-US" sz="1000">
                <a:solidFill>
                  <a:prstClr val="white">
                    <a:alpha val="60000"/>
                  </a:prstClr>
                </a:solidFill>
                <a:latin typeface="Calibri"/>
              </a:rPr>
              <a:pPr>
                <a:spcAft>
                  <a:spcPts val="600"/>
                </a:spcAft>
              </a:pPr>
              <a:t>41</a:t>
            </a:fld>
            <a:endParaRPr lang="en-US" sz="1000" dirty="0">
              <a:solidFill>
                <a:prstClr val="white">
                  <a:alpha val="60000"/>
                </a:prstClr>
              </a:solidFill>
              <a:latin typeface="Calibri"/>
            </a:endParaRPr>
          </a:p>
        </p:txBody>
      </p:sp>
      <p:sp>
        <p:nvSpPr>
          <p:cNvPr id="13" name="Rectangle 12"/>
          <p:cNvSpPr/>
          <p:nvPr/>
        </p:nvSpPr>
        <p:spPr>
          <a:xfrm>
            <a:off x="4607583" y="304801"/>
            <a:ext cx="2937022" cy="646331"/>
          </a:xfrm>
          <a:prstGeom prst="rect">
            <a:avLst/>
          </a:prstGeom>
          <a:ln/>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Aft>
                <a:spcPts val="600"/>
              </a:spcAft>
            </a:pPr>
            <a:r>
              <a:rPr lang="en-US" sz="3600" b="1" spc="50" dirty="0">
                <a:ln w="11430"/>
                <a:solidFill>
                  <a:srgbClr val="990000"/>
                </a:solidFill>
                <a:latin typeface="Hadassah Friedlaender" panose="02020603050405020304" pitchFamily="18" charset="-79"/>
                <a:cs typeface="Hadassah Friedlaender" panose="02020603050405020304" pitchFamily="18" charset="-79"/>
              </a:rPr>
              <a:t>THANK YOU </a:t>
            </a:r>
          </a:p>
        </p:txBody>
      </p:sp>
    </p:spTree>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DA8826-0645-4B2F-ABD4-954838279494}"/>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Resources	</a:t>
            </a:r>
          </a:p>
        </p:txBody>
      </p:sp>
      <p:sp>
        <p:nvSpPr>
          <p:cNvPr id="4" name="Footer Placeholder 3">
            <a:extLst>
              <a:ext uri="{FF2B5EF4-FFF2-40B4-BE49-F238E27FC236}">
                <a16:creationId xmlns:a16="http://schemas.microsoft.com/office/drawing/2014/main" id="{83EC5D1B-E4DD-4461-9308-482333CE4156}"/>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3" name="Content Placeholder 2">
            <a:extLst>
              <a:ext uri="{FF2B5EF4-FFF2-40B4-BE49-F238E27FC236}">
                <a16:creationId xmlns:a16="http://schemas.microsoft.com/office/drawing/2014/main" id="{5011E160-7D2A-469A-AD2C-EF2DFFDD3F9C}"/>
              </a:ext>
            </a:extLst>
          </p:cNvPr>
          <p:cNvSpPr>
            <a:spLocks noGrp="1"/>
          </p:cNvSpPr>
          <p:nvPr>
            <p:ph idx="1"/>
          </p:nvPr>
        </p:nvSpPr>
        <p:spPr>
          <a:xfrm>
            <a:off x="1371599" y="2318197"/>
            <a:ext cx="9724031" cy="3683358"/>
          </a:xfrm>
        </p:spPr>
        <p:txBody>
          <a:bodyPr anchor="ctr">
            <a:normAutofit/>
          </a:bodyPr>
          <a:lstStyle/>
          <a:p>
            <a:r>
              <a:rPr lang="en-US" sz="2000" dirty="0"/>
              <a:t>My YouTube: </a:t>
            </a:r>
            <a:r>
              <a:rPr lang="en-US" sz="2000" dirty="0">
                <a:hlinkClick r:id="rId2"/>
              </a:rPr>
              <a:t>https://www.youtube.com/channel/UCPTJRTlVLbecYHlWDcwcqAQ</a:t>
            </a:r>
            <a:r>
              <a:rPr lang="en-US" sz="2000" dirty="0"/>
              <a:t> </a:t>
            </a:r>
          </a:p>
          <a:p>
            <a:endParaRPr lang="en-US" sz="2000" dirty="0"/>
          </a:p>
          <a:p>
            <a:pPr marL="0" indent="0">
              <a:buNone/>
            </a:pPr>
            <a:r>
              <a:rPr lang="en-US" sz="2000" dirty="0"/>
              <a:t>Images courtesy of:</a:t>
            </a:r>
          </a:p>
          <a:p>
            <a:r>
              <a:rPr lang="en-US" sz="2000" dirty="0"/>
              <a:t>CDC: </a:t>
            </a:r>
            <a:r>
              <a:rPr lang="en-US" sz="2000" dirty="0">
                <a:hlinkClick r:id="rId3"/>
              </a:rPr>
              <a:t>https://www.cdc.gov/ncbddd/heartdefects/specificdefects.html</a:t>
            </a:r>
            <a:r>
              <a:rPr lang="en-US" sz="2000" dirty="0"/>
              <a:t> </a:t>
            </a:r>
          </a:p>
          <a:p>
            <a:r>
              <a:rPr lang="en-US" sz="2000" dirty="0"/>
              <a:t>Mayo Clinic </a:t>
            </a:r>
            <a:r>
              <a:rPr lang="en-US" sz="2000" dirty="0">
                <a:hlinkClick r:id="rId4"/>
              </a:rPr>
              <a:t>https://www.mayoclinic.org/diseases-conditions/double-outlet-right-ventricle/cdc-20389537</a:t>
            </a:r>
            <a:r>
              <a:rPr lang="en-US" sz="2000" dirty="0"/>
              <a:t> </a:t>
            </a:r>
          </a:p>
          <a:p>
            <a:endParaRPr lang="en-US" sz="2000" dirty="0"/>
          </a:p>
        </p:txBody>
      </p:sp>
      <p:sp>
        <p:nvSpPr>
          <p:cNvPr id="5" name="Slide Number Placeholder 4">
            <a:extLst>
              <a:ext uri="{FF2B5EF4-FFF2-40B4-BE49-F238E27FC236}">
                <a16:creationId xmlns:a16="http://schemas.microsoft.com/office/drawing/2014/main" id="{5BB1F6FC-7402-4789-9B55-D7BDC0758DD0}"/>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42</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30075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8156D13-5334-4C3A-B3B3-4FF9CC55A9C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Guidelines</a:t>
            </a:r>
          </a:p>
        </p:txBody>
      </p:sp>
      <p:sp>
        <p:nvSpPr>
          <p:cNvPr id="4" name="Footer Placeholder 3">
            <a:extLst>
              <a:ext uri="{FF2B5EF4-FFF2-40B4-BE49-F238E27FC236}">
                <a16:creationId xmlns:a16="http://schemas.microsoft.com/office/drawing/2014/main" id="{E404B584-9CE3-457D-ABD0-C9F2EDDADBA0}"/>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7" name="Content Placeholder 6">
            <a:extLst>
              <a:ext uri="{FF2B5EF4-FFF2-40B4-BE49-F238E27FC236}">
                <a16:creationId xmlns:a16="http://schemas.microsoft.com/office/drawing/2014/main" id="{C8A0F7FC-5A14-4DA1-AD5F-E6CDB880D933}"/>
              </a:ext>
            </a:extLst>
          </p:cNvPr>
          <p:cNvSpPr>
            <a:spLocks noGrp="1"/>
          </p:cNvSpPr>
          <p:nvPr>
            <p:ph idx="1"/>
          </p:nvPr>
        </p:nvSpPr>
        <p:spPr>
          <a:xfrm>
            <a:off x="1371599" y="2318197"/>
            <a:ext cx="9724031" cy="3683358"/>
          </a:xfrm>
        </p:spPr>
        <p:txBody>
          <a:bodyPr anchor="ctr">
            <a:normAutofit/>
          </a:bodyPr>
          <a:lstStyle/>
          <a:p>
            <a:r>
              <a:rPr lang="en-US" sz="1900" dirty="0"/>
              <a:t>Evaluation of </a:t>
            </a:r>
            <a:r>
              <a:rPr lang="en-US" sz="1900" dirty="0">
                <a:highlight>
                  <a:srgbClr val="FFFF00"/>
                </a:highlight>
              </a:rPr>
              <a:t>anomalous coronary arteries arising from the pulmonary arterial system is reported with the cardiac catheterization for congenital heart defects </a:t>
            </a:r>
            <a:r>
              <a:rPr lang="en-US" sz="1900" dirty="0"/>
              <a:t>codes.</a:t>
            </a:r>
          </a:p>
          <a:p>
            <a:r>
              <a:rPr lang="en-US" sz="1900" dirty="0"/>
              <a:t>Right heart catheterization for congenital heart defects (93593, 93594, 93596, 93597): includes catheter placement in one or more right-sided cardiac chamber(s) or structures (ie, the right atrium, right ventricle, pulmonary artery, pulmonary wedge), obtaining blood samples for measurement of blood gases, and Fick cardiac output measurements, when performed. While the morphologic right atrium and morphologic right ventricle are typically the right heart structures supplying blood flow to the pulmonary artery, in congenital heart disease the subpulmonic ventricle may be a morphologic left ventricle and the subpulmonic atrium may be a morphologic left atrium. </a:t>
            </a:r>
            <a:r>
              <a:rPr lang="en-US" sz="1900" dirty="0">
                <a:highlight>
                  <a:srgbClr val="FFFF00"/>
                </a:highlight>
              </a:rPr>
              <a:t>For reporting purposes, when the morphologic left ventricle or left atrium is in a </a:t>
            </a:r>
            <a:r>
              <a:rPr lang="en-US" sz="1900" b="1" dirty="0">
                <a:solidFill>
                  <a:srgbClr val="FF0000"/>
                </a:solidFill>
                <a:highlight>
                  <a:srgbClr val="FFFF00"/>
                </a:highlight>
              </a:rPr>
              <a:t>subpulmonic</a:t>
            </a:r>
            <a:r>
              <a:rPr lang="en-US" sz="1900" dirty="0">
                <a:highlight>
                  <a:srgbClr val="FFFF00"/>
                </a:highlight>
              </a:rPr>
              <a:t> position due to congenital heart disease, catheter placement in either of these structures is considered part of right heart catheterization and does not constitute left heart catheterization</a:t>
            </a:r>
            <a:r>
              <a:rPr lang="en-US" sz="1900" dirty="0"/>
              <a:t>. </a:t>
            </a:r>
          </a:p>
        </p:txBody>
      </p:sp>
      <p:sp>
        <p:nvSpPr>
          <p:cNvPr id="5" name="Slide Number Placeholder 4">
            <a:extLst>
              <a:ext uri="{FF2B5EF4-FFF2-40B4-BE49-F238E27FC236}">
                <a16:creationId xmlns:a16="http://schemas.microsoft.com/office/drawing/2014/main" id="{9E470003-44C5-40B7-970D-C4719DDBDD30}"/>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43</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380347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8156D13-5334-4C3A-B3B3-4FF9CC55A9C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Guidelines</a:t>
            </a:r>
          </a:p>
        </p:txBody>
      </p:sp>
      <p:sp>
        <p:nvSpPr>
          <p:cNvPr id="4" name="Footer Placeholder 3">
            <a:extLst>
              <a:ext uri="{FF2B5EF4-FFF2-40B4-BE49-F238E27FC236}">
                <a16:creationId xmlns:a16="http://schemas.microsoft.com/office/drawing/2014/main" id="{E404B584-9CE3-457D-ABD0-C9F2EDDADBA0}"/>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7" name="Content Placeholder 6">
            <a:extLst>
              <a:ext uri="{FF2B5EF4-FFF2-40B4-BE49-F238E27FC236}">
                <a16:creationId xmlns:a16="http://schemas.microsoft.com/office/drawing/2014/main" id="{C8A0F7FC-5A14-4DA1-AD5F-E6CDB880D933}"/>
              </a:ext>
            </a:extLst>
          </p:cNvPr>
          <p:cNvSpPr>
            <a:spLocks noGrp="1"/>
          </p:cNvSpPr>
          <p:nvPr>
            <p:ph idx="1"/>
          </p:nvPr>
        </p:nvSpPr>
        <p:spPr>
          <a:xfrm>
            <a:off x="1371599" y="2318197"/>
            <a:ext cx="9724031" cy="3683358"/>
          </a:xfrm>
        </p:spPr>
        <p:txBody>
          <a:bodyPr anchor="ctr">
            <a:normAutofit/>
          </a:bodyPr>
          <a:lstStyle/>
          <a:p>
            <a:r>
              <a:rPr lang="en-US" sz="2000" dirty="0">
                <a:highlight>
                  <a:srgbClr val="FFFF00"/>
                </a:highlight>
              </a:rPr>
              <a:t>Normal native connections </a:t>
            </a:r>
            <a:r>
              <a:rPr lang="en-US" sz="2000" dirty="0"/>
              <a:t>exist when the pathway of blood flow follows the expected course through the right and left heart chambers and great vessels (ie, superior vena cava/inferior vena cava to right atrium, then right ventricle, then pulmonary arteries for the right heart; left atrium to left ventricle, then aorta for the left heart). Examples of congenital heart defects with normal connections would include acyanotic defects such as isolated atrial septal defect, ventricular septal defect, or patent ductus arteriosus. Services including right heart catheterization for congenital cardiac anomalies with normal connections are reported with 93593, 93596.</a:t>
            </a:r>
          </a:p>
        </p:txBody>
      </p:sp>
      <p:sp>
        <p:nvSpPr>
          <p:cNvPr id="5" name="Slide Number Placeholder 4">
            <a:extLst>
              <a:ext uri="{FF2B5EF4-FFF2-40B4-BE49-F238E27FC236}">
                <a16:creationId xmlns:a16="http://schemas.microsoft.com/office/drawing/2014/main" id="{9E470003-44C5-40B7-970D-C4719DDBDD30}"/>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44</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852533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8156D13-5334-4C3A-B3B3-4FF9CC55A9C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Guidelines</a:t>
            </a:r>
          </a:p>
        </p:txBody>
      </p:sp>
      <p:sp>
        <p:nvSpPr>
          <p:cNvPr id="4" name="Footer Placeholder 3">
            <a:extLst>
              <a:ext uri="{FF2B5EF4-FFF2-40B4-BE49-F238E27FC236}">
                <a16:creationId xmlns:a16="http://schemas.microsoft.com/office/drawing/2014/main" id="{E404B584-9CE3-457D-ABD0-C9F2EDDADBA0}"/>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7" name="Content Placeholder 6">
            <a:extLst>
              <a:ext uri="{FF2B5EF4-FFF2-40B4-BE49-F238E27FC236}">
                <a16:creationId xmlns:a16="http://schemas.microsoft.com/office/drawing/2014/main" id="{C8A0F7FC-5A14-4DA1-AD5F-E6CDB880D933}"/>
              </a:ext>
            </a:extLst>
          </p:cNvPr>
          <p:cNvSpPr>
            <a:spLocks noGrp="1"/>
          </p:cNvSpPr>
          <p:nvPr>
            <p:ph idx="1"/>
          </p:nvPr>
        </p:nvSpPr>
        <p:spPr>
          <a:xfrm>
            <a:off x="1371599" y="2318197"/>
            <a:ext cx="9724031" cy="3683358"/>
          </a:xfrm>
        </p:spPr>
        <p:txBody>
          <a:bodyPr anchor="ctr">
            <a:normAutofit/>
          </a:bodyPr>
          <a:lstStyle/>
          <a:p>
            <a:r>
              <a:rPr lang="en-US" sz="2400" dirty="0">
                <a:highlight>
                  <a:srgbClr val="FFFF00"/>
                </a:highlight>
              </a:rPr>
              <a:t>Abnormal native connections </a:t>
            </a:r>
            <a:r>
              <a:rPr lang="en-US" sz="2400" dirty="0"/>
              <a:t>exist when there are alternative connections for the pathway of blood flow through the heart and great vessels. Abnormal connections are typically present in patients with cyanotic congenital heart defects, any variation of single ventricle anatomy (eg, hypoplastic right or left heart, double outlet right ventricle), unbalanced atrioventricular canal (endocardial cushion) defect, transposition of the great arteries, valvular atresia, tetralogy of Fallot with or without major aortopulmonary collateral arteries (MAPCAs), total anomalous pulmonary veins, truncus arteriosus, and any lesions with heterotaxia and/or dextrocardia. </a:t>
            </a:r>
          </a:p>
        </p:txBody>
      </p:sp>
      <p:sp>
        <p:nvSpPr>
          <p:cNvPr id="5" name="Slide Number Placeholder 4">
            <a:extLst>
              <a:ext uri="{FF2B5EF4-FFF2-40B4-BE49-F238E27FC236}">
                <a16:creationId xmlns:a16="http://schemas.microsoft.com/office/drawing/2014/main" id="{9E470003-44C5-40B7-970D-C4719DDBDD30}"/>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45</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701050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8156D13-5334-4C3A-B3B3-4FF9CC55A9C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Guidelines</a:t>
            </a:r>
          </a:p>
        </p:txBody>
      </p:sp>
      <p:sp>
        <p:nvSpPr>
          <p:cNvPr id="4" name="Footer Placeholder 3">
            <a:extLst>
              <a:ext uri="{FF2B5EF4-FFF2-40B4-BE49-F238E27FC236}">
                <a16:creationId xmlns:a16="http://schemas.microsoft.com/office/drawing/2014/main" id="{E404B584-9CE3-457D-ABD0-C9F2EDDADBA0}"/>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7" name="Content Placeholder 6">
            <a:extLst>
              <a:ext uri="{FF2B5EF4-FFF2-40B4-BE49-F238E27FC236}">
                <a16:creationId xmlns:a16="http://schemas.microsoft.com/office/drawing/2014/main" id="{C8A0F7FC-5A14-4DA1-AD5F-E6CDB880D933}"/>
              </a:ext>
            </a:extLst>
          </p:cNvPr>
          <p:cNvSpPr>
            <a:spLocks noGrp="1"/>
          </p:cNvSpPr>
          <p:nvPr>
            <p:ph idx="1"/>
          </p:nvPr>
        </p:nvSpPr>
        <p:spPr>
          <a:xfrm>
            <a:off x="1371599" y="2318197"/>
            <a:ext cx="9724031" cy="3683358"/>
          </a:xfrm>
        </p:spPr>
        <p:txBody>
          <a:bodyPr anchor="ctr">
            <a:normAutofit/>
          </a:bodyPr>
          <a:lstStyle/>
          <a:p>
            <a:r>
              <a:rPr lang="en-US" sz="2400" dirty="0"/>
              <a:t>Examples of right heart catheterization </a:t>
            </a:r>
            <a:r>
              <a:rPr lang="en-US" sz="2400" dirty="0">
                <a:highlight>
                  <a:srgbClr val="FFFF00"/>
                </a:highlight>
              </a:rPr>
              <a:t>through abnormal connections include accessing the pulmonary arteries via surgical shunts, accessing the pulmonary circulation from the aorta via MAPCAs, or accessing isolated pulmonary arteries through a patent ductus arteriosus. </a:t>
            </a:r>
            <a:r>
              <a:rPr lang="en-US" sz="2400" dirty="0"/>
              <a:t>Other examples would include right heart catheterization </a:t>
            </a:r>
            <a:r>
              <a:rPr lang="en-US" sz="2400" dirty="0">
                <a:highlight>
                  <a:srgbClr val="FFFF00"/>
                </a:highlight>
              </a:rPr>
              <a:t>through cavopulmonary anastomoses, Fontan conduits, atrial switch conduits (Mustard/Senning), or any variations of single ventricle anatomy/physiology</a:t>
            </a:r>
            <a:r>
              <a:rPr lang="en-US" sz="2400" dirty="0"/>
              <a:t>. </a:t>
            </a:r>
          </a:p>
        </p:txBody>
      </p:sp>
      <p:sp>
        <p:nvSpPr>
          <p:cNvPr id="5" name="Slide Number Placeholder 4">
            <a:extLst>
              <a:ext uri="{FF2B5EF4-FFF2-40B4-BE49-F238E27FC236}">
                <a16:creationId xmlns:a16="http://schemas.microsoft.com/office/drawing/2014/main" id="{9E470003-44C5-40B7-970D-C4719DDBDD30}"/>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46</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3094442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BD3E02-E28D-4716-AE0C-F0870510C73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Guidelines</a:t>
            </a:r>
          </a:p>
        </p:txBody>
      </p:sp>
      <p:sp>
        <p:nvSpPr>
          <p:cNvPr id="4" name="Footer Placeholder 3">
            <a:extLst>
              <a:ext uri="{FF2B5EF4-FFF2-40B4-BE49-F238E27FC236}">
                <a16:creationId xmlns:a16="http://schemas.microsoft.com/office/drawing/2014/main" id="{8360E3B7-09AA-4BA0-8675-0EC16F7E88DF}"/>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DB Healthcare Consulting &amp; Education</a:t>
            </a:r>
          </a:p>
        </p:txBody>
      </p:sp>
      <p:sp>
        <p:nvSpPr>
          <p:cNvPr id="3" name="Content Placeholder 2">
            <a:extLst>
              <a:ext uri="{FF2B5EF4-FFF2-40B4-BE49-F238E27FC236}">
                <a16:creationId xmlns:a16="http://schemas.microsoft.com/office/drawing/2014/main" id="{391B1D25-1ECA-4762-B2B2-AFE62F5D42F6}"/>
              </a:ext>
            </a:extLst>
          </p:cNvPr>
          <p:cNvSpPr>
            <a:spLocks noGrp="1"/>
          </p:cNvSpPr>
          <p:nvPr>
            <p:ph idx="1"/>
          </p:nvPr>
        </p:nvSpPr>
        <p:spPr>
          <a:xfrm>
            <a:off x="1371599" y="2318197"/>
            <a:ext cx="9724031" cy="3683358"/>
          </a:xfrm>
        </p:spPr>
        <p:txBody>
          <a:bodyPr anchor="ctr">
            <a:normAutofit lnSpcReduction="10000"/>
          </a:bodyPr>
          <a:lstStyle/>
          <a:p>
            <a:r>
              <a:rPr lang="en-US" sz="2400" dirty="0"/>
              <a:t>Left heart catheterization for congenital heart defects (93595, 93596, 93597):involves catheter placement in a left-sided (systemic) cardiac chamber(s) (ventricle or atrium). </a:t>
            </a:r>
            <a:r>
              <a:rPr lang="en-US" sz="2400" i="1" dirty="0">
                <a:highlight>
                  <a:srgbClr val="FFFF00"/>
                </a:highlight>
              </a:rPr>
              <a:t>The systemic chambers channel oxygenated blood to the aorta. In normal physiology, the systemic chambers include the morphologic left atrium and left ventricle. In congenital heart disease, the systemic chambers may include a morphologic right atrium or morphologic right ventricle which is connected to the aorta due to transposition or other congenital anomaly. </a:t>
            </a:r>
            <a:r>
              <a:rPr lang="en-US" sz="2400" dirty="0"/>
              <a:t>These may be termed subaortic chambers. For the purposes of reporting, the term left ventricle or left atrium is meant to describe the systemic (subaortic) ventricle or atrium.</a:t>
            </a:r>
          </a:p>
        </p:txBody>
      </p:sp>
      <p:sp>
        <p:nvSpPr>
          <p:cNvPr id="5" name="Slide Number Placeholder 4">
            <a:extLst>
              <a:ext uri="{FF2B5EF4-FFF2-40B4-BE49-F238E27FC236}">
                <a16:creationId xmlns:a16="http://schemas.microsoft.com/office/drawing/2014/main" id="{494D9A30-E1FF-4370-AC59-42E6A71DFA48}"/>
              </a:ext>
            </a:extLst>
          </p:cNvPr>
          <p:cNvSpPr>
            <a:spLocks noGrp="1"/>
          </p:cNvSpPr>
          <p:nvPr>
            <p:ph type="sldNum" sz="quarter" idx="12"/>
          </p:nvPr>
        </p:nvSpPr>
        <p:spPr>
          <a:xfrm>
            <a:off x="11704320" y="6455431"/>
            <a:ext cx="445913" cy="365125"/>
          </a:xfrm>
        </p:spPr>
        <p:txBody>
          <a:bodyPr>
            <a:normAutofit/>
          </a:bodyPr>
          <a:lstStyle/>
          <a:p>
            <a:pPr>
              <a:spcAft>
                <a:spcPts val="600"/>
              </a:spcAft>
            </a:pPr>
            <a:fld id="{B262DDD4-5480-45F2-BD9E-771FE427FF14}" type="slidenum">
              <a:rPr lang="en-US" sz="1100">
                <a:solidFill>
                  <a:schemeClr val="tx1">
                    <a:lumMod val="50000"/>
                    <a:lumOff val="50000"/>
                  </a:schemeClr>
                </a:solidFill>
              </a:rPr>
              <a:pPr>
                <a:spcAft>
                  <a:spcPts val="600"/>
                </a:spcAft>
              </a:pPr>
              <a:t>47</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5717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50000"/>
              </a:schemeClr>
            </a:gs>
            <a:gs pos="24000">
              <a:schemeClr val="accent1">
                <a:lumMod val="45000"/>
                <a:lumOff val="55000"/>
              </a:schemeClr>
            </a:gs>
            <a:gs pos="78000">
              <a:schemeClr val="accent1">
                <a:lumMod val="45000"/>
                <a:lumOff val="55000"/>
              </a:schemeClr>
            </a:gs>
            <a:gs pos="95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C104EC-76A7-4A20-8F92-B0684F5F8798}"/>
              </a:ext>
            </a:extLst>
          </p:cNvPr>
          <p:cNvSpPr>
            <a:spLocks noGrp="1"/>
          </p:cNvSpPr>
          <p:nvPr>
            <p:ph type="title"/>
          </p:nvPr>
        </p:nvSpPr>
        <p:spPr/>
        <p:txBody>
          <a:bodyPr>
            <a:normAutofit/>
          </a:bodyPr>
          <a:lstStyle/>
          <a:p>
            <a:r>
              <a:rPr lang="en-US" sz="4800" b="1" dirty="0">
                <a:solidFill>
                  <a:schemeClr val="bg1"/>
                </a:solidFill>
              </a:rPr>
              <a:t>Blood Flow in Normal Anatomy</a:t>
            </a:r>
          </a:p>
        </p:txBody>
      </p:sp>
      <p:sp>
        <p:nvSpPr>
          <p:cNvPr id="6" name="Text Placeholder 5">
            <a:extLst>
              <a:ext uri="{FF2B5EF4-FFF2-40B4-BE49-F238E27FC236}">
                <a16:creationId xmlns:a16="http://schemas.microsoft.com/office/drawing/2014/main" id="{EA301699-25BB-489D-81DB-A6AFE5414D5E}"/>
              </a:ext>
            </a:extLst>
          </p:cNvPr>
          <p:cNvSpPr>
            <a:spLocks noGrp="1"/>
          </p:cNvSpPr>
          <p:nvPr>
            <p:ph type="body" idx="1"/>
          </p:nvPr>
        </p:nvSpPr>
        <p:spPr>
          <a:xfrm>
            <a:off x="839788" y="1753587"/>
            <a:ext cx="5157787" cy="600310"/>
          </a:xfrm>
        </p:spPr>
        <p:txBody>
          <a:bodyPr/>
          <a:lstStyle/>
          <a:p>
            <a:pPr algn="ctr"/>
            <a:r>
              <a:rPr lang="en-US" dirty="0">
                <a:solidFill>
                  <a:schemeClr val="bg1"/>
                </a:solidFill>
              </a:rPr>
              <a:t>Right</a:t>
            </a:r>
            <a:r>
              <a:rPr lang="en-US" dirty="0"/>
              <a:t> 	</a:t>
            </a:r>
          </a:p>
        </p:txBody>
      </p:sp>
      <p:sp>
        <p:nvSpPr>
          <p:cNvPr id="7" name="Content Placeholder 6">
            <a:extLst>
              <a:ext uri="{FF2B5EF4-FFF2-40B4-BE49-F238E27FC236}">
                <a16:creationId xmlns:a16="http://schemas.microsoft.com/office/drawing/2014/main" id="{A1BE9BD7-EC81-4DBE-A3E9-E4F21F2262AE}"/>
              </a:ext>
            </a:extLst>
          </p:cNvPr>
          <p:cNvSpPr>
            <a:spLocks noGrp="1"/>
          </p:cNvSpPr>
          <p:nvPr>
            <p:ph sz="half" idx="2"/>
          </p:nvPr>
        </p:nvSpPr>
        <p:spPr>
          <a:xfrm>
            <a:off x="1014413" y="2661810"/>
            <a:ext cx="5157787" cy="3684588"/>
          </a:xfrm>
        </p:spPr>
        <p:txBody>
          <a:bodyPr/>
          <a:lstStyle/>
          <a:p>
            <a:r>
              <a:rPr lang="en-US" dirty="0">
                <a:solidFill>
                  <a:schemeClr val="bg1"/>
                </a:solidFill>
              </a:rPr>
              <a:t>Vena Cavae</a:t>
            </a:r>
          </a:p>
          <a:p>
            <a:r>
              <a:rPr lang="en-US" dirty="0">
                <a:solidFill>
                  <a:schemeClr val="bg1"/>
                </a:solidFill>
              </a:rPr>
              <a:t>Right Atrium</a:t>
            </a:r>
          </a:p>
          <a:p>
            <a:r>
              <a:rPr lang="en-US" dirty="0">
                <a:solidFill>
                  <a:schemeClr val="bg1"/>
                </a:solidFill>
              </a:rPr>
              <a:t>Tricuspid Valve</a:t>
            </a:r>
          </a:p>
          <a:p>
            <a:r>
              <a:rPr lang="en-US" dirty="0">
                <a:solidFill>
                  <a:schemeClr val="bg1"/>
                </a:solidFill>
              </a:rPr>
              <a:t>Right Ventricle</a:t>
            </a:r>
          </a:p>
          <a:p>
            <a:r>
              <a:rPr lang="en-US" dirty="0">
                <a:solidFill>
                  <a:schemeClr val="bg1"/>
                </a:solidFill>
              </a:rPr>
              <a:t>Pulmonary valve</a:t>
            </a:r>
          </a:p>
          <a:p>
            <a:r>
              <a:rPr lang="en-US" dirty="0">
                <a:solidFill>
                  <a:schemeClr val="bg1"/>
                </a:solidFill>
              </a:rPr>
              <a:t>Pulmonary Arteries</a:t>
            </a:r>
          </a:p>
        </p:txBody>
      </p:sp>
      <p:sp>
        <p:nvSpPr>
          <p:cNvPr id="8" name="Text Placeholder 7">
            <a:extLst>
              <a:ext uri="{FF2B5EF4-FFF2-40B4-BE49-F238E27FC236}">
                <a16:creationId xmlns:a16="http://schemas.microsoft.com/office/drawing/2014/main" id="{34705058-4862-48E5-8DB5-6B21CDA06C1E}"/>
              </a:ext>
            </a:extLst>
          </p:cNvPr>
          <p:cNvSpPr>
            <a:spLocks noGrp="1"/>
          </p:cNvSpPr>
          <p:nvPr>
            <p:ph type="body" sz="quarter" idx="3"/>
          </p:nvPr>
        </p:nvSpPr>
        <p:spPr>
          <a:xfrm>
            <a:off x="6172200" y="1789799"/>
            <a:ext cx="5183188" cy="600310"/>
          </a:xfrm>
        </p:spPr>
        <p:txBody>
          <a:bodyPr/>
          <a:lstStyle/>
          <a:p>
            <a:pPr algn="ctr"/>
            <a:r>
              <a:rPr lang="en-US" dirty="0">
                <a:solidFill>
                  <a:schemeClr val="bg1"/>
                </a:solidFill>
              </a:rPr>
              <a:t>Left</a:t>
            </a:r>
          </a:p>
        </p:txBody>
      </p:sp>
      <p:sp>
        <p:nvSpPr>
          <p:cNvPr id="9" name="Content Placeholder 8">
            <a:extLst>
              <a:ext uri="{FF2B5EF4-FFF2-40B4-BE49-F238E27FC236}">
                <a16:creationId xmlns:a16="http://schemas.microsoft.com/office/drawing/2014/main" id="{27053D80-75F8-4C66-A011-C7F4DA803DD4}"/>
              </a:ext>
            </a:extLst>
          </p:cNvPr>
          <p:cNvSpPr>
            <a:spLocks noGrp="1"/>
          </p:cNvSpPr>
          <p:nvPr>
            <p:ph sz="quarter" idx="4"/>
          </p:nvPr>
        </p:nvSpPr>
        <p:spPr/>
        <p:txBody>
          <a:bodyPr/>
          <a:lstStyle/>
          <a:p>
            <a:r>
              <a:rPr lang="en-US" dirty="0">
                <a:solidFill>
                  <a:schemeClr val="bg1"/>
                </a:solidFill>
              </a:rPr>
              <a:t>Pulmonary Veins</a:t>
            </a:r>
          </a:p>
          <a:p>
            <a:r>
              <a:rPr lang="en-US" dirty="0">
                <a:solidFill>
                  <a:schemeClr val="bg1"/>
                </a:solidFill>
              </a:rPr>
              <a:t>Left Atrium</a:t>
            </a:r>
          </a:p>
          <a:p>
            <a:r>
              <a:rPr lang="en-US" dirty="0">
                <a:solidFill>
                  <a:schemeClr val="bg1"/>
                </a:solidFill>
              </a:rPr>
              <a:t>Mitral Valve</a:t>
            </a:r>
          </a:p>
          <a:p>
            <a:r>
              <a:rPr lang="en-US" dirty="0">
                <a:solidFill>
                  <a:schemeClr val="bg1"/>
                </a:solidFill>
              </a:rPr>
              <a:t>Left ventricle</a:t>
            </a:r>
          </a:p>
          <a:p>
            <a:r>
              <a:rPr lang="en-US" dirty="0">
                <a:solidFill>
                  <a:schemeClr val="bg1"/>
                </a:solidFill>
              </a:rPr>
              <a:t>Aortic valve</a:t>
            </a:r>
          </a:p>
          <a:p>
            <a:r>
              <a:rPr lang="en-US" dirty="0">
                <a:solidFill>
                  <a:schemeClr val="bg1"/>
                </a:solidFill>
              </a:rPr>
              <a:t>Aorta</a:t>
            </a:r>
          </a:p>
        </p:txBody>
      </p:sp>
      <p:sp>
        <p:nvSpPr>
          <p:cNvPr id="2" name="Footer Placeholder 1">
            <a:extLst>
              <a:ext uri="{FF2B5EF4-FFF2-40B4-BE49-F238E27FC236}">
                <a16:creationId xmlns:a16="http://schemas.microsoft.com/office/drawing/2014/main" id="{8AE80FE4-6A85-499C-A5D0-67BB38D38B66}"/>
              </a:ext>
            </a:extLst>
          </p:cNvPr>
          <p:cNvSpPr>
            <a:spLocks noGrp="1"/>
          </p:cNvSpPr>
          <p:nvPr>
            <p:ph type="ftr" sz="quarter" idx="11"/>
          </p:nvPr>
        </p:nvSpPr>
        <p:spPr/>
        <p:txBody>
          <a:bodyPr/>
          <a:lstStyle/>
          <a:p>
            <a:r>
              <a:rPr lang="en-US" dirty="0"/>
              <a:t>DB Healthcare Consulting &amp; Education</a:t>
            </a:r>
          </a:p>
        </p:txBody>
      </p:sp>
      <p:sp>
        <p:nvSpPr>
          <p:cNvPr id="3" name="Slide Number Placeholder 2">
            <a:extLst>
              <a:ext uri="{FF2B5EF4-FFF2-40B4-BE49-F238E27FC236}">
                <a16:creationId xmlns:a16="http://schemas.microsoft.com/office/drawing/2014/main" id="{F3B8013D-B154-4AB5-8A15-E47D3FAC87AC}"/>
              </a:ext>
            </a:extLst>
          </p:cNvPr>
          <p:cNvSpPr>
            <a:spLocks noGrp="1"/>
          </p:cNvSpPr>
          <p:nvPr>
            <p:ph type="sldNum" sz="quarter" idx="12"/>
          </p:nvPr>
        </p:nvSpPr>
        <p:spPr/>
        <p:txBody>
          <a:bodyPr/>
          <a:lstStyle/>
          <a:p>
            <a:fld id="{B262DDD4-5480-45F2-BD9E-771FE427FF14}" type="slidenum">
              <a:rPr lang="en-US" smtClean="0"/>
              <a:t>5</a:t>
            </a:fld>
            <a:endParaRPr lang="en-US" dirty="0"/>
          </a:p>
        </p:txBody>
      </p:sp>
    </p:spTree>
    <p:extLst>
      <p:ext uri="{BB962C8B-B14F-4D97-AF65-F5344CB8AC3E}">
        <p14:creationId xmlns:p14="http://schemas.microsoft.com/office/powerpoint/2010/main" val="3125028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54A368-E699-4049-BFF4-F1580000DF7A}"/>
              </a:ext>
            </a:extLst>
          </p:cNvPr>
          <p:cNvPicPr>
            <a:picLocks noChangeAspect="1"/>
          </p:cNvPicPr>
          <p:nvPr/>
        </p:nvPicPr>
        <p:blipFill rotWithShape="1">
          <a:blip r:embed="rId2"/>
          <a:srcRect t="175" b="15870"/>
          <a:stretch/>
        </p:blipFill>
        <p:spPr>
          <a:xfrm>
            <a:off x="20" y="10"/>
            <a:ext cx="12191980" cy="6857990"/>
          </a:xfrm>
          <a:prstGeom prst="rect">
            <a:avLst/>
          </a:prstGeom>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544F8E2F-A814-47B6-B20F-AA8699272262}"/>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Gross Anatomy (Internal View)</a:t>
            </a:r>
          </a:p>
        </p:txBody>
      </p:sp>
      <p:sp>
        <p:nvSpPr>
          <p:cNvPr id="4" name="Slide Number Placeholder 3">
            <a:extLst>
              <a:ext uri="{FF2B5EF4-FFF2-40B4-BE49-F238E27FC236}">
                <a16:creationId xmlns:a16="http://schemas.microsoft.com/office/drawing/2014/main" id="{80C64B77-5FE3-4460-B6EA-41B2842DA043}"/>
              </a:ext>
            </a:extLst>
          </p:cNvPr>
          <p:cNvSpPr>
            <a:spLocks noGrp="1"/>
          </p:cNvSpPr>
          <p:nvPr>
            <p:ph type="sldNum" sz="quarter" idx="12"/>
          </p:nvPr>
        </p:nvSpPr>
        <p:spPr>
          <a:xfrm>
            <a:off x="9765161" y="2640943"/>
            <a:ext cx="365760" cy="365125"/>
          </a:xfrm>
          <a:prstGeom prst="ellipse">
            <a:avLst/>
          </a:prstGeom>
          <a:solidFill>
            <a:schemeClr val="bg1">
              <a:alpha val="30000"/>
            </a:schemeClr>
          </a:solidFill>
          <a:ln>
            <a:solidFill>
              <a:schemeClr val="tx1">
                <a:lumMod val="75000"/>
                <a:lumOff val="25000"/>
              </a:schemeClr>
            </a:solidFill>
          </a:ln>
        </p:spPr>
        <p:txBody>
          <a:bodyPr vert="horz" lIns="91440" tIns="45720" rIns="91440" bIns="45720" rtlCol="0" anchor="ctr">
            <a:normAutofit/>
          </a:bodyPr>
          <a:lstStyle/>
          <a:p>
            <a:pPr algn="ctr">
              <a:lnSpc>
                <a:spcPct val="90000"/>
              </a:lnSpc>
              <a:spcAft>
                <a:spcPts val="600"/>
              </a:spcAft>
              <a:defRPr/>
            </a:pPr>
            <a:fld id="{B262DDD4-5480-45F2-BD9E-771FE427FF14}" type="slidenum">
              <a:rPr lang="en-US" sz="1100">
                <a:solidFill>
                  <a:schemeClr val="tx1"/>
                </a:solidFill>
                <a:latin typeface="Calibri" panose="020F0502020204030204"/>
              </a:rPr>
              <a:pPr algn="ctr">
                <a:lnSpc>
                  <a:spcPct val="90000"/>
                </a:lnSpc>
                <a:spcAft>
                  <a:spcPts val="600"/>
                </a:spcAft>
                <a:defRPr/>
              </a:pPr>
              <a:t>6</a:t>
            </a:fld>
            <a:endParaRPr lang="en-US" sz="1100" dirty="0">
              <a:solidFill>
                <a:schemeClr val="tx1"/>
              </a:solidFill>
              <a:latin typeface="Calibri" panose="020F0502020204030204"/>
            </a:endParaRPr>
          </a:p>
        </p:txBody>
      </p:sp>
      <p:cxnSp>
        <p:nvCxnSpPr>
          <p:cNvPr id="17" name="Straight Connector 1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F52A9E4-AED9-4A44-8491-C3FAFABA3177}"/>
              </a:ext>
            </a:extLst>
          </p:cNvPr>
          <p:cNvSpPr>
            <a:spLocks noGrp="1"/>
          </p:cNvSpPr>
          <p:nvPr>
            <p:ph type="ftr" sz="quarter" idx="11"/>
          </p:nvPr>
        </p:nvSpPr>
        <p:spPr>
          <a:xfrm>
            <a:off x="8413531" y="6137248"/>
            <a:ext cx="3069020" cy="361977"/>
          </a:xfrm>
        </p:spPr>
        <p:txBody>
          <a:bodyPr vert="horz" lIns="91440" tIns="45720" rIns="91440" bIns="45720" rtlCol="0" anchor="ctr">
            <a:normAutofit/>
          </a:bodyPr>
          <a:lstStyle/>
          <a:p>
            <a:pPr>
              <a:spcAft>
                <a:spcPts val="600"/>
              </a:spcAft>
              <a:defRPr/>
            </a:pPr>
            <a:r>
              <a:rPr lang="en-US" sz="1000" kern="1200" dirty="0">
                <a:solidFill>
                  <a:schemeClr val="tx1"/>
                </a:solidFill>
                <a:latin typeface="Calibri" panose="020F0502020204030204"/>
                <a:ea typeface="+mn-ea"/>
                <a:cs typeface="+mn-cs"/>
              </a:rPr>
              <a:t>DB Healthcare Consulting &amp; Education</a:t>
            </a:r>
          </a:p>
        </p:txBody>
      </p:sp>
    </p:spTree>
    <p:extLst>
      <p:ext uri="{BB962C8B-B14F-4D97-AF65-F5344CB8AC3E}">
        <p14:creationId xmlns:p14="http://schemas.microsoft.com/office/powerpoint/2010/main" val="399969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BA5B-5198-26F7-B2AA-1333FC5F096C}"/>
              </a:ext>
            </a:extLst>
          </p:cNvPr>
          <p:cNvSpPr>
            <a:spLocks noGrp="1"/>
          </p:cNvSpPr>
          <p:nvPr>
            <p:ph type="title"/>
          </p:nvPr>
        </p:nvSpPr>
        <p:spPr/>
        <p:txBody>
          <a:bodyPr/>
          <a:lstStyle/>
          <a:p>
            <a:r>
              <a:rPr lang="en-US" dirty="0"/>
              <a:t>Base Codes</a:t>
            </a:r>
          </a:p>
        </p:txBody>
      </p:sp>
      <p:graphicFrame>
        <p:nvGraphicFramePr>
          <p:cNvPr id="6" name="Content Placeholder 5">
            <a:extLst>
              <a:ext uri="{FF2B5EF4-FFF2-40B4-BE49-F238E27FC236}">
                <a16:creationId xmlns:a16="http://schemas.microsoft.com/office/drawing/2014/main" id="{AE17279E-1D08-B89D-4990-B0E47E62AF6D}"/>
              </a:ext>
            </a:extLst>
          </p:cNvPr>
          <p:cNvGraphicFramePr>
            <a:graphicFrameLocks noGrp="1"/>
          </p:cNvGraphicFramePr>
          <p:nvPr>
            <p:ph idx="1"/>
            <p:extLst>
              <p:ext uri="{D42A27DB-BD31-4B8C-83A1-F6EECF244321}">
                <p14:modId xmlns:p14="http://schemas.microsoft.com/office/powerpoint/2010/main" val="2484316427"/>
              </p:ext>
            </p:extLst>
          </p:nvPr>
        </p:nvGraphicFramePr>
        <p:xfrm>
          <a:off x="838200" y="1825625"/>
          <a:ext cx="10515600" cy="3571240"/>
        </p:xfrm>
        <a:graphic>
          <a:graphicData uri="http://schemas.openxmlformats.org/drawingml/2006/table">
            <a:tbl>
              <a:tblPr firstRow="1" bandRow="1">
                <a:tableStyleId>{5C22544A-7EE6-4342-B048-85BDC9FD1C3A}</a:tableStyleId>
              </a:tblPr>
              <a:tblGrid>
                <a:gridCol w="969818">
                  <a:extLst>
                    <a:ext uri="{9D8B030D-6E8A-4147-A177-3AD203B41FA5}">
                      <a16:colId xmlns:a16="http://schemas.microsoft.com/office/drawing/2014/main" val="2648897623"/>
                    </a:ext>
                  </a:extLst>
                </a:gridCol>
                <a:gridCol w="9545782">
                  <a:extLst>
                    <a:ext uri="{9D8B030D-6E8A-4147-A177-3AD203B41FA5}">
                      <a16:colId xmlns:a16="http://schemas.microsoft.com/office/drawing/2014/main" val="3626565759"/>
                    </a:ext>
                  </a:extLst>
                </a:gridCol>
              </a:tblGrid>
              <a:tr h="370840">
                <a:tc>
                  <a:txBody>
                    <a:bodyPr/>
                    <a:lstStyle/>
                    <a:p>
                      <a:r>
                        <a:rPr lang="en-US" dirty="0"/>
                        <a:t>CPT</a:t>
                      </a:r>
                    </a:p>
                  </a:txBody>
                  <a:tcPr/>
                </a:tc>
                <a:tc>
                  <a:txBody>
                    <a:bodyPr/>
                    <a:lstStyle/>
                    <a:p>
                      <a:r>
                        <a:rPr lang="en-US" dirty="0"/>
                        <a:t>Description</a:t>
                      </a:r>
                    </a:p>
                  </a:txBody>
                  <a:tcPr/>
                </a:tc>
                <a:extLst>
                  <a:ext uri="{0D108BD9-81ED-4DB2-BD59-A6C34878D82A}">
                    <a16:rowId xmlns:a16="http://schemas.microsoft.com/office/drawing/2014/main" val="537569213"/>
                  </a:ext>
                </a:extLst>
              </a:tr>
              <a:tr h="370840">
                <a:tc>
                  <a:txBody>
                    <a:bodyPr/>
                    <a:lstStyle/>
                    <a:p>
                      <a:r>
                        <a:rPr lang="en-US" b="1" dirty="0"/>
                        <a:t>93593</a:t>
                      </a:r>
                    </a:p>
                  </a:txBody>
                  <a:tcPr/>
                </a:tc>
                <a:tc>
                  <a:txBody>
                    <a:bodyPr/>
                    <a:lstStyle/>
                    <a:p>
                      <a:r>
                        <a:rPr lang="en-US" sz="1800" b="1" i="0" kern="1200" dirty="0">
                          <a:solidFill>
                            <a:schemeClr val="dk1"/>
                          </a:solidFill>
                          <a:effectLst/>
                          <a:latin typeface="+mn-lt"/>
                          <a:ea typeface="+mn-ea"/>
                          <a:cs typeface="+mn-cs"/>
                        </a:rPr>
                        <a:t>Right</a:t>
                      </a:r>
                      <a:r>
                        <a:rPr lang="en-US" sz="1800" b="0" i="0" kern="1200" dirty="0">
                          <a:solidFill>
                            <a:schemeClr val="dk1"/>
                          </a:solidFill>
                          <a:effectLst/>
                          <a:latin typeface="+mn-lt"/>
                          <a:ea typeface="+mn-ea"/>
                          <a:cs typeface="+mn-cs"/>
                        </a:rPr>
                        <a:t> heart catheterization for congenital heart defect(s) including imaging guidance by the proceduralist to advance the catheter to the target zone; </a:t>
                      </a:r>
                      <a:r>
                        <a:rPr lang="en-US" sz="1800" b="1" i="0" kern="1200" dirty="0">
                          <a:solidFill>
                            <a:schemeClr val="dk1"/>
                          </a:solidFill>
                          <a:effectLst/>
                          <a:latin typeface="+mn-lt"/>
                          <a:ea typeface="+mn-ea"/>
                          <a:cs typeface="+mn-cs"/>
                        </a:rPr>
                        <a:t>normal native </a:t>
                      </a:r>
                      <a:r>
                        <a:rPr lang="en-US" sz="1800" b="0" i="0" kern="1200" dirty="0">
                          <a:solidFill>
                            <a:schemeClr val="dk1"/>
                          </a:solidFill>
                          <a:effectLst/>
                          <a:latin typeface="+mn-lt"/>
                          <a:ea typeface="+mn-ea"/>
                          <a:cs typeface="+mn-cs"/>
                        </a:rPr>
                        <a:t>connections</a:t>
                      </a:r>
                      <a:endParaRPr lang="en-US" dirty="0"/>
                    </a:p>
                  </a:txBody>
                  <a:tcPr/>
                </a:tc>
                <a:extLst>
                  <a:ext uri="{0D108BD9-81ED-4DB2-BD59-A6C34878D82A}">
                    <a16:rowId xmlns:a16="http://schemas.microsoft.com/office/drawing/2014/main" val="1751637488"/>
                  </a:ext>
                </a:extLst>
              </a:tr>
              <a:tr h="370840">
                <a:tc>
                  <a:txBody>
                    <a:bodyPr/>
                    <a:lstStyle/>
                    <a:p>
                      <a:r>
                        <a:rPr lang="en-US" b="1" dirty="0"/>
                        <a:t>93594</a:t>
                      </a:r>
                    </a:p>
                  </a:txBody>
                  <a:tcPr/>
                </a:tc>
                <a:tc>
                  <a:txBody>
                    <a:bodyPr/>
                    <a:lstStyle/>
                    <a:p>
                      <a:r>
                        <a:rPr lang="en-US" sz="1800" b="1" i="0" kern="1200" dirty="0">
                          <a:solidFill>
                            <a:schemeClr val="dk1"/>
                          </a:solidFill>
                          <a:effectLst/>
                          <a:latin typeface="+mn-lt"/>
                          <a:ea typeface="+mn-ea"/>
                          <a:cs typeface="+mn-cs"/>
                        </a:rPr>
                        <a:t>Right</a:t>
                      </a:r>
                      <a:r>
                        <a:rPr lang="en-US" sz="1800" b="0" i="0" kern="1200" dirty="0">
                          <a:solidFill>
                            <a:schemeClr val="dk1"/>
                          </a:solidFill>
                          <a:effectLst/>
                          <a:latin typeface="+mn-lt"/>
                          <a:ea typeface="+mn-ea"/>
                          <a:cs typeface="+mn-cs"/>
                        </a:rPr>
                        <a:t> heart catheterization for congenital heart defect(s) including imaging guidance by the proceduralist to advance the catheter to the target zone; </a:t>
                      </a:r>
                      <a:r>
                        <a:rPr lang="en-US" sz="1800" b="1" i="0" kern="1200" dirty="0">
                          <a:solidFill>
                            <a:schemeClr val="dk1"/>
                          </a:solidFill>
                          <a:effectLst/>
                          <a:latin typeface="+mn-lt"/>
                          <a:ea typeface="+mn-ea"/>
                          <a:cs typeface="+mn-cs"/>
                        </a:rPr>
                        <a:t>abnormal native </a:t>
                      </a:r>
                      <a:r>
                        <a:rPr lang="en-US" sz="1800" b="0" i="0" kern="1200" dirty="0">
                          <a:solidFill>
                            <a:schemeClr val="dk1"/>
                          </a:solidFill>
                          <a:effectLst/>
                          <a:latin typeface="+mn-lt"/>
                          <a:ea typeface="+mn-ea"/>
                          <a:cs typeface="+mn-cs"/>
                        </a:rPr>
                        <a:t>connections</a:t>
                      </a:r>
                      <a:endParaRPr lang="en-US" dirty="0"/>
                    </a:p>
                  </a:txBody>
                  <a:tcPr/>
                </a:tc>
                <a:extLst>
                  <a:ext uri="{0D108BD9-81ED-4DB2-BD59-A6C34878D82A}">
                    <a16:rowId xmlns:a16="http://schemas.microsoft.com/office/drawing/2014/main" val="249471231"/>
                  </a:ext>
                </a:extLst>
              </a:tr>
              <a:tr h="370840">
                <a:tc>
                  <a:txBody>
                    <a:bodyPr/>
                    <a:lstStyle/>
                    <a:p>
                      <a:r>
                        <a:rPr lang="en-US" b="1" dirty="0"/>
                        <a:t>93595</a:t>
                      </a:r>
                    </a:p>
                  </a:txBody>
                  <a:tcPr/>
                </a:tc>
                <a:tc>
                  <a:txBody>
                    <a:bodyPr/>
                    <a:lstStyle/>
                    <a:p>
                      <a:r>
                        <a:rPr lang="en-US" sz="1800" b="1" i="0" kern="1200" dirty="0">
                          <a:solidFill>
                            <a:schemeClr val="dk1"/>
                          </a:solidFill>
                          <a:effectLst/>
                          <a:latin typeface="+mn-lt"/>
                          <a:ea typeface="+mn-ea"/>
                          <a:cs typeface="+mn-cs"/>
                        </a:rPr>
                        <a:t>Left</a:t>
                      </a:r>
                      <a:r>
                        <a:rPr lang="en-US" sz="1800" b="0" i="0" kern="1200" dirty="0">
                          <a:solidFill>
                            <a:schemeClr val="dk1"/>
                          </a:solidFill>
                          <a:effectLst/>
                          <a:latin typeface="+mn-lt"/>
                          <a:ea typeface="+mn-ea"/>
                          <a:cs typeface="+mn-cs"/>
                        </a:rPr>
                        <a:t> heart catheterization for congenital heart defect(s) including imaging guidance by the proceduralist to advance the catheter to the target zone, normal or abnormal native connections</a:t>
                      </a:r>
                      <a:endParaRPr lang="en-US" dirty="0"/>
                    </a:p>
                  </a:txBody>
                  <a:tcPr/>
                </a:tc>
                <a:extLst>
                  <a:ext uri="{0D108BD9-81ED-4DB2-BD59-A6C34878D82A}">
                    <a16:rowId xmlns:a16="http://schemas.microsoft.com/office/drawing/2014/main" val="2093278300"/>
                  </a:ext>
                </a:extLst>
              </a:tr>
              <a:tr h="370840">
                <a:tc>
                  <a:txBody>
                    <a:bodyPr/>
                    <a:lstStyle/>
                    <a:p>
                      <a:r>
                        <a:rPr lang="en-US" b="1" dirty="0"/>
                        <a:t>93596</a:t>
                      </a:r>
                    </a:p>
                  </a:txBody>
                  <a:tcPr/>
                </a:tc>
                <a:tc>
                  <a:txBody>
                    <a:bodyPr/>
                    <a:lstStyle/>
                    <a:p>
                      <a:r>
                        <a:rPr lang="en-US" sz="1800" b="1" i="0" kern="1200" dirty="0">
                          <a:solidFill>
                            <a:schemeClr val="dk1"/>
                          </a:solidFill>
                          <a:effectLst/>
                          <a:latin typeface="+mn-lt"/>
                          <a:ea typeface="+mn-ea"/>
                          <a:cs typeface="+mn-cs"/>
                        </a:rPr>
                        <a:t>Right</a:t>
                      </a:r>
                      <a:r>
                        <a:rPr lang="en-US" sz="1800" b="0" i="0" kern="1200" dirty="0">
                          <a:solidFill>
                            <a:schemeClr val="dk1"/>
                          </a:solidFill>
                          <a:effectLst/>
                          <a:latin typeface="+mn-lt"/>
                          <a:ea typeface="+mn-ea"/>
                          <a:cs typeface="+mn-cs"/>
                        </a:rPr>
                        <a:t> </a:t>
                      </a:r>
                      <a:r>
                        <a:rPr lang="en-US" sz="1800" b="1" i="0" u="sng" kern="1200" dirty="0">
                          <a:solidFill>
                            <a:schemeClr val="dk1"/>
                          </a:solidFill>
                          <a:effectLst/>
                          <a:latin typeface="+mn-lt"/>
                          <a:ea typeface="+mn-ea"/>
                          <a:cs typeface="+mn-cs"/>
                        </a:rPr>
                        <a:t>and</a:t>
                      </a:r>
                      <a:r>
                        <a:rPr lang="en-US" sz="1800" b="0" i="0" kern="1200" dirty="0">
                          <a:solidFill>
                            <a:schemeClr val="dk1"/>
                          </a:solidFill>
                          <a:effectLst/>
                          <a:latin typeface="+mn-lt"/>
                          <a:ea typeface="+mn-ea"/>
                          <a:cs typeface="+mn-cs"/>
                        </a:rPr>
                        <a:t> </a:t>
                      </a:r>
                      <a:r>
                        <a:rPr lang="en-US" sz="1800" b="1" i="0" kern="1200" dirty="0">
                          <a:solidFill>
                            <a:schemeClr val="dk1"/>
                          </a:solidFill>
                          <a:effectLst/>
                          <a:latin typeface="+mn-lt"/>
                          <a:ea typeface="+mn-ea"/>
                          <a:cs typeface="+mn-cs"/>
                        </a:rPr>
                        <a:t>left</a:t>
                      </a:r>
                      <a:r>
                        <a:rPr lang="en-US" sz="1800" b="0" i="0" kern="1200" dirty="0">
                          <a:solidFill>
                            <a:schemeClr val="dk1"/>
                          </a:solidFill>
                          <a:effectLst/>
                          <a:latin typeface="+mn-lt"/>
                          <a:ea typeface="+mn-ea"/>
                          <a:cs typeface="+mn-cs"/>
                        </a:rPr>
                        <a:t> heart catheterization for congenital heart defect(s) including imaging guidance by the proceduralist to advance the catheter to the target zone(s); </a:t>
                      </a:r>
                      <a:r>
                        <a:rPr lang="en-US" sz="1800" b="1" i="0" kern="1200" dirty="0">
                          <a:solidFill>
                            <a:schemeClr val="dk1"/>
                          </a:solidFill>
                          <a:effectLst/>
                          <a:latin typeface="+mn-lt"/>
                          <a:ea typeface="+mn-ea"/>
                          <a:cs typeface="+mn-cs"/>
                        </a:rPr>
                        <a:t>normal native </a:t>
                      </a:r>
                      <a:r>
                        <a:rPr lang="en-US" sz="1800" b="0" i="0" kern="1200" dirty="0">
                          <a:solidFill>
                            <a:schemeClr val="dk1"/>
                          </a:solidFill>
                          <a:effectLst/>
                          <a:latin typeface="+mn-lt"/>
                          <a:ea typeface="+mn-ea"/>
                          <a:cs typeface="+mn-cs"/>
                        </a:rPr>
                        <a:t>connections</a:t>
                      </a:r>
                      <a:endParaRPr lang="en-US" dirty="0"/>
                    </a:p>
                  </a:txBody>
                  <a:tcPr/>
                </a:tc>
                <a:extLst>
                  <a:ext uri="{0D108BD9-81ED-4DB2-BD59-A6C34878D82A}">
                    <a16:rowId xmlns:a16="http://schemas.microsoft.com/office/drawing/2014/main" val="2827472280"/>
                  </a:ext>
                </a:extLst>
              </a:tr>
              <a:tr h="370840">
                <a:tc>
                  <a:txBody>
                    <a:bodyPr/>
                    <a:lstStyle/>
                    <a:p>
                      <a:r>
                        <a:rPr lang="en-US" b="1" dirty="0"/>
                        <a:t>93597</a:t>
                      </a:r>
                    </a:p>
                  </a:txBody>
                  <a:tcPr/>
                </a:tc>
                <a:tc>
                  <a:txBody>
                    <a:bodyPr/>
                    <a:lstStyle/>
                    <a:p>
                      <a:r>
                        <a:rPr lang="en-US" sz="1800" b="1" i="0" kern="1200" dirty="0">
                          <a:solidFill>
                            <a:schemeClr val="dk1"/>
                          </a:solidFill>
                          <a:effectLst/>
                          <a:latin typeface="+mn-lt"/>
                          <a:ea typeface="+mn-ea"/>
                          <a:cs typeface="+mn-cs"/>
                        </a:rPr>
                        <a:t>Right </a:t>
                      </a:r>
                      <a:r>
                        <a:rPr lang="en-US" sz="1800" b="1" i="0" u="sng" kern="1200" dirty="0">
                          <a:solidFill>
                            <a:schemeClr val="dk1"/>
                          </a:solidFill>
                          <a:effectLst/>
                          <a:latin typeface="+mn-lt"/>
                          <a:ea typeface="+mn-ea"/>
                          <a:cs typeface="+mn-cs"/>
                        </a:rPr>
                        <a:t>and</a:t>
                      </a:r>
                      <a:r>
                        <a:rPr lang="en-US" sz="1800" b="1" i="0" kern="1200" dirty="0">
                          <a:solidFill>
                            <a:schemeClr val="dk1"/>
                          </a:solidFill>
                          <a:effectLst/>
                          <a:latin typeface="+mn-lt"/>
                          <a:ea typeface="+mn-ea"/>
                          <a:cs typeface="+mn-cs"/>
                        </a:rPr>
                        <a:t> left heart </a:t>
                      </a:r>
                      <a:r>
                        <a:rPr lang="en-US" sz="1800" b="0" i="0" kern="1200" dirty="0">
                          <a:solidFill>
                            <a:schemeClr val="dk1"/>
                          </a:solidFill>
                          <a:effectLst/>
                          <a:latin typeface="+mn-lt"/>
                          <a:ea typeface="+mn-ea"/>
                          <a:cs typeface="+mn-cs"/>
                        </a:rPr>
                        <a:t>catheterization for congenital heart defect(s) including imaging guidance by the proceduralist to advance the catheter to the target zone(s); </a:t>
                      </a:r>
                      <a:r>
                        <a:rPr lang="en-US" sz="1800" b="1" i="0" kern="1200" dirty="0">
                          <a:solidFill>
                            <a:schemeClr val="dk1"/>
                          </a:solidFill>
                          <a:effectLst/>
                          <a:latin typeface="+mn-lt"/>
                          <a:ea typeface="+mn-ea"/>
                          <a:cs typeface="+mn-cs"/>
                        </a:rPr>
                        <a:t>abnormal native </a:t>
                      </a:r>
                      <a:r>
                        <a:rPr lang="en-US" sz="1800" b="0" i="0" kern="1200" dirty="0">
                          <a:solidFill>
                            <a:schemeClr val="dk1"/>
                          </a:solidFill>
                          <a:effectLst/>
                          <a:latin typeface="+mn-lt"/>
                          <a:ea typeface="+mn-ea"/>
                          <a:cs typeface="+mn-cs"/>
                        </a:rPr>
                        <a:t>connections</a:t>
                      </a:r>
                      <a:endParaRPr lang="en-US" dirty="0"/>
                    </a:p>
                  </a:txBody>
                  <a:tcPr/>
                </a:tc>
                <a:extLst>
                  <a:ext uri="{0D108BD9-81ED-4DB2-BD59-A6C34878D82A}">
                    <a16:rowId xmlns:a16="http://schemas.microsoft.com/office/drawing/2014/main" val="794249816"/>
                  </a:ext>
                </a:extLst>
              </a:tr>
            </a:tbl>
          </a:graphicData>
        </a:graphic>
      </p:graphicFrame>
      <p:sp>
        <p:nvSpPr>
          <p:cNvPr id="4" name="Footer Placeholder 3">
            <a:extLst>
              <a:ext uri="{FF2B5EF4-FFF2-40B4-BE49-F238E27FC236}">
                <a16:creationId xmlns:a16="http://schemas.microsoft.com/office/drawing/2014/main" id="{763E15A5-B563-F0DC-1476-A1862C8486CB}"/>
              </a:ext>
            </a:extLst>
          </p:cNvPr>
          <p:cNvSpPr>
            <a:spLocks noGrp="1"/>
          </p:cNvSpPr>
          <p:nvPr>
            <p:ph type="ftr" sz="quarter" idx="11"/>
          </p:nvPr>
        </p:nvSpPr>
        <p:spPr/>
        <p:txBody>
          <a:bodyPr/>
          <a:lstStyle/>
          <a:p>
            <a:r>
              <a:rPr lang="en-US" dirty="0"/>
              <a:t>DB Healthcare Consulting &amp; Education</a:t>
            </a:r>
          </a:p>
        </p:txBody>
      </p:sp>
      <p:sp>
        <p:nvSpPr>
          <p:cNvPr id="5" name="Slide Number Placeholder 4">
            <a:extLst>
              <a:ext uri="{FF2B5EF4-FFF2-40B4-BE49-F238E27FC236}">
                <a16:creationId xmlns:a16="http://schemas.microsoft.com/office/drawing/2014/main" id="{42995CD2-2FB1-7E1F-F4BD-8489AC6F79FB}"/>
              </a:ext>
            </a:extLst>
          </p:cNvPr>
          <p:cNvSpPr>
            <a:spLocks noGrp="1"/>
          </p:cNvSpPr>
          <p:nvPr>
            <p:ph type="sldNum" sz="quarter" idx="12"/>
          </p:nvPr>
        </p:nvSpPr>
        <p:spPr/>
        <p:txBody>
          <a:bodyPr/>
          <a:lstStyle/>
          <a:p>
            <a:fld id="{B262DDD4-5480-45F2-BD9E-771FE427FF14}" type="slidenum">
              <a:rPr lang="en-US" smtClean="0"/>
              <a:t>7</a:t>
            </a:fld>
            <a:endParaRPr lang="en-US" dirty="0"/>
          </a:p>
        </p:txBody>
      </p:sp>
    </p:spTree>
    <p:extLst>
      <p:ext uri="{BB962C8B-B14F-4D97-AF65-F5344CB8AC3E}">
        <p14:creationId xmlns:p14="http://schemas.microsoft.com/office/powerpoint/2010/main" val="318422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BA5B-5198-26F7-B2AA-1333FC5F096C}"/>
              </a:ext>
            </a:extLst>
          </p:cNvPr>
          <p:cNvSpPr>
            <a:spLocks noGrp="1"/>
          </p:cNvSpPr>
          <p:nvPr>
            <p:ph type="title"/>
          </p:nvPr>
        </p:nvSpPr>
        <p:spPr>
          <a:xfrm>
            <a:off x="838200" y="365126"/>
            <a:ext cx="10515600" cy="611620"/>
          </a:xfrm>
        </p:spPr>
        <p:txBody>
          <a:bodyPr>
            <a:normAutofit fontScale="90000"/>
          </a:bodyPr>
          <a:lstStyle/>
          <a:p>
            <a:r>
              <a:rPr lang="en-US" dirty="0"/>
              <a:t>Add-on Codes</a:t>
            </a:r>
          </a:p>
        </p:txBody>
      </p:sp>
      <p:graphicFrame>
        <p:nvGraphicFramePr>
          <p:cNvPr id="6" name="Content Placeholder 5">
            <a:extLst>
              <a:ext uri="{FF2B5EF4-FFF2-40B4-BE49-F238E27FC236}">
                <a16:creationId xmlns:a16="http://schemas.microsoft.com/office/drawing/2014/main" id="{AE17279E-1D08-B89D-4990-B0E47E62AF6D}"/>
              </a:ext>
            </a:extLst>
          </p:cNvPr>
          <p:cNvGraphicFramePr>
            <a:graphicFrameLocks noGrp="1"/>
          </p:cNvGraphicFramePr>
          <p:nvPr>
            <p:ph idx="1"/>
            <p:extLst>
              <p:ext uri="{D42A27DB-BD31-4B8C-83A1-F6EECF244321}">
                <p14:modId xmlns:p14="http://schemas.microsoft.com/office/powerpoint/2010/main" val="1079509323"/>
              </p:ext>
            </p:extLst>
          </p:nvPr>
        </p:nvGraphicFramePr>
        <p:xfrm>
          <a:off x="605271" y="1215739"/>
          <a:ext cx="10981458" cy="4939496"/>
        </p:xfrm>
        <a:graphic>
          <a:graphicData uri="http://schemas.openxmlformats.org/drawingml/2006/table">
            <a:tbl>
              <a:tblPr firstRow="1" bandRow="1">
                <a:tableStyleId>{5C22544A-7EE6-4342-B048-85BDC9FD1C3A}</a:tableStyleId>
              </a:tblPr>
              <a:tblGrid>
                <a:gridCol w="945572">
                  <a:extLst>
                    <a:ext uri="{9D8B030D-6E8A-4147-A177-3AD203B41FA5}">
                      <a16:colId xmlns:a16="http://schemas.microsoft.com/office/drawing/2014/main" val="2648897623"/>
                    </a:ext>
                  </a:extLst>
                </a:gridCol>
                <a:gridCol w="10035886">
                  <a:extLst>
                    <a:ext uri="{9D8B030D-6E8A-4147-A177-3AD203B41FA5}">
                      <a16:colId xmlns:a16="http://schemas.microsoft.com/office/drawing/2014/main" val="3626565759"/>
                    </a:ext>
                  </a:extLst>
                </a:gridCol>
              </a:tblGrid>
              <a:tr h="344756">
                <a:tc>
                  <a:txBody>
                    <a:bodyPr/>
                    <a:lstStyle/>
                    <a:p>
                      <a:r>
                        <a:rPr lang="en-US" dirty="0"/>
                        <a:t>CPT</a:t>
                      </a:r>
                    </a:p>
                  </a:txBody>
                  <a:tcPr/>
                </a:tc>
                <a:tc>
                  <a:txBody>
                    <a:bodyPr/>
                    <a:lstStyle/>
                    <a:p>
                      <a:r>
                        <a:rPr lang="en-US" dirty="0"/>
                        <a:t>Description</a:t>
                      </a:r>
                    </a:p>
                  </a:txBody>
                  <a:tcPr/>
                </a:tc>
                <a:extLst>
                  <a:ext uri="{0D108BD9-81ED-4DB2-BD59-A6C34878D82A}">
                    <a16:rowId xmlns:a16="http://schemas.microsoft.com/office/drawing/2014/main" val="537569213"/>
                  </a:ext>
                </a:extLst>
              </a:tr>
              <a:tr h="624868">
                <a:tc>
                  <a:txBody>
                    <a:bodyPr/>
                    <a:lstStyle/>
                    <a:p>
                      <a:r>
                        <a:rPr lang="en-US" b="1" dirty="0"/>
                        <a:t>93563</a:t>
                      </a:r>
                    </a:p>
                  </a:txBody>
                  <a:tcPr/>
                </a:tc>
                <a:tc>
                  <a:txBody>
                    <a:bodyPr/>
                    <a:lstStyle/>
                    <a:p>
                      <a:pPr fontAlgn="t"/>
                      <a:r>
                        <a:rPr lang="en-US" dirty="0">
                          <a:effectLst/>
                        </a:rPr>
                        <a:t>Injection procedure during cardiac catheterization including imaging supervision, interpretation, and report; </a:t>
                      </a:r>
                      <a:r>
                        <a:rPr lang="en-US" sz="1800" b="1" i="0" kern="1200" dirty="0">
                          <a:solidFill>
                            <a:schemeClr val="dk1"/>
                          </a:solidFill>
                          <a:effectLst/>
                          <a:latin typeface="+mn-lt"/>
                          <a:ea typeface="+mn-ea"/>
                          <a:cs typeface="+mn-cs"/>
                        </a:rPr>
                        <a:t>for selective coronary angiography </a:t>
                      </a:r>
                      <a:r>
                        <a:rPr lang="en-US" sz="1800" b="0" i="0" kern="1200" dirty="0">
                          <a:solidFill>
                            <a:schemeClr val="dk1"/>
                          </a:solidFill>
                          <a:effectLst/>
                          <a:latin typeface="+mn-lt"/>
                          <a:ea typeface="+mn-ea"/>
                          <a:cs typeface="+mn-cs"/>
                        </a:rPr>
                        <a:t>during congenital heart catheterization (List separately in addition to code for primary procedure)</a:t>
                      </a:r>
                      <a:endParaRPr lang="en-US" dirty="0">
                        <a:effectLst/>
                      </a:endParaRPr>
                    </a:p>
                  </a:txBody>
                  <a:tcPr marL="95250" marR="95250" marT="95250" marB="95250"/>
                </a:tc>
                <a:extLst>
                  <a:ext uri="{0D108BD9-81ED-4DB2-BD59-A6C34878D82A}">
                    <a16:rowId xmlns:a16="http://schemas.microsoft.com/office/drawing/2014/main" val="1751637488"/>
                  </a:ext>
                </a:extLst>
              </a:tr>
              <a:tr h="601621">
                <a:tc>
                  <a:txBody>
                    <a:bodyPr/>
                    <a:lstStyle/>
                    <a:p>
                      <a:r>
                        <a:rPr lang="en-US" b="1" dirty="0"/>
                        <a:t>93564</a:t>
                      </a:r>
                    </a:p>
                  </a:txBody>
                  <a:tcPr/>
                </a:tc>
                <a:tc>
                  <a:txBody>
                    <a:bodyPr/>
                    <a:lstStyle/>
                    <a:p>
                      <a:pPr lvl="1"/>
                      <a:r>
                        <a:rPr lang="en-US" sz="1400" dirty="0"/>
                        <a:t>; </a:t>
                      </a:r>
                      <a:r>
                        <a:rPr lang="en-US" sz="1800" b="0" i="0" kern="1200" dirty="0">
                          <a:solidFill>
                            <a:schemeClr val="dk1"/>
                          </a:solidFill>
                          <a:effectLst/>
                          <a:latin typeface="+mn-lt"/>
                          <a:ea typeface="+mn-ea"/>
                          <a:cs typeface="+mn-cs"/>
                        </a:rPr>
                        <a:t>for selective opacification </a:t>
                      </a:r>
                      <a:r>
                        <a:rPr lang="en-US" sz="1800" b="1" i="0" kern="1200" dirty="0">
                          <a:solidFill>
                            <a:schemeClr val="dk1"/>
                          </a:solidFill>
                          <a:effectLst/>
                          <a:latin typeface="+mn-lt"/>
                          <a:ea typeface="+mn-ea"/>
                          <a:cs typeface="+mn-cs"/>
                        </a:rPr>
                        <a:t>of aortocoronary venous or arterial bypass graft(s) </a:t>
                      </a:r>
                      <a:r>
                        <a:rPr lang="en-US" sz="1800" b="0" i="0" kern="1200" dirty="0">
                          <a:solidFill>
                            <a:schemeClr val="dk1"/>
                          </a:solidFill>
                          <a:effectLst/>
                          <a:latin typeface="+mn-lt"/>
                          <a:ea typeface="+mn-ea"/>
                          <a:cs typeface="+mn-cs"/>
                        </a:rPr>
                        <a:t>(eg, aortocoronary saphenous vein, free radial artery, or free mammary artery graft) to one or more coronary arteries and in situ arterial conduits (eg, internal mammary), whether native or used for bypass to one or more coronary arteries during congenital heart catheterization, when performed</a:t>
                      </a:r>
                      <a:endParaRPr lang="en-US" sz="1400" dirty="0"/>
                    </a:p>
                  </a:txBody>
                  <a:tcPr/>
                </a:tc>
                <a:extLst>
                  <a:ext uri="{0D108BD9-81ED-4DB2-BD59-A6C34878D82A}">
                    <a16:rowId xmlns:a16="http://schemas.microsoft.com/office/drawing/2014/main" val="249471231"/>
                  </a:ext>
                </a:extLst>
              </a:tr>
              <a:tr h="583478">
                <a:tc>
                  <a:txBody>
                    <a:bodyPr/>
                    <a:lstStyle/>
                    <a:p>
                      <a:r>
                        <a:rPr lang="en-US" b="1" dirty="0"/>
                        <a:t>93565</a:t>
                      </a:r>
                    </a:p>
                  </a:txBody>
                  <a:tcPr/>
                </a:tc>
                <a:tc>
                  <a:txBody>
                    <a:bodyPr/>
                    <a:lstStyle/>
                    <a:p>
                      <a:pPr lvl="1"/>
                      <a:r>
                        <a:rPr lang="en-US" sz="1800" b="0" i="0" kern="1200" dirty="0">
                          <a:solidFill>
                            <a:schemeClr val="dk1"/>
                          </a:solidFill>
                          <a:effectLst/>
                          <a:latin typeface="+mn-lt"/>
                          <a:ea typeface="+mn-ea"/>
                          <a:cs typeface="+mn-cs"/>
                        </a:rPr>
                        <a:t>; for selective </a:t>
                      </a:r>
                      <a:r>
                        <a:rPr lang="en-US" sz="1800" b="1" i="0" kern="1200" dirty="0">
                          <a:solidFill>
                            <a:schemeClr val="dk1"/>
                          </a:solidFill>
                          <a:effectLst/>
                          <a:latin typeface="+mn-lt"/>
                          <a:ea typeface="+mn-ea"/>
                          <a:cs typeface="+mn-cs"/>
                        </a:rPr>
                        <a:t>left ventricular or left atrial </a:t>
                      </a:r>
                      <a:r>
                        <a:rPr lang="en-US" sz="1800" b="0" i="0" kern="1200" dirty="0">
                          <a:solidFill>
                            <a:schemeClr val="dk1"/>
                          </a:solidFill>
                          <a:effectLst/>
                          <a:latin typeface="+mn-lt"/>
                          <a:ea typeface="+mn-ea"/>
                          <a:cs typeface="+mn-cs"/>
                        </a:rPr>
                        <a:t>angiography (List separately in addition to code for primary procedure)</a:t>
                      </a:r>
                    </a:p>
                  </a:txBody>
                  <a:tcPr/>
                </a:tc>
                <a:extLst>
                  <a:ext uri="{0D108BD9-81ED-4DB2-BD59-A6C34878D82A}">
                    <a16:rowId xmlns:a16="http://schemas.microsoft.com/office/drawing/2014/main" val="2093278300"/>
                  </a:ext>
                </a:extLst>
              </a:tr>
              <a:tr h="695389">
                <a:tc>
                  <a:txBody>
                    <a:bodyPr/>
                    <a:lstStyle/>
                    <a:p>
                      <a:r>
                        <a:rPr lang="en-US" b="1" dirty="0"/>
                        <a:t>93566</a:t>
                      </a:r>
                    </a:p>
                  </a:txBody>
                  <a:tcPr/>
                </a:tc>
                <a:tc>
                  <a:txBody>
                    <a:bodyPr/>
                    <a:lstStyle/>
                    <a:p>
                      <a:pPr lvl="1"/>
                      <a:r>
                        <a:rPr lang="en-US" sz="1400" dirty="0"/>
                        <a:t>; </a:t>
                      </a:r>
                      <a:r>
                        <a:rPr lang="en-US" sz="1800" b="0" i="0" kern="1200" dirty="0">
                          <a:solidFill>
                            <a:schemeClr val="dk1"/>
                          </a:solidFill>
                          <a:effectLst/>
                          <a:latin typeface="+mn-lt"/>
                          <a:ea typeface="+mn-ea"/>
                          <a:cs typeface="+mn-cs"/>
                        </a:rPr>
                        <a:t>for </a:t>
                      </a:r>
                      <a:r>
                        <a:rPr lang="en-US" sz="1800" b="1" i="0" kern="1200" dirty="0">
                          <a:solidFill>
                            <a:schemeClr val="dk1"/>
                          </a:solidFill>
                          <a:effectLst/>
                          <a:latin typeface="+mn-lt"/>
                          <a:ea typeface="+mn-ea"/>
                          <a:cs typeface="+mn-cs"/>
                        </a:rPr>
                        <a:t>selective right ventricular or right atrial </a:t>
                      </a:r>
                      <a:r>
                        <a:rPr lang="en-US" sz="1800" b="0" i="0" kern="1200" dirty="0">
                          <a:solidFill>
                            <a:schemeClr val="dk1"/>
                          </a:solidFill>
                          <a:effectLst/>
                          <a:latin typeface="+mn-lt"/>
                          <a:ea typeface="+mn-ea"/>
                          <a:cs typeface="+mn-cs"/>
                        </a:rPr>
                        <a:t>angiography (List separately in addition to code for primary procedure)</a:t>
                      </a:r>
                      <a:endParaRPr lang="en-US" sz="1400" dirty="0"/>
                    </a:p>
                  </a:txBody>
                  <a:tcPr/>
                </a:tc>
                <a:extLst>
                  <a:ext uri="{0D108BD9-81ED-4DB2-BD59-A6C34878D82A}">
                    <a16:rowId xmlns:a16="http://schemas.microsoft.com/office/drawing/2014/main" val="2827472280"/>
                  </a:ext>
                </a:extLst>
              </a:tr>
              <a:tr h="1036087">
                <a:tc>
                  <a:txBody>
                    <a:bodyPr/>
                    <a:lstStyle/>
                    <a:p>
                      <a:r>
                        <a:rPr lang="en-US" b="1" dirty="0"/>
                        <a:t>93567</a:t>
                      </a:r>
                    </a:p>
                  </a:txBody>
                  <a:tcPr/>
                </a:tc>
                <a:tc>
                  <a:txBody>
                    <a:bodyPr/>
                    <a:lstStyle/>
                    <a:p>
                      <a:pPr lvl="1"/>
                      <a:r>
                        <a:rPr lang="en-US" sz="1400" dirty="0"/>
                        <a:t>; </a:t>
                      </a:r>
                      <a:r>
                        <a:rPr lang="en-US" sz="1800" b="0" i="0" kern="1200" dirty="0">
                          <a:solidFill>
                            <a:schemeClr val="dk1"/>
                          </a:solidFill>
                          <a:effectLst/>
                          <a:latin typeface="+mn-lt"/>
                          <a:ea typeface="+mn-ea"/>
                          <a:cs typeface="+mn-cs"/>
                        </a:rPr>
                        <a:t>for </a:t>
                      </a:r>
                      <a:r>
                        <a:rPr lang="en-US" sz="1800" b="1" i="0" kern="1200" dirty="0">
                          <a:solidFill>
                            <a:schemeClr val="dk1"/>
                          </a:solidFill>
                          <a:effectLst/>
                          <a:latin typeface="+mn-lt"/>
                          <a:ea typeface="+mn-ea"/>
                          <a:cs typeface="+mn-cs"/>
                        </a:rPr>
                        <a:t>supravalvular aortography </a:t>
                      </a:r>
                      <a:r>
                        <a:rPr lang="en-US" sz="1800" b="0" i="0" kern="1200" dirty="0">
                          <a:solidFill>
                            <a:schemeClr val="dk1"/>
                          </a:solidFill>
                          <a:effectLst/>
                          <a:latin typeface="+mn-lt"/>
                          <a:ea typeface="+mn-ea"/>
                          <a:cs typeface="+mn-cs"/>
                        </a:rPr>
                        <a:t>(List separately in addition to code for primary procedure)</a:t>
                      </a:r>
                      <a:endParaRPr lang="en-US" sz="1400" dirty="0"/>
                    </a:p>
                  </a:txBody>
                  <a:tcPr/>
                </a:tc>
                <a:extLst>
                  <a:ext uri="{0D108BD9-81ED-4DB2-BD59-A6C34878D82A}">
                    <a16:rowId xmlns:a16="http://schemas.microsoft.com/office/drawing/2014/main" val="794249816"/>
                  </a:ext>
                </a:extLst>
              </a:tr>
            </a:tbl>
          </a:graphicData>
        </a:graphic>
      </p:graphicFrame>
      <p:sp>
        <p:nvSpPr>
          <p:cNvPr id="4" name="Footer Placeholder 3">
            <a:extLst>
              <a:ext uri="{FF2B5EF4-FFF2-40B4-BE49-F238E27FC236}">
                <a16:creationId xmlns:a16="http://schemas.microsoft.com/office/drawing/2014/main" id="{763E15A5-B563-F0DC-1476-A1862C8486CB}"/>
              </a:ext>
            </a:extLst>
          </p:cNvPr>
          <p:cNvSpPr>
            <a:spLocks noGrp="1"/>
          </p:cNvSpPr>
          <p:nvPr>
            <p:ph type="ftr" sz="quarter" idx="11"/>
          </p:nvPr>
        </p:nvSpPr>
        <p:spPr/>
        <p:txBody>
          <a:bodyPr/>
          <a:lstStyle/>
          <a:p>
            <a:r>
              <a:rPr lang="en-US" dirty="0"/>
              <a:t>DB Healthcare Consulting &amp; Education</a:t>
            </a:r>
          </a:p>
        </p:txBody>
      </p:sp>
      <p:sp>
        <p:nvSpPr>
          <p:cNvPr id="5" name="Slide Number Placeholder 4">
            <a:extLst>
              <a:ext uri="{FF2B5EF4-FFF2-40B4-BE49-F238E27FC236}">
                <a16:creationId xmlns:a16="http://schemas.microsoft.com/office/drawing/2014/main" id="{42995CD2-2FB1-7E1F-F4BD-8489AC6F79FB}"/>
              </a:ext>
            </a:extLst>
          </p:cNvPr>
          <p:cNvSpPr>
            <a:spLocks noGrp="1"/>
          </p:cNvSpPr>
          <p:nvPr>
            <p:ph type="sldNum" sz="quarter" idx="12"/>
          </p:nvPr>
        </p:nvSpPr>
        <p:spPr/>
        <p:txBody>
          <a:bodyPr/>
          <a:lstStyle/>
          <a:p>
            <a:fld id="{B262DDD4-5480-45F2-BD9E-771FE427FF14}" type="slidenum">
              <a:rPr lang="en-US" smtClean="0"/>
              <a:t>8</a:t>
            </a:fld>
            <a:endParaRPr lang="en-US" dirty="0"/>
          </a:p>
        </p:txBody>
      </p:sp>
    </p:spTree>
    <p:extLst>
      <p:ext uri="{BB962C8B-B14F-4D97-AF65-F5344CB8AC3E}">
        <p14:creationId xmlns:p14="http://schemas.microsoft.com/office/powerpoint/2010/main" val="20071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BA5B-5198-26F7-B2AA-1333FC5F096C}"/>
              </a:ext>
            </a:extLst>
          </p:cNvPr>
          <p:cNvSpPr>
            <a:spLocks noGrp="1"/>
          </p:cNvSpPr>
          <p:nvPr>
            <p:ph type="title"/>
          </p:nvPr>
        </p:nvSpPr>
        <p:spPr>
          <a:xfrm>
            <a:off x="838200" y="365126"/>
            <a:ext cx="10515600" cy="611620"/>
          </a:xfrm>
        </p:spPr>
        <p:txBody>
          <a:bodyPr>
            <a:normAutofit fontScale="90000"/>
          </a:bodyPr>
          <a:lstStyle/>
          <a:p>
            <a:r>
              <a:rPr lang="en-US" dirty="0"/>
              <a:t>Add-on Codes</a:t>
            </a:r>
          </a:p>
        </p:txBody>
      </p:sp>
      <p:graphicFrame>
        <p:nvGraphicFramePr>
          <p:cNvPr id="6" name="Content Placeholder 5">
            <a:extLst>
              <a:ext uri="{FF2B5EF4-FFF2-40B4-BE49-F238E27FC236}">
                <a16:creationId xmlns:a16="http://schemas.microsoft.com/office/drawing/2014/main" id="{AE17279E-1D08-B89D-4990-B0E47E62AF6D}"/>
              </a:ext>
            </a:extLst>
          </p:cNvPr>
          <p:cNvGraphicFramePr>
            <a:graphicFrameLocks noGrp="1"/>
          </p:cNvGraphicFramePr>
          <p:nvPr>
            <p:ph idx="1"/>
            <p:extLst>
              <p:ext uri="{D42A27DB-BD31-4B8C-83A1-F6EECF244321}">
                <p14:modId xmlns:p14="http://schemas.microsoft.com/office/powerpoint/2010/main" val="278161393"/>
              </p:ext>
            </p:extLst>
          </p:nvPr>
        </p:nvGraphicFramePr>
        <p:xfrm>
          <a:off x="605271" y="1215739"/>
          <a:ext cx="10981458" cy="4095967"/>
        </p:xfrm>
        <a:graphic>
          <a:graphicData uri="http://schemas.openxmlformats.org/drawingml/2006/table">
            <a:tbl>
              <a:tblPr firstRow="1" bandRow="1">
                <a:tableStyleId>{5C22544A-7EE6-4342-B048-85BDC9FD1C3A}</a:tableStyleId>
              </a:tblPr>
              <a:tblGrid>
                <a:gridCol w="945572">
                  <a:extLst>
                    <a:ext uri="{9D8B030D-6E8A-4147-A177-3AD203B41FA5}">
                      <a16:colId xmlns:a16="http://schemas.microsoft.com/office/drawing/2014/main" val="2648897623"/>
                    </a:ext>
                  </a:extLst>
                </a:gridCol>
                <a:gridCol w="10035886">
                  <a:extLst>
                    <a:ext uri="{9D8B030D-6E8A-4147-A177-3AD203B41FA5}">
                      <a16:colId xmlns:a16="http://schemas.microsoft.com/office/drawing/2014/main" val="3626565759"/>
                    </a:ext>
                  </a:extLst>
                </a:gridCol>
              </a:tblGrid>
              <a:tr h="344756">
                <a:tc>
                  <a:txBody>
                    <a:bodyPr/>
                    <a:lstStyle/>
                    <a:p>
                      <a:r>
                        <a:rPr lang="en-US" sz="2000" dirty="0"/>
                        <a:t>CPT</a:t>
                      </a:r>
                    </a:p>
                  </a:txBody>
                  <a:tcPr/>
                </a:tc>
                <a:tc>
                  <a:txBody>
                    <a:bodyPr/>
                    <a:lstStyle/>
                    <a:p>
                      <a:r>
                        <a:rPr lang="en-US" sz="2000" dirty="0"/>
                        <a:t>Description</a:t>
                      </a:r>
                    </a:p>
                  </a:txBody>
                  <a:tcPr/>
                </a:tc>
                <a:extLst>
                  <a:ext uri="{0D108BD9-81ED-4DB2-BD59-A6C34878D82A}">
                    <a16:rowId xmlns:a16="http://schemas.microsoft.com/office/drawing/2014/main" val="537569213"/>
                  </a:ext>
                </a:extLst>
              </a:tr>
              <a:tr h="624868">
                <a:tc>
                  <a:txBody>
                    <a:bodyPr/>
                    <a:lstStyle/>
                    <a:p>
                      <a:r>
                        <a:rPr lang="en-US" sz="2000" b="1" dirty="0"/>
                        <a:t>93568</a:t>
                      </a:r>
                    </a:p>
                  </a:txBody>
                  <a:tcPr/>
                </a:tc>
                <a:tc>
                  <a:txBody>
                    <a:bodyPr/>
                    <a:lstStyle/>
                    <a:p>
                      <a:r>
                        <a:rPr lang="en-US" sz="1600" b="0" i="0" kern="1200" dirty="0">
                          <a:solidFill>
                            <a:schemeClr val="dk1"/>
                          </a:solidFill>
                          <a:effectLst/>
                          <a:latin typeface="+mn-lt"/>
                          <a:ea typeface="+mn-ea"/>
                          <a:cs typeface="+mn-cs"/>
                        </a:rPr>
                        <a:t>Injection procedure during cardiac catheterization including imaging supervision, interpretation, and report; for </a:t>
                      </a:r>
                      <a:r>
                        <a:rPr lang="en-US" sz="1600" b="1" i="0" kern="1200" dirty="0">
                          <a:solidFill>
                            <a:schemeClr val="dk1"/>
                          </a:solidFill>
                          <a:effectLst/>
                          <a:latin typeface="+mn-lt"/>
                          <a:ea typeface="+mn-ea"/>
                          <a:cs typeface="+mn-cs"/>
                        </a:rPr>
                        <a:t>nonselective pulmonary arterial angiography </a:t>
                      </a:r>
                      <a:r>
                        <a:rPr lang="en-US" sz="1600" b="0" i="0" kern="1200" dirty="0">
                          <a:solidFill>
                            <a:schemeClr val="dk1"/>
                          </a:solidFill>
                          <a:effectLst/>
                          <a:latin typeface="+mn-lt"/>
                          <a:ea typeface="+mn-ea"/>
                          <a:cs typeface="+mn-cs"/>
                        </a:rPr>
                        <a:t>(List separately in addition to code for primary procedure)</a:t>
                      </a:r>
                      <a:endParaRPr lang="en-US" sz="1600" dirty="0"/>
                    </a:p>
                  </a:txBody>
                  <a:tcPr/>
                </a:tc>
                <a:extLst>
                  <a:ext uri="{0D108BD9-81ED-4DB2-BD59-A6C34878D82A}">
                    <a16:rowId xmlns:a16="http://schemas.microsoft.com/office/drawing/2014/main" val="1751637488"/>
                  </a:ext>
                </a:extLst>
              </a:tr>
              <a:tr h="601621">
                <a:tc>
                  <a:txBody>
                    <a:bodyPr/>
                    <a:lstStyle/>
                    <a:p>
                      <a:r>
                        <a:rPr lang="en-US" sz="2000" b="1" dirty="0"/>
                        <a:t>93569</a:t>
                      </a:r>
                    </a:p>
                  </a:txBody>
                  <a:tcPr/>
                </a:tc>
                <a:tc>
                  <a:txBody>
                    <a:bodyPr/>
                    <a:lstStyle/>
                    <a:p>
                      <a:r>
                        <a:rPr lang="en-US" sz="1600" b="0" i="0" kern="1200" dirty="0">
                          <a:solidFill>
                            <a:schemeClr val="dk1"/>
                          </a:solidFill>
                          <a:effectLst/>
                          <a:latin typeface="+mn-lt"/>
                          <a:ea typeface="+mn-ea"/>
                          <a:cs typeface="+mn-cs"/>
                        </a:rPr>
                        <a:t>Injection procedure during cardiac catheterization including imaging supervision, interpretation, and report; for </a:t>
                      </a:r>
                      <a:r>
                        <a:rPr lang="en-US" sz="1600" b="1" i="0" kern="1200" dirty="0">
                          <a:solidFill>
                            <a:schemeClr val="dk1"/>
                          </a:solidFill>
                          <a:effectLst/>
                          <a:latin typeface="+mn-lt"/>
                          <a:ea typeface="+mn-ea"/>
                          <a:cs typeface="+mn-cs"/>
                        </a:rPr>
                        <a:t>selective pulmonary arterial angiography</a:t>
                      </a:r>
                      <a:r>
                        <a:rPr lang="en-US" sz="1600" b="0" i="0" kern="1200" dirty="0">
                          <a:solidFill>
                            <a:schemeClr val="dk1"/>
                          </a:solidFill>
                          <a:effectLst/>
                          <a:latin typeface="+mn-lt"/>
                          <a:ea typeface="+mn-ea"/>
                          <a:cs typeface="+mn-cs"/>
                        </a:rPr>
                        <a:t>, </a:t>
                      </a:r>
                      <a:r>
                        <a:rPr lang="en-US" sz="1600" b="1" i="0" u="sng" kern="1200" dirty="0">
                          <a:solidFill>
                            <a:schemeClr val="dk1"/>
                          </a:solidFill>
                          <a:effectLst/>
                          <a:latin typeface="+mn-lt"/>
                          <a:ea typeface="+mn-ea"/>
                          <a:cs typeface="+mn-cs"/>
                        </a:rPr>
                        <a:t>unilateral</a:t>
                      </a:r>
                      <a:r>
                        <a:rPr lang="en-US" sz="1600" b="0" i="0" kern="1200" dirty="0">
                          <a:solidFill>
                            <a:schemeClr val="dk1"/>
                          </a:solidFill>
                          <a:effectLst/>
                          <a:latin typeface="+mn-lt"/>
                          <a:ea typeface="+mn-ea"/>
                          <a:cs typeface="+mn-cs"/>
                        </a:rPr>
                        <a:t> (List separately in addition to code for primary procedure)</a:t>
                      </a:r>
                      <a:endParaRPr lang="en-US" sz="1600" dirty="0"/>
                    </a:p>
                  </a:txBody>
                  <a:tcPr/>
                </a:tc>
                <a:extLst>
                  <a:ext uri="{0D108BD9-81ED-4DB2-BD59-A6C34878D82A}">
                    <a16:rowId xmlns:a16="http://schemas.microsoft.com/office/drawing/2014/main" val="249471231"/>
                  </a:ext>
                </a:extLst>
              </a:tr>
              <a:tr h="583478">
                <a:tc>
                  <a:txBody>
                    <a:bodyPr/>
                    <a:lstStyle/>
                    <a:p>
                      <a:r>
                        <a:rPr lang="en-US" sz="2000" b="1" dirty="0"/>
                        <a:t>93573</a:t>
                      </a:r>
                    </a:p>
                  </a:txBody>
                  <a:tcPr/>
                </a:tc>
                <a:tc>
                  <a:txBody>
                    <a:bodyPr/>
                    <a:lstStyle/>
                    <a:p>
                      <a:r>
                        <a:rPr lang="en-US" sz="1600" b="0" i="0" kern="1200" dirty="0">
                          <a:solidFill>
                            <a:schemeClr val="dk1"/>
                          </a:solidFill>
                          <a:effectLst/>
                          <a:latin typeface="+mn-lt"/>
                          <a:ea typeface="+mn-ea"/>
                          <a:cs typeface="+mn-cs"/>
                        </a:rPr>
                        <a:t>Injection procedure during cardiac catheterization including imaging supervision, interpretation, and report; for </a:t>
                      </a:r>
                      <a:r>
                        <a:rPr lang="en-US" sz="1600" b="1" i="0" kern="1200" dirty="0">
                          <a:solidFill>
                            <a:schemeClr val="dk1"/>
                          </a:solidFill>
                          <a:effectLst/>
                          <a:latin typeface="+mn-lt"/>
                          <a:ea typeface="+mn-ea"/>
                          <a:cs typeface="+mn-cs"/>
                        </a:rPr>
                        <a:t>selective pulmonary arterial angiography, </a:t>
                      </a:r>
                      <a:r>
                        <a:rPr lang="en-US" sz="1600" b="1" i="0" u="sng" kern="1200" dirty="0">
                          <a:solidFill>
                            <a:schemeClr val="dk1"/>
                          </a:solidFill>
                          <a:effectLst/>
                          <a:latin typeface="+mn-lt"/>
                          <a:ea typeface="+mn-ea"/>
                          <a:cs typeface="+mn-cs"/>
                        </a:rPr>
                        <a:t>bilateral</a:t>
                      </a:r>
                      <a:r>
                        <a:rPr lang="en-US" sz="1600" b="1" i="0" kern="120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(List separately in addition to code for primary procedure)</a:t>
                      </a:r>
                      <a:endParaRPr lang="en-US" sz="1600" dirty="0"/>
                    </a:p>
                  </a:txBody>
                  <a:tcPr/>
                </a:tc>
                <a:extLst>
                  <a:ext uri="{0D108BD9-81ED-4DB2-BD59-A6C34878D82A}">
                    <a16:rowId xmlns:a16="http://schemas.microsoft.com/office/drawing/2014/main" val="2093278300"/>
                  </a:ext>
                </a:extLst>
              </a:tr>
              <a:tr h="695389">
                <a:tc>
                  <a:txBody>
                    <a:bodyPr/>
                    <a:lstStyle/>
                    <a:p>
                      <a:r>
                        <a:rPr lang="en-US" sz="2000" b="1" dirty="0"/>
                        <a:t>93574</a:t>
                      </a:r>
                    </a:p>
                  </a:txBody>
                  <a:tcPr/>
                </a:tc>
                <a:tc>
                  <a:txBody>
                    <a:bodyPr/>
                    <a:lstStyle/>
                    <a:p>
                      <a:r>
                        <a:rPr lang="en-US" sz="1600" b="0" i="0" kern="1200" dirty="0">
                          <a:solidFill>
                            <a:schemeClr val="dk1"/>
                          </a:solidFill>
                          <a:effectLst/>
                          <a:latin typeface="+mn-lt"/>
                          <a:ea typeface="+mn-ea"/>
                          <a:cs typeface="+mn-cs"/>
                        </a:rPr>
                        <a:t>Injection procedure during cardiac catheterization including imaging supervision, interpretation, and report; for </a:t>
                      </a:r>
                      <a:r>
                        <a:rPr lang="en-US" sz="1600" b="1" i="0" kern="1200" dirty="0">
                          <a:solidFill>
                            <a:schemeClr val="dk1"/>
                          </a:solidFill>
                          <a:effectLst/>
                          <a:latin typeface="+mn-lt"/>
                          <a:ea typeface="+mn-ea"/>
                          <a:cs typeface="+mn-cs"/>
                        </a:rPr>
                        <a:t>selective pulmonary venous angiography of </a:t>
                      </a:r>
                      <a:r>
                        <a:rPr lang="en-US" sz="1600" b="1" i="0" u="sng" kern="1200" dirty="0">
                          <a:solidFill>
                            <a:schemeClr val="dk1"/>
                          </a:solidFill>
                          <a:effectLst/>
                          <a:latin typeface="+mn-lt"/>
                          <a:ea typeface="+mn-ea"/>
                          <a:cs typeface="+mn-cs"/>
                        </a:rPr>
                        <a:t>each</a:t>
                      </a:r>
                      <a:r>
                        <a:rPr lang="en-US" sz="1600" b="1" i="0" kern="1200" dirty="0">
                          <a:solidFill>
                            <a:schemeClr val="dk1"/>
                          </a:solidFill>
                          <a:effectLst/>
                          <a:latin typeface="+mn-lt"/>
                          <a:ea typeface="+mn-ea"/>
                          <a:cs typeface="+mn-cs"/>
                        </a:rPr>
                        <a:t> distinct pulmonary vein </a:t>
                      </a:r>
                      <a:r>
                        <a:rPr lang="en-US" sz="1600" b="0" i="0" kern="1200" dirty="0">
                          <a:solidFill>
                            <a:schemeClr val="dk1"/>
                          </a:solidFill>
                          <a:effectLst/>
                          <a:latin typeface="+mn-lt"/>
                          <a:ea typeface="+mn-ea"/>
                          <a:cs typeface="+mn-cs"/>
                        </a:rPr>
                        <a:t>during cardiac catheterization (List separately in addition to code for primary procedure)</a:t>
                      </a:r>
                      <a:endParaRPr lang="en-US" sz="1600" dirty="0"/>
                    </a:p>
                  </a:txBody>
                  <a:tcPr/>
                </a:tc>
                <a:extLst>
                  <a:ext uri="{0D108BD9-81ED-4DB2-BD59-A6C34878D82A}">
                    <a16:rowId xmlns:a16="http://schemas.microsoft.com/office/drawing/2014/main" val="2827472280"/>
                  </a:ext>
                </a:extLst>
              </a:tr>
              <a:tr h="1036087">
                <a:tc>
                  <a:txBody>
                    <a:bodyPr/>
                    <a:lstStyle/>
                    <a:p>
                      <a:r>
                        <a:rPr lang="en-US" sz="2000" b="1" dirty="0"/>
                        <a:t>93575</a:t>
                      </a:r>
                    </a:p>
                  </a:txBody>
                  <a:tcPr/>
                </a:tc>
                <a:tc>
                  <a:txBody>
                    <a:bodyPr/>
                    <a:lstStyle/>
                    <a:p>
                      <a:r>
                        <a:rPr lang="en-US" sz="1600" b="0" i="0" kern="1200" dirty="0">
                          <a:solidFill>
                            <a:schemeClr val="dk1"/>
                          </a:solidFill>
                          <a:effectLst/>
                          <a:latin typeface="+mn-lt"/>
                          <a:ea typeface="+mn-ea"/>
                          <a:cs typeface="+mn-cs"/>
                        </a:rPr>
                        <a:t>Injection procedure during cardiac catheterization including imaging supervision, interpretation, and report; for selective pulmonary angiography of </a:t>
                      </a:r>
                      <a:r>
                        <a:rPr lang="en-US" sz="1600" b="1" i="0" kern="1200" dirty="0">
                          <a:solidFill>
                            <a:schemeClr val="dk1"/>
                          </a:solidFill>
                          <a:effectLst/>
                          <a:latin typeface="+mn-lt"/>
                          <a:ea typeface="+mn-ea"/>
                          <a:cs typeface="+mn-cs"/>
                        </a:rPr>
                        <a:t>major aortopulmonary collateral arteries </a:t>
                      </a:r>
                      <a:r>
                        <a:rPr lang="en-US" sz="1600" b="0" i="0" kern="1200" dirty="0">
                          <a:solidFill>
                            <a:schemeClr val="dk1"/>
                          </a:solidFill>
                          <a:effectLst/>
                          <a:latin typeface="+mn-lt"/>
                          <a:ea typeface="+mn-ea"/>
                          <a:cs typeface="+mn-cs"/>
                        </a:rPr>
                        <a:t>(MAPCAs) arising off the aorta or its systemic branches, during cardiac catheterization for congenital heart defects, each distinct vessel (List separately in addition to code for primary procedure)</a:t>
                      </a:r>
                      <a:endParaRPr lang="en-US" sz="1600" dirty="0"/>
                    </a:p>
                  </a:txBody>
                  <a:tcPr/>
                </a:tc>
                <a:extLst>
                  <a:ext uri="{0D108BD9-81ED-4DB2-BD59-A6C34878D82A}">
                    <a16:rowId xmlns:a16="http://schemas.microsoft.com/office/drawing/2014/main" val="794249816"/>
                  </a:ext>
                </a:extLst>
              </a:tr>
            </a:tbl>
          </a:graphicData>
        </a:graphic>
      </p:graphicFrame>
      <p:sp>
        <p:nvSpPr>
          <p:cNvPr id="4" name="Footer Placeholder 3">
            <a:extLst>
              <a:ext uri="{FF2B5EF4-FFF2-40B4-BE49-F238E27FC236}">
                <a16:creationId xmlns:a16="http://schemas.microsoft.com/office/drawing/2014/main" id="{763E15A5-B563-F0DC-1476-A1862C8486CB}"/>
              </a:ext>
            </a:extLst>
          </p:cNvPr>
          <p:cNvSpPr>
            <a:spLocks noGrp="1"/>
          </p:cNvSpPr>
          <p:nvPr>
            <p:ph type="ftr" sz="quarter" idx="11"/>
          </p:nvPr>
        </p:nvSpPr>
        <p:spPr/>
        <p:txBody>
          <a:bodyPr/>
          <a:lstStyle/>
          <a:p>
            <a:r>
              <a:rPr lang="en-US" dirty="0"/>
              <a:t>DB Healthcare Consulting &amp; Education</a:t>
            </a:r>
          </a:p>
        </p:txBody>
      </p:sp>
      <p:sp>
        <p:nvSpPr>
          <p:cNvPr id="5" name="Slide Number Placeholder 4">
            <a:extLst>
              <a:ext uri="{FF2B5EF4-FFF2-40B4-BE49-F238E27FC236}">
                <a16:creationId xmlns:a16="http://schemas.microsoft.com/office/drawing/2014/main" id="{42995CD2-2FB1-7E1F-F4BD-8489AC6F79FB}"/>
              </a:ext>
            </a:extLst>
          </p:cNvPr>
          <p:cNvSpPr>
            <a:spLocks noGrp="1"/>
          </p:cNvSpPr>
          <p:nvPr>
            <p:ph type="sldNum" sz="quarter" idx="12"/>
          </p:nvPr>
        </p:nvSpPr>
        <p:spPr/>
        <p:txBody>
          <a:bodyPr/>
          <a:lstStyle/>
          <a:p>
            <a:fld id="{B262DDD4-5480-45F2-BD9E-771FE427FF14}" type="slidenum">
              <a:rPr lang="en-US" smtClean="0"/>
              <a:t>9</a:t>
            </a:fld>
            <a:endParaRPr lang="en-US" dirty="0"/>
          </a:p>
        </p:txBody>
      </p:sp>
    </p:spTree>
    <p:extLst>
      <p:ext uri="{BB962C8B-B14F-4D97-AF65-F5344CB8AC3E}">
        <p14:creationId xmlns:p14="http://schemas.microsoft.com/office/powerpoint/2010/main" val="3598853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9676</TotalTime>
  <Words>3972</Words>
  <Application>Microsoft Office PowerPoint</Application>
  <PresentationFormat>Widescreen</PresentationFormat>
  <Paragraphs>385</Paragraphs>
  <Slides>47</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Calibri Light</vt:lpstr>
      <vt:lpstr>Hadassah Friedlaender</vt:lpstr>
      <vt:lpstr>Open Sans</vt:lpstr>
      <vt:lpstr>Roboto</vt:lpstr>
      <vt:lpstr>Office Theme</vt:lpstr>
      <vt:lpstr>1_Office Theme</vt:lpstr>
      <vt:lpstr>Congenital Cardiac Catheterization Coding</vt:lpstr>
      <vt:lpstr>Doris V. Branker CHC, CPC, CIRCC, CPMA, CPC-I, CANPC, CEMC</vt:lpstr>
      <vt:lpstr>Objectives</vt:lpstr>
      <vt:lpstr>Terminology </vt:lpstr>
      <vt:lpstr>Blood Flow in Normal Anatomy</vt:lpstr>
      <vt:lpstr>Gross Anatomy (Internal View)</vt:lpstr>
      <vt:lpstr>Base Codes</vt:lpstr>
      <vt:lpstr>Add-on Codes</vt:lpstr>
      <vt:lpstr>Add-on Codes</vt:lpstr>
      <vt:lpstr>Cyanotic Heart Diseases</vt:lpstr>
      <vt:lpstr>Atrioventricular Septal Defect</vt:lpstr>
      <vt:lpstr>Transposition of the Great Vessels</vt:lpstr>
      <vt:lpstr>Congenitally Corrected Transposition of the Great Arteries</vt:lpstr>
      <vt:lpstr>Hypoplastic Left Heart Syndrome</vt:lpstr>
      <vt:lpstr>Pulmonary Atresia </vt:lpstr>
      <vt:lpstr>Double Outlet Right Ventricle </vt:lpstr>
      <vt:lpstr>Anomalous Pulmonary Venous Return</vt:lpstr>
      <vt:lpstr>Tetralogy of Fallot</vt:lpstr>
      <vt:lpstr>Tricuspid Atresia</vt:lpstr>
      <vt:lpstr>Truncus Arteriosus</vt:lpstr>
      <vt:lpstr>Acyanotic Heart Disorders</vt:lpstr>
      <vt:lpstr>Septal Defects</vt:lpstr>
      <vt:lpstr>Coarctation of the Aorta</vt:lpstr>
      <vt:lpstr>Defects of Closure</vt:lpstr>
      <vt:lpstr>Surgical Interventions for Congenital Heart Disease</vt:lpstr>
      <vt:lpstr>Blalock-Taussig-Thomas Shunt  (aka BTT or BT Shunt)</vt:lpstr>
      <vt:lpstr>Damus-Kaye Stansel Procedure (DKS)</vt:lpstr>
      <vt:lpstr>Fontan</vt:lpstr>
      <vt:lpstr>Sano Shunt (Norwood)</vt:lpstr>
      <vt:lpstr>Other Shunts</vt:lpstr>
      <vt:lpstr>Arterial Switch</vt:lpstr>
      <vt:lpstr>Mustard &amp; Senning Procedure</vt:lpstr>
      <vt:lpstr>Tip</vt:lpstr>
      <vt:lpstr>Coding Guidelines</vt:lpstr>
      <vt:lpstr>Cardiac Catheterization Coding Rules</vt:lpstr>
      <vt:lpstr>Cardiac Catheterization Coding Rules</vt:lpstr>
      <vt:lpstr>Cardiac Catheterization and Coronary Angiography</vt:lpstr>
      <vt:lpstr>Cardiac Catheterization and Coronary Angiography</vt:lpstr>
      <vt:lpstr>New Add-on Codes (2024)</vt:lpstr>
      <vt:lpstr>Mission Accomplished?</vt:lpstr>
      <vt:lpstr>DB Healthcare Consulting &amp; Education, LLC Phone (954)288-6381 doris@brankercodingcamps.com  LinkedIn: Doris Branker YouTube: Doris TheCoder</vt:lpstr>
      <vt:lpstr>Resources </vt:lpstr>
      <vt:lpstr>Guidelines</vt:lpstr>
      <vt:lpstr>Guidelines</vt:lpstr>
      <vt:lpstr>Guidelines</vt:lpstr>
      <vt:lpstr>Guidelines</vt:lpstr>
      <vt:lpstr>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Cardiac Catheterization</dc:title>
  <dc:creator>Doris Branker</dc:creator>
  <cp:lastModifiedBy>John, Kari L</cp:lastModifiedBy>
  <cp:revision>16</cp:revision>
  <dcterms:created xsi:type="dcterms:W3CDTF">2022-02-22T01:03:20Z</dcterms:created>
  <dcterms:modified xsi:type="dcterms:W3CDTF">2023-10-24T22:52:18Z</dcterms:modified>
</cp:coreProperties>
</file>