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8"/>
  </p:notesMasterIdLst>
  <p:handoutMasterIdLst>
    <p:handoutMasterId r:id="rId69"/>
  </p:handoutMasterIdLst>
  <p:sldIdLst>
    <p:sldId id="256" r:id="rId2"/>
    <p:sldId id="346" r:id="rId3"/>
    <p:sldId id="360" r:id="rId4"/>
    <p:sldId id="357" r:id="rId5"/>
    <p:sldId id="347" r:id="rId6"/>
    <p:sldId id="384" r:id="rId7"/>
    <p:sldId id="349" r:id="rId8"/>
    <p:sldId id="266" r:id="rId9"/>
    <p:sldId id="387" r:id="rId10"/>
    <p:sldId id="372" r:id="rId11"/>
    <p:sldId id="388" r:id="rId12"/>
    <p:sldId id="276" r:id="rId13"/>
    <p:sldId id="282" r:id="rId14"/>
    <p:sldId id="389" r:id="rId15"/>
    <p:sldId id="390" r:id="rId16"/>
    <p:sldId id="391" r:id="rId17"/>
    <p:sldId id="392" r:id="rId18"/>
    <p:sldId id="393" r:id="rId19"/>
    <p:sldId id="394" r:id="rId20"/>
    <p:sldId id="278" r:id="rId21"/>
    <p:sldId id="395" r:id="rId22"/>
    <p:sldId id="396" r:id="rId23"/>
    <p:sldId id="283" r:id="rId24"/>
    <p:sldId id="373" r:id="rId25"/>
    <p:sldId id="354" r:id="rId26"/>
    <p:sldId id="397" r:id="rId27"/>
    <p:sldId id="398" r:id="rId28"/>
    <p:sldId id="362" r:id="rId29"/>
    <p:sldId id="355" r:id="rId30"/>
    <p:sldId id="289" r:id="rId31"/>
    <p:sldId id="356" r:id="rId32"/>
    <p:sldId id="291" r:id="rId33"/>
    <p:sldId id="292" r:id="rId34"/>
    <p:sldId id="293" r:id="rId35"/>
    <p:sldId id="400" r:id="rId36"/>
    <p:sldId id="363" r:id="rId37"/>
    <p:sldId id="296" r:id="rId38"/>
    <p:sldId id="297" r:id="rId39"/>
    <p:sldId id="298" r:id="rId40"/>
    <p:sldId id="299" r:id="rId41"/>
    <p:sldId id="300" r:id="rId42"/>
    <p:sldId id="301" r:id="rId43"/>
    <p:sldId id="365" r:id="rId44"/>
    <p:sldId id="364" r:id="rId45"/>
    <p:sldId id="401" r:id="rId46"/>
    <p:sldId id="328" r:id="rId47"/>
    <p:sldId id="311" r:id="rId48"/>
    <p:sldId id="310" r:id="rId49"/>
    <p:sldId id="320" r:id="rId50"/>
    <p:sldId id="314" r:id="rId51"/>
    <p:sldId id="312" r:id="rId52"/>
    <p:sldId id="366" r:id="rId53"/>
    <p:sldId id="367" r:id="rId54"/>
    <p:sldId id="318" r:id="rId55"/>
    <p:sldId id="321" r:id="rId56"/>
    <p:sldId id="327" r:id="rId57"/>
    <p:sldId id="369" r:id="rId58"/>
    <p:sldId id="370" r:id="rId59"/>
    <p:sldId id="371" r:id="rId60"/>
    <p:sldId id="380" r:id="rId61"/>
    <p:sldId id="377" r:id="rId62"/>
    <p:sldId id="378" r:id="rId63"/>
    <p:sldId id="379" r:id="rId64"/>
    <p:sldId id="381" r:id="rId65"/>
    <p:sldId id="382" r:id="rId66"/>
    <p:sldId id="383"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DD836-7A75-4047-936B-E98AAB1EF63B}" v="2" dt="2023-07-27T21:30:08.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0151" autoAdjust="0"/>
  </p:normalViewPr>
  <p:slideViewPr>
    <p:cSldViewPr>
      <p:cViewPr varScale="1">
        <p:scale>
          <a:sx n="69" d="100"/>
          <a:sy n="69" d="100"/>
        </p:scale>
        <p:origin x="186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Bird" userId="93db0421b6d18e91" providerId="LiveId" clId="{3F1DD836-7A75-4047-936B-E98AAB1EF63B}"/>
    <pc:docChg chg="custSel modSld">
      <pc:chgData name="Tracy Bird" userId="93db0421b6d18e91" providerId="LiveId" clId="{3F1DD836-7A75-4047-936B-E98AAB1EF63B}" dt="2023-08-05T01:24:45.072" v="21" actId="20577"/>
      <pc:docMkLst>
        <pc:docMk/>
      </pc:docMkLst>
      <pc:sldChg chg="addSp delSp modSp mod">
        <pc:chgData name="Tracy Bird" userId="93db0421b6d18e91" providerId="LiveId" clId="{3F1DD836-7A75-4047-936B-E98AAB1EF63B}" dt="2023-07-27T21:30:26.873" v="9" actId="14100"/>
        <pc:sldMkLst>
          <pc:docMk/>
          <pc:sldMk cId="0" sldId="256"/>
        </pc:sldMkLst>
        <pc:picChg chg="add del mod">
          <ac:chgData name="Tracy Bird" userId="93db0421b6d18e91" providerId="LiveId" clId="{3F1DD836-7A75-4047-936B-E98AAB1EF63B}" dt="2023-07-27T21:30:13.013" v="4" actId="21"/>
          <ac:picMkLst>
            <pc:docMk/>
            <pc:sldMk cId="0" sldId="256"/>
            <ac:picMk id="4" creationId="{B131CA95-A602-9CE2-31F2-8E8BC4C14246}"/>
          </ac:picMkLst>
        </pc:picChg>
        <pc:picChg chg="add mod">
          <ac:chgData name="Tracy Bird" userId="93db0421b6d18e91" providerId="LiveId" clId="{3F1DD836-7A75-4047-936B-E98AAB1EF63B}" dt="2023-07-27T21:30:26.873" v="9" actId="14100"/>
          <ac:picMkLst>
            <pc:docMk/>
            <pc:sldMk cId="0" sldId="256"/>
            <ac:picMk id="5" creationId="{1C4E0704-C8D1-4317-6671-80BF956C2097}"/>
          </ac:picMkLst>
        </pc:picChg>
      </pc:sldChg>
      <pc:sldChg chg="modSp mod">
        <pc:chgData name="Tracy Bird" userId="93db0421b6d18e91" providerId="LiveId" clId="{3F1DD836-7A75-4047-936B-E98AAB1EF63B}" dt="2023-08-05T01:24:45.072" v="21" actId="20577"/>
        <pc:sldMkLst>
          <pc:docMk/>
          <pc:sldMk cId="4046696458" sldId="357"/>
        </pc:sldMkLst>
        <pc:spChg chg="mod">
          <ac:chgData name="Tracy Bird" userId="93db0421b6d18e91" providerId="LiveId" clId="{3F1DD836-7A75-4047-936B-E98AAB1EF63B}" dt="2023-08-05T01:24:45.072" v="21" actId="20577"/>
          <ac:spMkLst>
            <pc:docMk/>
            <pc:sldMk cId="4046696458" sldId="357"/>
            <ac:spMk id="2" creationId="{0E3A8B36-E02D-D206-87C4-91CB778DEB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Patient Age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061876323430586E-2"/>
          <c:y val="0.11976660971866586"/>
          <c:w val="0.81212813977962894"/>
          <c:h val="0.7104538879765258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Doctor 1</c:v>
                </c:pt>
                <c:pt idx="1">
                  <c:v>Doctor 2</c:v>
                </c:pt>
                <c:pt idx="2">
                  <c:v>Doctor 3</c:v>
                </c:pt>
                <c:pt idx="3">
                  <c:v>Doctor 4</c:v>
                </c:pt>
                <c:pt idx="4">
                  <c:v>Doctor 5</c:v>
                </c:pt>
              </c:strCache>
            </c:strRef>
          </c:cat>
          <c:val>
            <c:numRef>
              <c:f>Sheet1!$B$2:$B$6</c:f>
              <c:numCache>
                <c:formatCode>General</c:formatCode>
                <c:ptCount val="5"/>
                <c:pt idx="0">
                  <c:v>0.5</c:v>
                </c:pt>
                <c:pt idx="1">
                  <c:v>1</c:v>
                </c:pt>
                <c:pt idx="2">
                  <c:v>2.1</c:v>
                </c:pt>
                <c:pt idx="3">
                  <c:v>4.5</c:v>
                </c:pt>
                <c:pt idx="4">
                  <c:v>5.9</c:v>
                </c:pt>
              </c:numCache>
            </c:numRef>
          </c:val>
          <c:extLst>
            <c:ext xmlns:c16="http://schemas.microsoft.com/office/drawing/2014/chart" uri="{C3380CC4-5D6E-409C-BE32-E72D297353CC}">
              <c16:uniqueId val="{00000000-788C-47B7-85A8-CED762A7063C}"/>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Doctor 1</c:v>
                </c:pt>
                <c:pt idx="1">
                  <c:v>Doctor 2</c:v>
                </c:pt>
                <c:pt idx="2">
                  <c:v>Doctor 3</c:v>
                </c:pt>
                <c:pt idx="3">
                  <c:v>Doctor 4</c:v>
                </c:pt>
                <c:pt idx="4">
                  <c:v>Doctor 5</c:v>
                </c:pt>
              </c:strCache>
            </c:strRef>
          </c:cat>
          <c:val>
            <c:numRef>
              <c:f>Sheet1!$C$2:$C$6</c:f>
              <c:numCache>
                <c:formatCode>General</c:formatCode>
                <c:ptCount val="5"/>
                <c:pt idx="0">
                  <c:v>1.1000000000000001</c:v>
                </c:pt>
                <c:pt idx="1">
                  <c:v>2</c:v>
                </c:pt>
                <c:pt idx="2">
                  <c:v>3.2</c:v>
                </c:pt>
                <c:pt idx="3">
                  <c:v>2.8</c:v>
                </c:pt>
                <c:pt idx="4">
                  <c:v>4.2</c:v>
                </c:pt>
              </c:numCache>
            </c:numRef>
          </c:val>
          <c:extLst>
            <c:ext xmlns:c16="http://schemas.microsoft.com/office/drawing/2014/chart" uri="{C3380CC4-5D6E-409C-BE32-E72D297353CC}">
              <c16:uniqueId val="{00000001-788C-47B7-85A8-CED762A7063C}"/>
            </c:ext>
          </c:extLst>
        </c:ser>
        <c:ser>
          <c:idx val="2"/>
          <c:order val="2"/>
          <c:tx>
            <c:strRef>
              <c:f>Sheet1!$D$1</c:f>
              <c:strCache>
                <c:ptCount val="1"/>
                <c:pt idx="0">
                  <c:v>Series 3</c:v>
                </c:pt>
              </c:strCache>
            </c:strRef>
          </c:tx>
          <c:spPr>
            <a:solidFill>
              <a:schemeClr val="accent3"/>
            </a:solidFill>
            <a:ln>
              <a:noFill/>
            </a:ln>
            <a:effectLst/>
          </c:spPr>
          <c:invertIfNegative val="0"/>
          <c:cat>
            <c:strRef>
              <c:f>Sheet1!$A$2:$A$6</c:f>
              <c:strCache>
                <c:ptCount val="5"/>
                <c:pt idx="0">
                  <c:v>Doctor 1</c:v>
                </c:pt>
                <c:pt idx="1">
                  <c:v>Doctor 2</c:v>
                </c:pt>
                <c:pt idx="2">
                  <c:v>Doctor 3</c:v>
                </c:pt>
                <c:pt idx="3">
                  <c:v>Doctor 4</c:v>
                </c:pt>
                <c:pt idx="4">
                  <c:v>Doctor 5</c:v>
                </c:pt>
              </c:strCache>
            </c:strRef>
          </c:cat>
          <c:val>
            <c:numRef>
              <c:f>Sheet1!$D$2:$D$6</c:f>
              <c:numCache>
                <c:formatCode>General</c:formatCode>
                <c:ptCount val="5"/>
                <c:pt idx="0">
                  <c:v>2</c:v>
                </c:pt>
                <c:pt idx="1">
                  <c:v>2.2000000000000002</c:v>
                </c:pt>
                <c:pt idx="2">
                  <c:v>3.5</c:v>
                </c:pt>
                <c:pt idx="3">
                  <c:v>5</c:v>
                </c:pt>
                <c:pt idx="4">
                  <c:v>5.8</c:v>
                </c:pt>
              </c:numCache>
            </c:numRef>
          </c:val>
          <c:extLst>
            <c:ext xmlns:c16="http://schemas.microsoft.com/office/drawing/2014/chart" uri="{C3380CC4-5D6E-409C-BE32-E72D297353CC}">
              <c16:uniqueId val="{00000002-788C-47B7-85A8-CED762A7063C}"/>
            </c:ext>
          </c:extLst>
        </c:ser>
        <c:ser>
          <c:idx val="3"/>
          <c:order val="3"/>
          <c:tx>
            <c:strRef>
              <c:f>Sheet1!$E$1</c:f>
              <c:strCache>
                <c:ptCount val="1"/>
                <c:pt idx="0">
                  <c:v>series 4</c:v>
                </c:pt>
              </c:strCache>
            </c:strRef>
          </c:tx>
          <c:spPr>
            <a:solidFill>
              <a:schemeClr val="accent4"/>
            </a:solidFill>
            <a:ln>
              <a:noFill/>
            </a:ln>
            <a:effectLst/>
          </c:spPr>
          <c:invertIfNegative val="0"/>
          <c:cat>
            <c:strRef>
              <c:f>Sheet1!$A$2:$A$6</c:f>
              <c:strCache>
                <c:ptCount val="5"/>
                <c:pt idx="0">
                  <c:v>Doctor 1</c:v>
                </c:pt>
                <c:pt idx="1">
                  <c:v>Doctor 2</c:v>
                </c:pt>
                <c:pt idx="2">
                  <c:v>Doctor 3</c:v>
                </c:pt>
                <c:pt idx="3">
                  <c:v>Doctor 4</c:v>
                </c:pt>
                <c:pt idx="4">
                  <c:v>Doctor 5</c:v>
                </c:pt>
              </c:strCache>
            </c:strRef>
          </c:cat>
          <c:val>
            <c:numRef>
              <c:f>Sheet1!$E$2:$E$6</c:f>
              <c:numCache>
                <c:formatCode>General</c:formatCode>
                <c:ptCount val="5"/>
                <c:pt idx="0">
                  <c:v>2.5</c:v>
                </c:pt>
                <c:pt idx="1">
                  <c:v>3</c:v>
                </c:pt>
                <c:pt idx="2">
                  <c:v>4</c:v>
                </c:pt>
                <c:pt idx="3">
                  <c:v>3.5</c:v>
                </c:pt>
                <c:pt idx="4">
                  <c:v>4.0999999999999996</c:v>
                </c:pt>
              </c:numCache>
            </c:numRef>
          </c:val>
          <c:extLst>
            <c:ext xmlns:c16="http://schemas.microsoft.com/office/drawing/2014/chart" uri="{C3380CC4-5D6E-409C-BE32-E72D297353CC}">
              <c16:uniqueId val="{00000003-788C-47B7-85A8-CED762A7063C}"/>
            </c:ext>
          </c:extLst>
        </c:ser>
        <c:ser>
          <c:idx val="4"/>
          <c:order val="4"/>
          <c:tx>
            <c:strRef>
              <c:f>Sheet1!$F$1</c:f>
              <c:strCache>
                <c:ptCount val="1"/>
                <c:pt idx="0">
                  <c:v>Series 5</c:v>
                </c:pt>
              </c:strCache>
            </c:strRef>
          </c:tx>
          <c:spPr>
            <a:solidFill>
              <a:schemeClr val="accent5"/>
            </a:solidFill>
            <a:ln>
              <a:noFill/>
            </a:ln>
            <a:effectLst/>
          </c:spPr>
          <c:invertIfNegative val="0"/>
          <c:cat>
            <c:strRef>
              <c:f>Sheet1!$A$2:$A$6</c:f>
              <c:strCache>
                <c:ptCount val="5"/>
                <c:pt idx="0">
                  <c:v>Doctor 1</c:v>
                </c:pt>
                <c:pt idx="1">
                  <c:v>Doctor 2</c:v>
                </c:pt>
                <c:pt idx="2">
                  <c:v>Doctor 3</c:v>
                </c:pt>
                <c:pt idx="3">
                  <c:v>Doctor 4</c:v>
                </c:pt>
                <c:pt idx="4">
                  <c:v>Doctor 5</c:v>
                </c:pt>
              </c:strCache>
            </c:strRef>
          </c:cat>
          <c:val>
            <c:numRef>
              <c:f>Sheet1!$F$2:$F$6</c:f>
              <c:numCache>
                <c:formatCode>General</c:formatCode>
                <c:ptCount val="5"/>
                <c:pt idx="0">
                  <c:v>4.5</c:v>
                </c:pt>
                <c:pt idx="1">
                  <c:v>3.9</c:v>
                </c:pt>
                <c:pt idx="2">
                  <c:v>4.3</c:v>
                </c:pt>
                <c:pt idx="3">
                  <c:v>3.3</c:v>
                </c:pt>
                <c:pt idx="4">
                  <c:v>2.2000000000000002</c:v>
                </c:pt>
              </c:numCache>
            </c:numRef>
          </c:val>
          <c:extLst>
            <c:ext xmlns:c16="http://schemas.microsoft.com/office/drawing/2014/chart" uri="{C3380CC4-5D6E-409C-BE32-E72D297353CC}">
              <c16:uniqueId val="{00000004-788C-47B7-85A8-CED762A7063C}"/>
            </c:ext>
          </c:extLst>
        </c:ser>
        <c:dLbls>
          <c:showLegendKey val="0"/>
          <c:showVal val="0"/>
          <c:showCatName val="0"/>
          <c:showSerName val="0"/>
          <c:showPercent val="0"/>
          <c:showBubbleSize val="0"/>
        </c:dLbls>
        <c:gapWidth val="219"/>
        <c:overlap val="-27"/>
        <c:axId val="879429807"/>
        <c:axId val="879427727"/>
      </c:barChart>
      <c:catAx>
        <c:axId val="87942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427727"/>
        <c:crosses val="autoZero"/>
        <c:auto val="1"/>
        <c:lblAlgn val="ctr"/>
        <c:lblOffset val="100"/>
        <c:noMultiLvlLbl val="0"/>
      </c:catAx>
      <c:valAx>
        <c:axId val="879427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4298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E&amp;M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Practice</c:v>
                </c:pt>
              </c:strCache>
            </c:strRef>
          </c:tx>
          <c:spPr>
            <a:solidFill>
              <a:schemeClr val="accent1"/>
            </a:solidFill>
            <a:ln>
              <a:noFill/>
            </a:ln>
            <a:effectLst/>
          </c:spPr>
          <c:invertIfNegative val="0"/>
          <c:cat>
            <c:numRef>
              <c:f>Sheet1!$A$2:$A$5</c:f>
              <c:numCache>
                <c:formatCode>General</c:formatCode>
                <c:ptCount val="4"/>
                <c:pt idx="0">
                  <c:v>99212</c:v>
                </c:pt>
                <c:pt idx="1">
                  <c:v>99213</c:v>
                </c:pt>
                <c:pt idx="2">
                  <c:v>99214</c:v>
                </c:pt>
                <c:pt idx="3">
                  <c:v>99215</c:v>
                </c:pt>
              </c:numCache>
            </c:numRef>
          </c:cat>
          <c:val>
            <c:numRef>
              <c:f>Sheet1!$B$2:$B$5</c:f>
              <c:numCache>
                <c:formatCode>General</c:formatCode>
                <c:ptCount val="4"/>
                <c:pt idx="0">
                  <c:v>2.2000000000000002</c:v>
                </c:pt>
                <c:pt idx="1">
                  <c:v>55.9</c:v>
                </c:pt>
                <c:pt idx="2">
                  <c:v>40.700000000000003</c:v>
                </c:pt>
                <c:pt idx="3">
                  <c:v>1.2</c:v>
                </c:pt>
              </c:numCache>
            </c:numRef>
          </c:val>
          <c:extLst>
            <c:ext xmlns:c16="http://schemas.microsoft.com/office/drawing/2014/chart" uri="{C3380CC4-5D6E-409C-BE32-E72D297353CC}">
              <c16:uniqueId val="{00000000-860F-4342-90FA-7BA3D1B14F1A}"/>
            </c:ext>
          </c:extLst>
        </c:ser>
        <c:ser>
          <c:idx val="1"/>
          <c:order val="1"/>
          <c:tx>
            <c:strRef>
              <c:f>Sheet1!$C$1</c:f>
              <c:strCache>
                <c:ptCount val="1"/>
                <c:pt idx="0">
                  <c:v>MGMA</c:v>
                </c:pt>
              </c:strCache>
            </c:strRef>
          </c:tx>
          <c:spPr>
            <a:solidFill>
              <a:schemeClr val="accent2"/>
            </a:solidFill>
            <a:ln>
              <a:noFill/>
            </a:ln>
            <a:effectLst/>
          </c:spPr>
          <c:invertIfNegative val="0"/>
          <c:cat>
            <c:numRef>
              <c:f>Sheet1!$A$2:$A$5</c:f>
              <c:numCache>
                <c:formatCode>General</c:formatCode>
                <c:ptCount val="4"/>
                <c:pt idx="0">
                  <c:v>99212</c:v>
                </c:pt>
                <c:pt idx="1">
                  <c:v>99213</c:v>
                </c:pt>
                <c:pt idx="2">
                  <c:v>99214</c:v>
                </c:pt>
                <c:pt idx="3">
                  <c:v>99215</c:v>
                </c:pt>
              </c:numCache>
            </c:numRef>
          </c:cat>
          <c:val>
            <c:numRef>
              <c:f>Sheet1!$C$2:$C$5</c:f>
              <c:numCache>
                <c:formatCode>General</c:formatCode>
                <c:ptCount val="4"/>
                <c:pt idx="0">
                  <c:v>2.9</c:v>
                </c:pt>
                <c:pt idx="1">
                  <c:v>49.9</c:v>
                </c:pt>
                <c:pt idx="2">
                  <c:v>44.9</c:v>
                </c:pt>
                <c:pt idx="3">
                  <c:v>1.1000000000000001</c:v>
                </c:pt>
              </c:numCache>
            </c:numRef>
          </c:val>
          <c:extLst>
            <c:ext xmlns:c16="http://schemas.microsoft.com/office/drawing/2014/chart" uri="{C3380CC4-5D6E-409C-BE32-E72D297353CC}">
              <c16:uniqueId val="{00000001-860F-4342-90FA-7BA3D1B14F1A}"/>
            </c:ext>
          </c:extLst>
        </c:ser>
        <c:ser>
          <c:idx val="2"/>
          <c:order val="2"/>
          <c:tx>
            <c:strRef>
              <c:f>Sheet1!$D$1</c:f>
              <c:strCache>
                <c:ptCount val="1"/>
                <c:pt idx="0">
                  <c:v>CMS</c:v>
                </c:pt>
              </c:strCache>
            </c:strRef>
          </c:tx>
          <c:spPr>
            <a:solidFill>
              <a:schemeClr val="accent3"/>
            </a:solidFill>
            <a:ln>
              <a:noFill/>
            </a:ln>
            <a:effectLst/>
          </c:spPr>
          <c:invertIfNegative val="0"/>
          <c:cat>
            <c:numRef>
              <c:f>Sheet1!$A$2:$A$5</c:f>
              <c:numCache>
                <c:formatCode>General</c:formatCode>
                <c:ptCount val="4"/>
                <c:pt idx="0">
                  <c:v>99212</c:v>
                </c:pt>
                <c:pt idx="1">
                  <c:v>99213</c:v>
                </c:pt>
                <c:pt idx="2">
                  <c:v>99214</c:v>
                </c:pt>
                <c:pt idx="3">
                  <c:v>99215</c:v>
                </c:pt>
              </c:numCache>
            </c:numRef>
          </c:cat>
          <c:val>
            <c:numRef>
              <c:f>Sheet1!$D$2:$D$5</c:f>
              <c:numCache>
                <c:formatCode>General</c:formatCode>
                <c:ptCount val="4"/>
                <c:pt idx="0">
                  <c:v>2.2000000000000002</c:v>
                </c:pt>
                <c:pt idx="1">
                  <c:v>39.5</c:v>
                </c:pt>
                <c:pt idx="2">
                  <c:v>53.6</c:v>
                </c:pt>
                <c:pt idx="3">
                  <c:v>3.1</c:v>
                </c:pt>
              </c:numCache>
            </c:numRef>
          </c:val>
          <c:extLst>
            <c:ext xmlns:c16="http://schemas.microsoft.com/office/drawing/2014/chart" uri="{C3380CC4-5D6E-409C-BE32-E72D297353CC}">
              <c16:uniqueId val="{00000002-860F-4342-90FA-7BA3D1B14F1A}"/>
            </c:ext>
          </c:extLst>
        </c:ser>
        <c:dLbls>
          <c:showLegendKey val="0"/>
          <c:showVal val="0"/>
          <c:showCatName val="0"/>
          <c:showSerName val="0"/>
          <c:showPercent val="0"/>
          <c:showBubbleSize val="0"/>
        </c:dLbls>
        <c:gapWidth val="219"/>
        <c:overlap val="-27"/>
        <c:axId val="307771727"/>
        <c:axId val="307772143"/>
      </c:barChart>
      <c:catAx>
        <c:axId val="30777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772143"/>
        <c:crosses val="autoZero"/>
        <c:auto val="1"/>
        <c:lblAlgn val="ctr"/>
        <c:lblOffset val="100"/>
        <c:noMultiLvlLbl val="0"/>
      </c:catAx>
      <c:valAx>
        <c:axId val="30777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77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571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DA04A-B002-4D98-9F79-9E3B678BF95B}"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US"/>
        </a:p>
      </dgm:t>
    </dgm:pt>
    <dgm:pt modelId="{89430339-D31E-4D2C-A0B8-BBA0D43B8D96}">
      <dgm:prSet phldrT="[Text]" phldr="1"/>
      <dgm:spPr>
        <a:solidFill>
          <a:schemeClr val="accent1"/>
        </a:solidFill>
      </dgm:spPr>
      <dgm:t>
        <a:bodyPr/>
        <a:lstStyle/>
        <a:p>
          <a:endParaRPr lang="en-US" dirty="0"/>
        </a:p>
      </dgm:t>
    </dgm:pt>
    <dgm:pt modelId="{15F8AB5F-CA4C-4D75-8963-787CF42E14B9}" type="parTrans" cxnId="{5CB9221F-D518-4608-BC7C-E446A0F65EDB}">
      <dgm:prSet/>
      <dgm:spPr/>
      <dgm:t>
        <a:bodyPr/>
        <a:lstStyle/>
        <a:p>
          <a:endParaRPr lang="en-US"/>
        </a:p>
      </dgm:t>
    </dgm:pt>
    <dgm:pt modelId="{B71CD25A-E8C3-46E3-85AD-8AA47A23B57A}" type="sibTrans" cxnId="{5CB9221F-D518-4608-BC7C-E446A0F65EDB}">
      <dgm:prSet/>
      <dgm:spPr/>
      <dgm:t>
        <a:bodyPr/>
        <a:lstStyle/>
        <a:p>
          <a:endParaRPr lang="en-US"/>
        </a:p>
      </dgm:t>
    </dgm:pt>
    <dgm:pt modelId="{594C2C28-FB73-4388-AE0B-55D3AAD86260}">
      <dgm:prSet phldrT="[Text]" custT="1"/>
      <dgm:spPr/>
      <dgm:t>
        <a:bodyPr/>
        <a:lstStyle/>
        <a:p>
          <a:r>
            <a:rPr lang="en-US" sz="3200" dirty="0"/>
            <a:t>Begins with a comparison of data</a:t>
          </a:r>
        </a:p>
      </dgm:t>
    </dgm:pt>
    <dgm:pt modelId="{4783D83A-7E37-4175-A983-5185BB48E066}" type="parTrans" cxnId="{53CEE3C4-2A67-4DEA-A608-0B98F4B6A3BF}">
      <dgm:prSet/>
      <dgm:spPr/>
      <dgm:t>
        <a:bodyPr/>
        <a:lstStyle/>
        <a:p>
          <a:endParaRPr lang="en-US"/>
        </a:p>
      </dgm:t>
    </dgm:pt>
    <dgm:pt modelId="{2CEB4C84-8F75-4A28-8065-6F8FCB24F844}" type="sibTrans" cxnId="{53CEE3C4-2A67-4DEA-A608-0B98F4B6A3BF}">
      <dgm:prSet/>
      <dgm:spPr/>
      <dgm:t>
        <a:bodyPr/>
        <a:lstStyle/>
        <a:p>
          <a:endParaRPr lang="en-US"/>
        </a:p>
      </dgm:t>
    </dgm:pt>
    <dgm:pt modelId="{9FB6167A-BDAD-4138-B0D9-B2B6904D2F46}">
      <dgm:prSet phldrT="[Text]" phldr="1"/>
      <dgm:spPr>
        <a:solidFill>
          <a:schemeClr val="accent1">
            <a:lumMod val="40000"/>
            <a:lumOff val="60000"/>
          </a:schemeClr>
        </a:solidFill>
      </dgm:spPr>
      <dgm:t>
        <a:bodyPr/>
        <a:lstStyle/>
        <a:p>
          <a:endParaRPr lang="en-US"/>
        </a:p>
      </dgm:t>
    </dgm:pt>
    <dgm:pt modelId="{1BC3AE65-E45B-4AC3-8FEA-C78480E766F5}" type="parTrans" cxnId="{CDBB77DE-0C6B-425B-98D7-A87EC7CD7C2F}">
      <dgm:prSet/>
      <dgm:spPr/>
      <dgm:t>
        <a:bodyPr/>
        <a:lstStyle/>
        <a:p>
          <a:endParaRPr lang="en-US"/>
        </a:p>
      </dgm:t>
    </dgm:pt>
    <dgm:pt modelId="{6BFDBCE4-0CD3-4677-9559-338EE92322F7}" type="sibTrans" cxnId="{CDBB77DE-0C6B-425B-98D7-A87EC7CD7C2F}">
      <dgm:prSet/>
      <dgm:spPr/>
      <dgm:t>
        <a:bodyPr/>
        <a:lstStyle/>
        <a:p>
          <a:endParaRPr lang="en-US"/>
        </a:p>
      </dgm:t>
    </dgm:pt>
    <dgm:pt modelId="{F817917C-0E6E-4BAF-B074-B8430130DAC4}">
      <dgm:prSet phldrT="[Text]" custT="1"/>
      <dgm:spPr/>
      <dgm:t>
        <a:bodyPr/>
        <a:lstStyle/>
        <a:p>
          <a:r>
            <a:rPr lang="en-US" sz="2800" dirty="0"/>
            <a:t>Understanding the current state of your practice</a:t>
          </a:r>
        </a:p>
      </dgm:t>
    </dgm:pt>
    <dgm:pt modelId="{DEED34E5-2784-4140-876E-5EB6CD873B50}" type="parTrans" cxnId="{3C6EC9AC-75D2-45E9-A4B0-2A374F3A68BF}">
      <dgm:prSet/>
      <dgm:spPr/>
      <dgm:t>
        <a:bodyPr/>
        <a:lstStyle/>
        <a:p>
          <a:endParaRPr lang="en-US"/>
        </a:p>
      </dgm:t>
    </dgm:pt>
    <dgm:pt modelId="{1DF6826C-3C44-4485-BE09-308705771DF6}" type="sibTrans" cxnId="{3C6EC9AC-75D2-45E9-A4B0-2A374F3A68BF}">
      <dgm:prSet/>
      <dgm:spPr/>
      <dgm:t>
        <a:bodyPr/>
        <a:lstStyle/>
        <a:p>
          <a:endParaRPr lang="en-US"/>
        </a:p>
      </dgm:t>
    </dgm:pt>
    <dgm:pt modelId="{A7DF6E00-D4B9-49B5-A6F2-6F16699DE575}">
      <dgm:prSet phldrT="[Text]" phldr="1"/>
      <dgm:spPr/>
      <dgm:t>
        <a:bodyPr/>
        <a:lstStyle/>
        <a:p>
          <a:endParaRPr lang="en-US" dirty="0"/>
        </a:p>
      </dgm:t>
    </dgm:pt>
    <dgm:pt modelId="{588A06C5-386A-41FC-BA59-6453134AA753}" type="parTrans" cxnId="{0A1C67CF-FB72-41D2-B262-92DECDD5BD45}">
      <dgm:prSet/>
      <dgm:spPr/>
      <dgm:t>
        <a:bodyPr/>
        <a:lstStyle/>
        <a:p>
          <a:endParaRPr lang="en-US"/>
        </a:p>
      </dgm:t>
    </dgm:pt>
    <dgm:pt modelId="{EEE1FA66-3E19-4BD3-85C3-AE16A32EB691}" type="sibTrans" cxnId="{0A1C67CF-FB72-41D2-B262-92DECDD5BD45}">
      <dgm:prSet/>
      <dgm:spPr/>
      <dgm:t>
        <a:bodyPr/>
        <a:lstStyle/>
        <a:p>
          <a:endParaRPr lang="en-US"/>
        </a:p>
      </dgm:t>
    </dgm:pt>
    <dgm:pt modelId="{5AF334E3-E32E-4CFF-B218-F805063690CC}">
      <dgm:prSet phldrT="[Text]" custT="1"/>
      <dgm:spPr/>
      <dgm:t>
        <a:bodyPr/>
        <a:lstStyle/>
        <a:p>
          <a:r>
            <a:rPr lang="en-US" sz="3600" i="1" dirty="0"/>
            <a:t>Any metric deemed important can be benchmarked !</a:t>
          </a:r>
        </a:p>
      </dgm:t>
    </dgm:pt>
    <dgm:pt modelId="{F4B353B7-9ED0-45EA-8C99-7726267001C7}" type="parTrans" cxnId="{B5F5C6FF-DBDF-4DE2-8C08-0E44D9C85D2C}">
      <dgm:prSet/>
      <dgm:spPr/>
      <dgm:t>
        <a:bodyPr/>
        <a:lstStyle/>
        <a:p>
          <a:endParaRPr lang="en-US"/>
        </a:p>
      </dgm:t>
    </dgm:pt>
    <dgm:pt modelId="{92F5095A-31E1-4E40-80B9-F126B72BB81F}" type="sibTrans" cxnId="{B5F5C6FF-DBDF-4DE2-8C08-0E44D9C85D2C}">
      <dgm:prSet/>
      <dgm:spPr/>
      <dgm:t>
        <a:bodyPr/>
        <a:lstStyle/>
        <a:p>
          <a:endParaRPr lang="en-US"/>
        </a:p>
      </dgm:t>
    </dgm:pt>
    <dgm:pt modelId="{8DDC4CBE-C910-4C6A-91DD-895E40BA776A}">
      <dgm:prSet phldrT="[Text]" custT="1"/>
      <dgm:spPr/>
      <dgm:t>
        <a:bodyPr/>
        <a:lstStyle/>
        <a:p>
          <a:r>
            <a:rPr lang="en-US" sz="2000" dirty="0"/>
            <a:t>Barriers, limitations, strengths, goals, areas of concern</a:t>
          </a:r>
          <a:endParaRPr lang="en-US" sz="2800" dirty="0"/>
        </a:p>
      </dgm:t>
    </dgm:pt>
    <dgm:pt modelId="{1C16456E-3826-4946-831E-165E8DF5DDD7}" type="parTrans" cxnId="{94E5A16B-3B95-4857-A4C3-5E188BA7ED82}">
      <dgm:prSet/>
      <dgm:spPr/>
      <dgm:t>
        <a:bodyPr/>
        <a:lstStyle/>
        <a:p>
          <a:endParaRPr lang="en-US"/>
        </a:p>
      </dgm:t>
    </dgm:pt>
    <dgm:pt modelId="{DE1824A2-84EC-4BBE-A7D5-DCE61D49FBDC}" type="sibTrans" cxnId="{94E5A16B-3B95-4857-A4C3-5E188BA7ED82}">
      <dgm:prSet/>
      <dgm:spPr/>
      <dgm:t>
        <a:bodyPr/>
        <a:lstStyle/>
        <a:p>
          <a:endParaRPr lang="en-US"/>
        </a:p>
      </dgm:t>
    </dgm:pt>
    <dgm:pt modelId="{E9C43CDE-4671-4A96-8B72-0E8914B6BEF7}">
      <dgm:prSet phldrT="[Text]" custT="1"/>
      <dgm:spPr/>
      <dgm:t>
        <a:bodyPr/>
        <a:lstStyle/>
        <a:p>
          <a:r>
            <a:rPr lang="en-US" sz="2000" dirty="0"/>
            <a:t>Numbers, patients, clicks, visits, procedures …</a:t>
          </a:r>
        </a:p>
      </dgm:t>
    </dgm:pt>
    <dgm:pt modelId="{8B5E2BDF-4CBD-42FA-9849-0F9FD3558C04}" type="parTrans" cxnId="{78E632A6-4D49-4631-8392-A019C4EA85DF}">
      <dgm:prSet/>
      <dgm:spPr/>
      <dgm:t>
        <a:bodyPr/>
        <a:lstStyle/>
        <a:p>
          <a:endParaRPr lang="en-US"/>
        </a:p>
      </dgm:t>
    </dgm:pt>
    <dgm:pt modelId="{8E7197ED-4245-4016-86AA-0935B80A2D18}" type="sibTrans" cxnId="{78E632A6-4D49-4631-8392-A019C4EA85DF}">
      <dgm:prSet/>
      <dgm:spPr/>
      <dgm:t>
        <a:bodyPr/>
        <a:lstStyle/>
        <a:p>
          <a:endParaRPr lang="en-US"/>
        </a:p>
      </dgm:t>
    </dgm:pt>
    <dgm:pt modelId="{BEAB8D65-AA2A-4355-A6A8-A42209357D30}" type="pres">
      <dgm:prSet presAssocID="{87DDA04A-B002-4D98-9F79-9E3B678BF95B}" presName="linearFlow" presStyleCnt="0">
        <dgm:presLayoutVars>
          <dgm:dir/>
          <dgm:animLvl val="lvl"/>
          <dgm:resizeHandles val="exact"/>
        </dgm:presLayoutVars>
      </dgm:prSet>
      <dgm:spPr/>
    </dgm:pt>
    <dgm:pt modelId="{F70C348B-2973-4CF9-BF49-FAC3627FCB51}" type="pres">
      <dgm:prSet presAssocID="{89430339-D31E-4D2C-A0B8-BBA0D43B8D96}" presName="composite" presStyleCnt="0"/>
      <dgm:spPr/>
    </dgm:pt>
    <dgm:pt modelId="{B80C4202-F594-4BE1-A960-B1668D48CF13}" type="pres">
      <dgm:prSet presAssocID="{89430339-D31E-4D2C-A0B8-BBA0D43B8D96}" presName="parentText" presStyleLbl="alignNode1" presStyleIdx="0" presStyleCnt="3">
        <dgm:presLayoutVars>
          <dgm:chMax val="1"/>
          <dgm:bulletEnabled val="1"/>
        </dgm:presLayoutVars>
      </dgm:prSet>
      <dgm:spPr/>
    </dgm:pt>
    <dgm:pt modelId="{5B00D9FD-B78E-4263-AEB9-C4CEDF00E789}" type="pres">
      <dgm:prSet presAssocID="{89430339-D31E-4D2C-A0B8-BBA0D43B8D96}" presName="descendantText" presStyleLbl="alignAcc1" presStyleIdx="0" presStyleCnt="3">
        <dgm:presLayoutVars>
          <dgm:bulletEnabled val="1"/>
        </dgm:presLayoutVars>
      </dgm:prSet>
      <dgm:spPr/>
    </dgm:pt>
    <dgm:pt modelId="{72698D26-D782-43AF-8543-0D1DA0B3D951}" type="pres">
      <dgm:prSet presAssocID="{B71CD25A-E8C3-46E3-85AD-8AA47A23B57A}" presName="sp" presStyleCnt="0"/>
      <dgm:spPr/>
    </dgm:pt>
    <dgm:pt modelId="{F6B59BEE-112C-4AFC-9870-EABCB78896DD}" type="pres">
      <dgm:prSet presAssocID="{9FB6167A-BDAD-4138-B0D9-B2B6904D2F46}" presName="composite" presStyleCnt="0"/>
      <dgm:spPr/>
    </dgm:pt>
    <dgm:pt modelId="{1B3EF267-717D-4A20-A994-113A5A11C0F3}" type="pres">
      <dgm:prSet presAssocID="{9FB6167A-BDAD-4138-B0D9-B2B6904D2F46}" presName="parentText" presStyleLbl="alignNode1" presStyleIdx="1" presStyleCnt="3">
        <dgm:presLayoutVars>
          <dgm:chMax val="1"/>
          <dgm:bulletEnabled val="1"/>
        </dgm:presLayoutVars>
      </dgm:prSet>
      <dgm:spPr/>
    </dgm:pt>
    <dgm:pt modelId="{FE45B01A-6F49-428B-AA61-4D62B3DFCAB5}" type="pres">
      <dgm:prSet presAssocID="{9FB6167A-BDAD-4138-B0D9-B2B6904D2F46}" presName="descendantText" presStyleLbl="alignAcc1" presStyleIdx="1" presStyleCnt="3">
        <dgm:presLayoutVars>
          <dgm:bulletEnabled val="1"/>
        </dgm:presLayoutVars>
      </dgm:prSet>
      <dgm:spPr/>
    </dgm:pt>
    <dgm:pt modelId="{7D274DE1-4BCE-4948-B07A-8DD47C617720}" type="pres">
      <dgm:prSet presAssocID="{6BFDBCE4-0CD3-4677-9559-338EE92322F7}" presName="sp" presStyleCnt="0"/>
      <dgm:spPr/>
    </dgm:pt>
    <dgm:pt modelId="{B31FC382-48AB-483A-8875-3276918936BA}" type="pres">
      <dgm:prSet presAssocID="{A7DF6E00-D4B9-49B5-A6F2-6F16699DE575}" presName="composite" presStyleCnt="0"/>
      <dgm:spPr/>
    </dgm:pt>
    <dgm:pt modelId="{0D61B44C-CB52-42FF-8257-63ADE912349F}" type="pres">
      <dgm:prSet presAssocID="{A7DF6E00-D4B9-49B5-A6F2-6F16699DE575}" presName="parentText" presStyleLbl="alignNode1" presStyleIdx="2" presStyleCnt="3">
        <dgm:presLayoutVars>
          <dgm:chMax val="1"/>
          <dgm:bulletEnabled val="1"/>
        </dgm:presLayoutVars>
      </dgm:prSet>
      <dgm:spPr/>
    </dgm:pt>
    <dgm:pt modelId="{2BBE688F-13D5-427C-8F1D-6CBA2BC6376F}" type="pres">
      <dgm:prSet presAssocID="{A7DF6E00-D4B9-49B5-A6F2-6F16699DE575}" presName="descendantText" presStyleLbl="alignAcc1" presStyleIdx="2" presStyleCnt="3">
        <dgm:presLayoutVars>
          <dgm:bulletEnabled val="1"/>
        </dgm:presLayoutVars>
      </dgm:prSet>
      <dgm:spPr/>
    </dgm:pt>
  </dgm:ptLst>
  <dgm:cxnLst>
    <dgm:cxn modelId="{1E337606-622D-407D-B726-A585763E747E}" type="presOf" srcId="{A7DF6E00-D4B9-49B5-A6F2-6F16699DE575}" destId="{0D61B44C-CB52-42FF-8257-63ADE912349F}" srcOrd="0" destOrd="0" presId="urn:microsoft.com/office/officeart/2005/8/layout/chevron2"/>
    <dgm:cxn modelId="{5CB9221F-D518-4608-BC7C-E446A0F65EDB}" srcId="{87DDA04A-B002-4D98-9F79-9E3B678BF95B}" destId="{89430339-D31E-4D2C-A0B8-BBA0D43B8D96}" srcOrd="0" destOrd="0" parTransId="{15F8AB5F-CA4C-4D75-8963-787CF42E14B9}" sibTransId="{B71CD25A-E8C3-46E3-85AD-8AA47A23B57A}"/>
    <dgm:cxn modelId="{07A6C02B-1D80-49D8-A165-F6BC44BADD9A}" type="presOf" srcId="{E9C43CDE-4671-4A96-8B72-0E8914B6BEF7}" destId="{5B00D9FD-B78E-4263-AEB9-C4CEDF00E789}" srcOrd="0" destOrd="1" presId="urn:microsoft.com/office/officeart/2005/8/layout/chevron2"/>
    <dgm:cxn modelId="{C614A147-2375-4FB1-8355-1DEDF12F15FF}" type="presOf" srcId="{87DDA04A-B002-4D98-9F79-9E3B678BF95B}" destId="{BEAB8D65-AA2A-4355-A6A8-A42209357D30}" srcOrd="0" destOrd="0" presId="urn:microsoft.com/office/officeart/2005/8/layout/chevron2"/>
    <dgm:cxn modelId="{6076076A-6A50-44AF-A729-15FD75128A88}" type="presOf" srcId="{F817917C-0E6E-4BAF-B074-B8430130DAC4}" destId="{FE45B01A-6F49-428B-AA61-4D62B3DFCAB5}" srcOrd="0" destOrd="0" presId="urn:microsoft.com/office/officeart/2005/8/layout/chevron2"/>
    <dgm:cxn modelId="{94E5A16B-3B95-4857-A4C3-5E188BA7ED82}" srcId="{9FB6167A-BDAD-4138-B0D9-B2B6904D2F46}" destId="{8DDC4CBE-C910-4C6A-91DD-895E40BA776A}" srcOrd="1" destOrd="0" parTransId="{1C16456E-3826-4946-831E-165E8DF5DDD7}" sibTransId="{DE1824A2-84EC-4BBE-A7D5-DCE61D49FBDC}"/>
    <dgm:cxn modelId="{E649254C-57E6-44A2-B4FA-62F68F7EAD74}" type="presOf" srcId="{5AF334E3-E32E-4CFF-B218-F805063690CC}" destId="{2BBE688F-13D5-427C-8F1D-6CBA2BC6376F}" srcOrd="0" destOrd="0" presId="urn:microsoft.com/office/officeart/2005/8/layout/chevron2"/>
    <dgm:cxn modelId="{9C42E057-0F57-4BAC-A3A3-71CF891D564C}" type="presOf" srcId="{8DDC4CBE-C910-4C6A-91DD-895E40BA776A}" destId="{FE45B01A-6F49-428B-AA61-4D62B3DFCAB5}" srcOrd="0" destOrd="1" presId="urn:microsoft.com/office/officeart/2005/8/layout/chevron2"/>
    <dgm:cxn modelId="{78E632A6-4D49-4631-8392-A019C4EA85DF}" srcId="{89430339-D31E-4D2C-A0B8-BBA0D43B8D96}" destId="{E9C43CDE-4671-4A96-8B72-0E8914B6BEF7}" srcOrd="1" destOrd="0" parTransId="{8B5E2BDF-4CBD-42FA-9849-0F9FD3558C04}" sibTransId="{8E7197ED-4245-4016-86AA-0935B80A2D18}"/>
    <dgm:cxn modelId="{3C6EC9AC-75D2-45E9-A4B0-2A374F3A68BF}" srcId="{9FB6167A-BDAD-4138-B0D9-B2B6904D2F46}" destId="{F817917C-0E6E-4BAF-B074-B8430130DAC4}" srcOrd="0" destOrd="0" parTransId="{DEED34E5-2784-4140-876E-5EB6CD873B50}" sibTransId="{1DF6826C-3C44-4485-BE09-308705771DF6}"/>
    <dgm:cxn modelId="{05A4E5AC-6315-4D8C-9601-EED7DE3196CB}" type="presOf" srcId="{89430339-D31E-4D2C-A0B8-BBA0D43B8D96}" destId="{B80C4202-F594-4BE1-A960-B1668D48CF13}" srcOrd="0" destOrd="0" presId="urn:microsoft.com/office/officeart/2005/8/layout/chevron2"/>
    <dgm:cxn modelId="{7C358CBF-9556-4131-8DC2-1315538C64B8}" type="presOf" srcId="{594C2C28-FB73-4388-AE0B-55D3AAD86260}" destId="{5B00D9FD-B78E-4263-AEB9-C4CEDF00E789}" srcOrd="0" destOrd="0" presId="urn:microsoft.com/office/officeart/2005/8/layout/chevron2"/>
    <dgm:cxn modelId="{53CEE3C4-2A67-4DEA-A608-0B98F4B6A3BF}" srcId="{89430339-D31E-4D2C-A0B8-BBA0D43B8D96}" destId="{594C2C28-FB73-4388-AE0B-55D3AAD86260}" srcOrd="0" destOrd="0" parTransId="{4783D83A-7E37-4175-A983-5185BB48E066}" sibTransId="{2CEB4C84-8F75-4A28-8065-6F8FCB24F844}"/>
    <dgm:cxn modelId="{0A1C67CF-FB72-41D2-B262-92DECDD5BD45}" srcId="{87DDA04A-B002-4D98-9F79-9E3B678BF95B}" destId="{A7DF6E00-D4B9-49B5-A6F2-6F16699DE575}" srcOrd="2" destOrd="0" parTransId="{588A06C5-386A-41FC-BA59-6453134AA753}" sibTransId="{EEE1FA66-3E19-4BD3-85C3-AE16A32EB691}"/>
    <dgm:cxn modelId="{CDBB77DE-0C6B-425B-98D7-A87EC7CD7C2F}" srcId="{87DDA04A-B002-4D98-9F79-9E3B678BF95B}" destId="{9FB6167A-BDAD-4138-B0D9-B2B6904D2F46}" srcOrd="1" destOrd="0" parTransId="{1BC3AE65-E45B-4AC3-8FEA-C78480E766F5}" sibTransId="{6BFDBCE4-0CD3-4677-9559-338EE92322F7}"/>
    <dgm:cxn modelId="{C326FCDF-61B9-4A20-ADCA-BCD7BE1D6AC9}" type="presOf" srcId="{9FB6167A-BDAD-4138-B0D9-B2B6904D2F46}" destId="{1B3EF267-717D-4A20-A994-113A5A11C0F3}" srcOrd="0" destOrd="0" presId="urn:microsoft.com/office/officeart/2005/8/layout/chevron2"/>
    <dgm:cxn modelId="{B5F5C6FF-DBDF-4DE2-8C08-0E44D9C85D2C}" srcId="{A7DF6E00-D4B9-49B5-A6F2-6F16699DE575}" destId="{5AF334E3-E32E-4CFF-B218-F805063690CC}" srcOrd="0" destOrd="0" parTransId="{F4B353B7-9ED0-45EA-8C99-7726267001C7}" sibTransId="{92F5095A-31E1-4E40-80B9-F126B72BB81F}"/>
    <dgm:cxn modelId="{C4310259-DED2-4313-9863-E61D2B93656B}" type="presParOf" srcId="{BEAB8D65-AA2A-4355-A6A8-A42209357D30}" destId="{F70C348B-2973-4CF9-BF49-FAC3627FCB51}" srcOrd="0" destOrd="0" presId="urn:microsoft.com/office/officeart/2005/8/layout/chevron2"/>
    <dgm:cxn modelId="{34607104-5878-4FC7-8E55-FC11F4F6F994}" type="presParOf" srcId="{F70C348B-2973-4CF9-BF49-FAC3627FCB51}" destId="{B80C4202-F594-4BE1-A960-B1668D48CF13}" srcOrd="0" destOrd="0" presId="urn:microsoft.com/office/officeart/2005/8/layout/chevron2"/>
    <dgm:cxn modelId="{D1760DB4-9A7E-4F17-8217-BD92D9457CAF}" type="presParOf" srcId="{F70C348B-2973-4CF9-BF49-FAC3627FCB51}" destId="{5B00D9FD-B78E-4263-AEB9-C4CEDF00E789}" srcOrd="1" destOrd="0" presId="urn:microsoft.com/office/officeart/2005/8/layout/chevron2"/>
    <dgm:cxn modelId="{B8EAE4E6-8527-44AB-9DF8-311693B9B005}" type="presParOf" srcId="{BEAB8D65-AA2A-4355-A6A8-A42209357D30}" destId="{72698D26-D782-43AF-8543-0D1DA0B3D951}" srcOrd="1" destOrd="0" presId="urn:microsoft.com/office/officeart/2005/8/layout/chevron2"/>
    <dgm:cxn modelId="{CD653C68-03F3-487E-8147-E761F7F858FE}" type="presParOf" srcId="{BEAB8D65-AA2A-4355-A6A8-A42209357D30}" destId="{F6B59BEE-112C-4AFC-9870-EABCB78896DD}" srcOrd="2" destOrd="0" presId="urn:microsoft.com/office/officeart/2005/8/layout/chevron2"/>
    <dgm:cxn modelId="{A2F029D8-9E23-4683-956E-04811DC40E5F}" type="presParOf" srcId="{F6B59BEE-112C-4AFC-9870-EABCB78896DD}" destId="{1B3EF267-717D-4A20-A994-113A5A11C0F3}" srcOrd="0" destOrd="0" presId="urn:microsoft.com/office/officeart/2005/8/layout/chevron2"/>
    <dgm:cxn modelId="{751AA8B8-D895-4B65-B711-36BB0A3D0E09}" type="presParOf" srcId="{F6B59BEE-112C-4AFC-9870-EABCB78896DD}" destId="{FE45B01A-6F49-428B-AA61-4D62B3DFCAB5}" srcOrd="1" destOrd="0" presId="urn:microsoft.com/office/officeart/2005/8/layout/chevron2"/>
    <dgm:cxn modelId="{F487EADA-1969-4592-90C5-A321378A697F}" type="presParOf" srcId="{BEAB8D65-AA2A-4355-A6A8-A42209357D30}" destId="{7D274DE1-4BCE-4948-B07A-8DD47C617720}" srcOrd="3" destOrd="0" presId="urn:microsoft.com/office/officeart/2005/8/layout/chevron2"/>
    <dgm:cxn modelId="{701D6A1F-24E6-4126-9628-6D7E1A80419B}" type="presParOf" srcId="{BEAB8D65-AA2A-4355-A6A8-A42209357D30}" destId="{B31FC382-48AB-483A-8875-3276918936BA}" srcOrd="4" destOrd="0" presId="urn:microsoft.com/office/officeart/2005/8/layout/chevron2"/>
    <dgm:cxn modelId="{485D070C-E506-4C0E-B8E9-23FDD774C3D8}" type="presParOf" srcId="{B31FC382-48AB-483A-8875-3276918936BA}" destId="{0D61B44C-CB52-42FF-8257-63ADE912349F}" srcOrd="0" destOrd="0" presId="urn:microsoft.com/office/officeart/2005/8/layout/chevron2"/>
    <dgm:cxn modelId="{D4ED06EF-A373-420E-A0D4-49DE0FC019C3}" type="presParOf" srcId="{B31FC382-48AB-483A-8875-3276918936BA}" destId="{2BBE688F-13D5-427C-8F1D-6CBA2BC637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A4E19-EBDF-4A92-AFA1-D09BE24BB725}" type="doc">
      <dgm:prSet loTypeId="urn:microsoft.com/office/officeart/2005/8/layout/list1" loCatId="list" qsTypeId="urn:microsoft.com/office/officeart/2005/8/quickstyle/simple1" qsCatId="simple" csTypeId="urn:microsoft.com/office/officeart/2005/8/colors/colorful1#4" csCatId="colorful" phldr="1"/>
      <dgm:spPr/>
      <dgm:t>
        <a:bodyPr/>
        <a:lstStyle/>
        <a:p>
          <a:endParaRPr lang="en-US"/>
        </a:p>
      </dgm:t>
    </dgm:pt>
    <dgm:pt modelId="{6FB3F7ED-6374-4631-BD90-B1A5DEB4049F}">
      <dgm:prSet phldrT="[Text]" custT="1"/>
      <dgm:spPr>
        <a:solidFill>
          <a:schemeClr val="accent1">
            <a:lumMod val="60000"/>
            <a:lumOff val="40000"/>
          </a:schemeClr>
        </a:solidFill>
      </dgm:spPr>
      <dgm:t>
        <a:bodyPr/>
        <a:lstStyle/>
        <a:p>
          <a:r>
            <a:rPr lang="en-US" sz="3200" dirty="0"/>
            <a:t>Operations (Productivity)</a:t>
          </a:r>
          <a:endParaRPr lang="en-US" sz="2200" dirty="0"/>
        </a:p>
      </dgm:t>
    </dgm:pt>
    <dgm:pt modelId="{BFFA3C39-ED36-4570-848F-BB76C89357AF}" type="parTrans" cxnId="{622995FA-E46B-4FB5-B2B5-8728A7A82B87}">
      <dgm:prSet/>
      <dgm:spPr/>
      <dgm:t>
        <a:bodyPr/>
        <a:lstStyle/>
        <a:p>
          <a:endParaRPr lang="en-US"/>
        </a:p>
      </dgm:t>
    </dgm:pt>
    <dgm:pt modelId="{C0E46AAD-24CE-45EE-A1A5-E4B17C2AAF03}" type="sibTrans" cxnId="{622995FA-E46B-4FB5-B2B5-8728A7A82B87}">
      <dgm:prSet/>
      <dgm:spPr/>
      <dgm:t>
        <a:bodyPr/>
        <a:lstStyle/>
        <a:p>
          <a:endParaRPr lang="en-US"/>
        </a:p>
      </dgm:t>
    </dgm:pt>
    <dgm:pt modelId="{536182FB-9708-4815-9EA7-597CE459A7BE}">
      <dgm:prSet phldrT="[Text]"/>
      <dgm:spPr>
        <a:solidFill>
          <a:schemeClr val="accent1">
            <a:lumMod val="60000"/>
            <a:lumOff val="40000"/>
          </a:schemeClr>
        </a:solidFill>
      </dgm:spPr>
      <dgm:t>
        <a:bodyPr/>
        <a:lstStyle/>
        <a:p>
          <a:r>
            <a:rPr lang="en-US" dirty="0"/>
            <a:t>Financial  (Time and Cost)</a:t>
          </a:r>
        </a:p>
      </dgm:t>
    </dgm:pt>
    <dgm:pt modelId="{28E32B74-1856-4ECF-98DC-69F5CD166EDD}" type="parTrans" cxnId="{9C5322D6-E254-444E-B02C-6FC26B82C4D8}">
      <dgm:prSet/>
      <dgm:spPr/>
      <dgm:t>
        <a:bodyPr/>
        <a:lstStyle/>
        <a:p>
          <a:endParaRPr lang="en-US"/>
        </a:p>
      </dgm:t>
    </dgm:pt>
    <dgm:pt modelId="{B4575554-BBEF-4DFE-8C7F-7BC3FFEE9453}" type="sibTrans" cxnId="{9C5322D6-E254-444E-B02C-6FC26B82C4D8}">
      <dgm:prSet/>
      <dgm:spPr/>
      <dgm:t>
        <a:bodyPr/>
        <a:lstStyle/>
        <a:p>
          <a:endParaRPr lang="en-US"/>
        </a:p>
      </dgm:t>
    </dgm:pt>
    <dgm:pt modelId="{DED21A20-989C-4E76-8253-39AD6C26ED51}">
      <dgm:prSet phldrT="[Text]"/>
      <dgm:spPr>
        <a:solidFill>
          <a:schemeClr val="accent1">
            <a:lumMod val="50000"/>
          </a:schemeClr>
        </a:solidFill>
      </dgm:spPr>
      <dgm:t>
        <a:bodyPr/>
        <a:lstStyle/>
        <a:p>
          <a:r>
            <a:rPr lang="en-US" dirty="0"/>
            <a:t>Quality</a:t>
          </a:r>
        </a:p>
      </dgm:t>
    </dgm:pt>
    <dgm:pt modelId="{DE814EAB-33AD-4CF0-9B20-5F1B47F7DBEA}" type="parTrans" cxnId="{07DADD69-B8B7-4D80-9790-CBB2F97ED19B}">
      <dgm:prSet/>
      <dgm:spPr/>
      <dgm:t>
        <a:bodyPr/>
        <a:lstStyle/>
        <a:p>
          <a:endParaRPr lang="en-US"/>
        </a:p>
      </dgm:t>
    </dgm:pt>
    <dgm:pt modelId="{5357CD90-48F4-41A4-9026-B3222543DEBF}" type="sibTrans" cxnId="{07DADD69-B8B7-4D80-9790-CBB2F97ED19B}">
      <dgm:prSet/>
      <dgm:spPr/>
      <dgm:t>
        <a:bodyPr/>
        <a:lstStyle/>
        <a:p>
          <a:endParaRPr lang="en-US"/>
        </a:p>
      </dgm:t>
    </dgm:pt>
    <dgm:pt modelId="{43C5F642-95CC-4363-98DB-F378F19A8C9B}" type="pres">
      <dgm:prSet presAssocID="{B90A4E19-EBDF-4A92-AFA1-D09BE24BB725}" presName="linear" presStyleCnt="0">
        <dgm:presLayoutVars>
          <dgm:dir/>
          <dgm:animLvl val="lvl"/>
          <dgm:resizeHandles val="exact"/>
        </dgm:presLayoutVars>
      </dgm:prSet>
      <dgm:spPr/>
    </dgm:pt>
    <dgm:pt modelId="{6B3AC53E-3B33-4BB3-A22A-AD5777D5681D}" type="pres">
      <dgm:prSet presAssocID="{6FB3F7ED-6374-4631-BD90-B1A5DEB4049F}" presName="parentLin" presStyleCnt="0"/>
      <dgm:spPr/>
    </dgm:pt>
    <dgm:pt modelId="{AF48397B-72A3-47C6-89F0-CDA41C2298CF}" type="pres">
      <dgm:prSet presAssocID="{6FB3F7ED-6374-4631-BD90-B1A5DEB4049F}" presName="parentLeftMargin" presStyleLbl="node1" presStyleIdx="0" presStyleCnt="3"/>
      <dgm:spPr/>
    </dgm:pt>
    <dgm:pt modelId="{BF7AAC3E-634B-41BA-976C-906B1E840666}" type="pres">
      <dgm:prSet presAssocID="{6FB3F7ED-6374-4631-BD90-B1A5DEB4049F}" presName="parentText" presStyleLbl="node1" presStyleIdx="0" presStyleCnt="3">
        <dgm:presLayoutVars>
          <dgm:chMax val="0"/>
          <dgm:bulletEnabled val="1"/>
        </dgm:presLayoutVars>
      </dgm:prSet>
      <dgm:spPr/>
    </dgm:pt>
    <dgm:pt modelId="{AF46A84A-5BAD-41D6-8133-A08990CCE509}" type="pres">
      <dgm:prSet presAssocID="{6FB3F7ED-6374-4631-BD90-B1A5DEB4049F}" presName="negativeSpace" presStyleCnt="0"/>
      <dgm:spPr/>
    </dgm:pt>
    <dgm:pt modelId="{0623D68A-9FE1-441D-903A-3EC0DDF60167}" type="pres">
      <dgm:prSet presAssocID="{6FB3F7ED-6374-4631-BD90-B1A5DEB4049F}" presName="childText" presStyleLbl="conFgAcc1" presStyleIdx="0" presStyleCnt="3">
        <dgm:presLayoutVars>
          <dgm:bulletEnabled val="1"/>
        </dgm:presLayoutVars>
      </dgm:prSet>
      <dgm:spPr/>
    </dgm:pt>
    <dgm:pt modelId="{C65BD9BF-EC28-488E-88AD-AA12BC3E8FAA}" type="pres">
      <dgm:prSet presAssocID="{C0E46AAD-24CE-45EE-A1A5-E4B17C2AAF03}" presName="spaceBetweenRectangles" presStyleCnt="0"/>
      <dgm:spPr/>
    </dgm:pt>
    <dgm:pt modelId="{481F4463-D594-4F42-95DB-B10D1BBBD3A0}" type="pres">
      <dgm:prSet presAssocID="{536182FB-9708-4815-9EA7-597CE459A7BE}" presName="parentLin" presStyleCnt="0"/>
      <dgm:spPr/>
    </dgm:pt>
    <dgm:pt modelId="{6D3F4345-E5C8-4F80-B478-D41AEC04247A}" type="pres">
      <dgm:prSet presAssocID="{536182FB-9708-4815-9EA7-597CE459A7BE}" presName="parentLeftMargin" presStyleLbl="node1" presStyleIdx="0" presStyleCnt="3"/>
      <dgm:spPr/>
    </dgm:pt>
    <dgm:pt modelId="{15035D3E-5262-43F5-A441-64B128D2A31E}" type="pres">
      <dgm:prSet presAssocID="{536182FB-9708-4815-9EA7-597CE459A7BE}" presName="parentText" presStyleLbl="node1" presStyleIdx="1" presStyleCnt="3">
        <dgm:presLayoutVars>
          <dgm:chMax val="0"/>
          <dgm:bulletEnabled val="1"/>
        </dgm:presLayoutVars>
      </dgm:prSet>
      <dgm:spPr/>
    </dgm:pt>
    <dgm:pt modelId="{04AE5972-5A82-4F6A-BE3E-E80BDF612D85}" type="pres">
      <dgm:prSet presAssocID="{536182FB-9708-4815-9EA7-597CE459A7BE}" presName="negativeSpace" presStyleCnt="0"/>
      <dgm:spPr/>
    </dgm:pt>
    <dgm:pt modelId="{1C7A62CC-CCF9-4A20-B340-C3F11195DACA}" type="pres">
      <dgm:prSet presAssocID="{536182FB-9708-4815-9EA7-597CE459A7BE}" presName="childText" presStyleLbl="conFgAcc1" presStyleIdx="1" presStyleCnt="3">
        <dgm:presLayoutVars>
          <dgm:bulletEnabled val="1"/>
        </dgm:presLayoutVars>
      </dgm:prSet>
      <dgm:spPr/>
    </dgm:pt>
    <dgm:pt modelId="{5668E03B-074E-473D-9CAC-C026EBD72E82}" type="pres">
      <dgm:prSet presAssocID="{B4575554-BBEF-4DFE-8C7F-7BC3FFEE9453}" presName="spaceBetweenRectangles" presStyleCnt="0"/>
      <dgm:spPr/>
    </dgm:pt>
    <dgm:pt modelId="{9F6D2B24-E3EC-4132-B139-311695E05CC0}" type="pres">
      <dgm:prSet presAssocID="{DED21A20-989C-4E76-8253-39AD6C26ED51}" presName="parentLin" presStyleCnt="0"/>
      <dgm:spPr/>
    </dgm:pt>
    <dgm:pt modelId="{E078A401-58B8-4EDC-9824-D17E72CF1975}" type="pres">
      <dgm:prSet presAssocID="{DED21A20-989C-4E76-8253-39AD6C26ED51}" presName="parentLeftMargin" presStyleLbl="node1" presStyleIdx="1" presStyleCnt="3"/>
      <dgm:spPr/>
    </dgm:pt>
    <dgm:pt modelId="{0E0A9E0F-3B34-4236-8E0A-7F99C3E51C86}" type="pres">
      <dgm:prSet presAssocID="{DED21A20-989C-4E76-8253-39AD6C26ED51}" presName="parentText" presStyleLbl="node1" presStyleIdx="2" presStyleCnt="3">
        <dgm:presLayoutVars>
          <dgm:chMax val="0"/>
          <dgm:bulletEnabled val="1"/>
        </dgm:presLayoutVars>
      </dgm:prSet>
      <dgm:spPr/>
    </dgm:pt>
    <dgm:pt modelId="{49D49A8B-EE24-4639-8D84-8E4F9D003A65}" type="pres">
      <dgm:prSet presAssocID="{DED21A20-989C-4E76-8253-39AD6C26ED51}" presName="negativeSpace" presStyleCnt="0"/>
      <dgm:spPr/>
    </dgm:pt>
    <dgm:pt modelId="{E607583D-83FF-4099-B124-260F3B5E6DFB}" type="pres">
      <dgm:prSet presAssocID="{DED21A20-989C-4E76-8253-39AD6C26ED51}" presName="childText" presStyleLbl="conFgAcc1" presStyleIdx="2" presStyleCnt="3">
        <dgm:presLayoutVars>
          <dgm:bulletEnabled val="1"/>
        </dgm:presLayoutVars>
      </dgm:prSet>
      <dgm:spPr/>
    </dgm:pt>
  </dgm:ptLst>
  <dgm:cxnLst>
    <dgm:cxn modelId="{2DB62816-DA95-4874-8894-C2472D57AAEF}" type="presOf" srcId="{536182FB-9708-4815-9EA7-597CE459A7BE}" destId="{6D3F4345-E5C8-4F80-B478-D41AEC04247A}" srcOrd="0" destOrd="0" presId="urn:microsoft.com/office/officeart/2005/8/layout/list1"/>
    <dgm:cxn modelId="{ADC04739-5D33-4A26-9998-5AB93DD1A38D}" type="presOf" srcId="{6FB3F7ED-6374-4631-BD90-B1A5DEB4049F}" destId="{BF7AAC3E-634B-41BA-976C-906B1E840666}" srcOrd="1" destOrd="0" presId="urn:microsoft.com/office/officeart/2005/8/layout/list1"/>
    <dgm:cxn modelId="{B66CB763-6690-44BF-A3D9-DEF44FA2A864}" type="presOf" srcId="{DED21A20-989C-4E76-8253-39AD6C26ED51}" destId="{0E0A9E0F-3B34-4236-8E0A-7F99C3E51C86}" srcOrd="1" destOrd="0" presId="urn:microsoft.com/office/officeart/2005/8/layout/list1"/>
    <dgm:cxn modelId="{07DADD69-B8B7-4D80-9790-CBB2F97ED19B}" srcId="{B90A4E19-EBDF-4A92-AFA1-D09BE24BB725}" destId="{DED21A20-989C-4E76-8253-39AD6C26ED51}" srcOrd="2" destOrd="0" parTransId="{DE814EAB-33AD-4CF0-9B20-5F1B47F7DBEA}" sibTransId="{5357CD90-48F4-41A4-9026-B3222543DEBF}"/>
    <dgm:cxn modelId="{4214CA85-32DE-4EEA-B099-7FC0A9411E07}" type="presOf" srcId="{536182FB-9708-4815-9EA7-597CE459A7BE}" destId="{15035D3E-5262-43F5-A441-64B128D2A31E}" srcOrd="1" destOrd="0" presId="urn:microsoft.com/office/officeart/2005/8/layout/list1"/>
    <dgm:cxn modelId="{DCB65A99-0AF1-4691-B57F-40ABAF4D64E0}" type="presOf" srcId="{6FB3F7ED-6374-4631-BD90-B1A5DEB4049F}" destId="{AF48397B-72A3-47C6-89F0-CDA41C2298CF}" srcOrd="0" destOrd="0" presId="urn:microsoft.com/office/officeart/2005/8/layout/list1"/>
    <dgm:cxn modelId="{07BE9FA8-C7E1-407B-A8E2-E55B4EC2F761}" type="presOf" srcId="{B90A4E19-EBDF-4A92-AFA1-D09BE24BB725}" destId="{43C5F642-95CC-4363-98DB-F378F19A8C9B}" srcOrd="0" destOrd="0" presId="urn:microsoft.com/office/officeart/2005/8/layout/list1"/>
    <dgm:cxn modelId="{9C5322D6-E254-444E-B02C-6FC26B82C4D8}" srcId="{B90A4E19-EBDF-4A92-AFA1-D09BE24BB725}" destId="{536182FB-9708-4815-9EA7-597CE459A7BE}" srcOrd="1" destOrd="0" parTransId="{28E32B74-1856-4ECF-98DC-69F5CD166EDD}" sibTransId="{B4575554-BBEF-4DFE-8C7F-7BC3FFEE9453}"/>
    <dgm:cxn modelId="{6350C6E5-2821-4957-B9D7-6A801736148C}" type="presOf" srcId="{DED21A20-989C-4E76-8253-39AD6C26ED51}" destId="{E078A401-58B8-4EDC-9824-D17E72CF1975}" srcOrd="0" destOrd="0" presId="urn:microsoft.com/office/officeart/2005/8/layout/list1"/>
    <dgm:cxn modelId="{622995FA-E46B-4FB5-B2B5-8728A7A82B87}" srcId="{B90A4E19-EBDF-4A92-AFA1-D09BE24BB725}" destId="{6FB3F7ED-6374-4631-BD90-B1A5DEB4049F}" srcOrd="0" destOrd="0" parTransId="{BFFA3C39-ED36-4570-848F-BB76C89357AF}" sibTransId="{C0E46AAD-24CE-45EE-A1A5-E4B17C2AAF03}"/>
    <dgm:cxn modelId="{D0DFF35C-0E2A-469F-963E-31FE0C5DEC18}" type="presParOf" srcId="{43C5F642-95CC-4363-98DB-F378F19A8C9B}" destId="{6B3AC53E-3B33-4BB3-A22A-AD5777D5681D}" srcOrd="0" destOrd="0" presId="urn:microsoft.com/office/officeart/2005/8/layout/list1"/>
    <dgm:cxn modelId="{1294593E-CED6-4B51-92CA-111E6A0DBB62}" type="presParOf" srcId="{6B3AC53E-3B33-4BB3-A22A-AD5777D5681D}" destId="{AF48397B-72A3-47C6-89F0-CDA41C2298CF}" srcOrd="0" destOrd="0" presId="urn:microsoft.com/office/officeart/2005/8/layout/list1"/>
    <dgm:cxn modelId="{078B4286-B381-40E8-B090-ED03721954B0}" type="presParOf" srcId="{6B3AC53E-3B33-4BB3-A22A-AD5777D5681D}" destId="{BF7AAC3E-634B-41BA-976C-906B1E840666}" srcOrd="1" destOrd="0" presId="urn:microsoft.com/office/officeart/2005/8/layout/list1"/>
    <dgm:cxn modelId="{3270A478-C1B0-4219-9E0D-CE0511E50123}" type="presParOf" srcId="{43C5F642-95CC-4363-98DB-F378F19A8C9B}" destId="{AF46A84A-5BAD-41D6-8133-A08990CCE509}" srcOrd="1" destOrd="0" presId="urn:microsoft.com/office/officeart/2005/8/layout/list1"/>
    <dgm:cxn modelId="{6979089B-DFFA-49DF-886C-629FB6E49EFF}" type="presParOf" srcId="{43C5F642-95CC-4363-98DB-F378F19A8C9B}" destId="{0623D68A-9FE1-441D-903A-3EC0DDF60167}" srcOrd="2" destOrd="0" presId="urn:microsoft.com/office/officeart/2005/8/layout/list1"/>
    <dgm:cxn modelId="{7F99DBB5-6A44-498E-872A-A2A49A22319A}" type="presParOf" srcId="{43C5F642-95CC-4363-98DB-F378F19A8C9B}" destId="{C65BD9BF-EC28-488E-88AD-AA12BC3E8FAA}" srcOrd="3" destOrd="0" presId="urn:microsoft.com/office/officeart/2005/8/layout/list1"/>
    <dgm:cxn modelId="{33C21330-27BC-4B0A-A51D-658225E0A36E}" type="presParOf" srcId="{43C5F642-95CC-4363-98DB-F378F19A8C9B}" destId="{481F4463-D594-4F42-95DB-B10D1BBBD3A0}" srcOrd="4" destOrd="0" presId="urn:microsoft.com/office/officeart/2005/8/layout/list1"/>
    <dgm:cxn modelId="{8CAA9CAE-D8BE-4AF0-97D1-08F5AB0AC735}" type="presParOf" srcId="{481F4463-D594-4F42-95DB-B10D1BBBD3A0}" destId="{6D3F4345-E5C8-4F80-B478-D41AEC04247A}" srcOrd="0" destOrd="0" presId="urn:microsoft.com/office/officeart/2005/8/layout/list1"/>
    <dgm:cxn modelId="{F53DADCE-E54B-483E-BE0D-04ED513BBD49}" type="presParOf" srcId="{481F4463-D594-4F42-95DB-B10D1BBBD3A0}" destId="{15035D3E-5262-43F5-A441-64B128D2A31E}" srcOrd="1" destOrd="0" presId="urn:microsoft.com/office/officeart/2005/8/layout/list1"/>
    <dgm:cxn modelId="{06F6AC71-40DD-41B0-ADD1-50F56F54317F}" type="presParOf" srcId="{43C5F642-95CC-4363-98DB-F378F19A8C9B}" destId="{04AE5972-5A82-4F6A-BE3E-E80BDF612D85}" srcOrd="5" destOrd="0" presId="urn:microsoft.com/office/officeart/2005/8/layout/list1"/>
    <dgm:cxn modelId="{B3E910FC-872F-4ACE-8581-1EA296EDAC4B}" type="presParOf" srcId="{43C5F642-95CC-4363-98DB-F378F19A8C9B}" destId="{1C7A62CC-CCF9-4A20-B340-C3F11195DACA}" srcOrd="6" destOrd="0" presId="urn:microsoft.com/office/officeart/2005/8/layout/list1"/>
    <dgm:cxn modelId="{69028345-778D-4B29-82E9-B40FFCBE5D59}" type="presParOf" srcId="{43C5F642-95CC-4363-98DB-F378F19A8C9B}" destId="{5668E03B-074E-473D-9CAC-C026EBD72E82}" srcOrd="7" destOrd="0" presId="urn:microsoft.com/office/officeart/2005/8/layout/list1"/>
    <dgm:cxn modelId="{87D7F210-62C3-45C0-AD0D-F6A552D8804A}" type="presParOf" srcId="{43C5F642-95CC-4363-98DB-F378F19A8C9B}" destId="{9F6D2B24-E3EC-4132-B139-311695E05CC0}" srcOrd="8" destOrd="0" presId="urn:microsoft.com/office/officeart/2005/8/layout/list1"/>
    <dgm:cxn modelId="{D256DD60-297B-4A89-AE37-AB991682E88E}" type="presParOf" srcId="{9F6D2B24-E3EC-4132-B139-311695E05CC0}" destId="{E078A401-58B8-4EDC-9824-D17E72CF1975}" srcOrd="0" destOrd="0" presId="urn:microsoft.com/office/officeart/2005/8/layout/list1"/>
    <dgm:cxn modelId="{473AF8CD-2F2C-4991-8258-C9F7BC99A37F}" type="presParOf" srcId="{9F6D2B24-E3EC-4132-B139-311695E05CC0}" destId="{0E0A9E0F-3B34-4236-8E0A-7F99C3E51C86}" srcOrd="1" destOrd="0" presId="urn:microsoft.com/office/officeart/2005/8/layout/list1"/>
    <dgm:cxn modelId="{AFD279A1-A50D-467E-A8BF-DF14EA891106}" type="presParOf" srcId="{43C5F642-95CC-4363-98DB-F378F19A8C9B}" destId="{49D49A8B-EE24-4639-8D84-8E4F9D003A65}" srcOrd="9" destOrd="0" presId="urn:microsoft.com/office/officeart/2005/8/layout/list1"/>
    <dgm:cxn modelId="{7A31D2F0-85DB-4886-9134-62FBB54FF1AF}" type="presParOf" srcId="{43C5F642-95CC-4363-98DB-F378F19A8C9B}" destId="{E607583D-83FF-4099-B124-260F3B5E6D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3DC31-BDA5-48A4-A795-2917298B406B}" type="doc">
      <dgm:prSet loTypeId="urn:microsoft.com/office/officeart/2005/8/layout/vList6" loCatId="list" qsTypeId="urn:microsoft.com/office/officeart/2005/8/quickstyle/simple1" qsCatId="simple" csTypeId="urn:microsoft.com/office/officeart/2005/8/colors/colorful1#9" csCatId="colorful" phldr="1"/>
      <dgm:spPr/>
      <dgm:t>
        <a:bodyPr/>
        <a:lstStyle/>
        <a:p>
          <a:endParaRPr lang="en-US"/>
        </a:p>
      </dgm:t>
    </dgm:pt>
    <dgm:pt modelId="{B6903A9F-B9E6-4FA6-B616-F6C507917430}">
      <dgm:prSet phldrT="[Text]"/>
      <dgm:spPr>
        <a:solidFill>
          <a:schemeClr val="accent1">
            <a:lumMod val="60000"/>
            <a:lumOff val="40000"/>
          </a:schemeClr>
        </a:solidFill>
      </dgm:spPr>
      <dgm:t>
        <a:bodyPr/>
        <a:lstStyle/>
        <a:p>
          <a:r>
            <a:rPr lang="en-US" dirty="0"/>
            <a:t>Revenue</a:t>
          </a:r>
        </a:p>
      </dgm:t>
    </dgm:pt>
    <dgm:pt modelId="{68BB7820-1A8C-4212-BCB6-68CB9D546B62}" type="parTrans" cxnId="{4781D1EF-AB98-4B69-A6DB-ADD1B14B11FB}">
      <dgm:prSet/>
      <dgm:spPr/>
      <dgm:t>
        <a:bodyPr/>
        <a:lstStyle/>
        <a:p>
          <a:endParaRPr lang="en-US"/>
        </a:p>
      </dgm:t>
    </dgm:pt>
    <dgm:pt modelId="{DD3ADB7E-42F6-4904-AD98-4C2998B8044B}" type="sibTrans" cxnId="{4781D1EF-AB98-4B69-A6DB-ADD1B14B11FB}">
      <dgm:prSet/>
      <dgm:spPr/>
      <dgm:t>
        <a:bodyPr/>
        <a:lstStyle/>
        <a:p>
          <a:endParaRPr lang="en-US"/>
        </a:p>
      </dgm:t>
    </dgm:pt>
    <dgm:pt modelId="{2E297099-13D9-4C70-A567-9AF45F11DE48}">
      <dgm:prSet phldrT="[Text]" custT="1"/>
      <dgm:spPr>
        <a:solidFill>
          <a:schemeClr val="accent1">
            <a:lumMod val="40000"/>
            <a:lumOff val="60000"/>
            <a:alpha val="90000"/>
          </a:schemeClr>
        </a:solidFill>
      </dgm:spPr>
      <dgm:t>
        <a:bodyPr/>
        <a:lstStyle/>
        <a:p>
          <a:r>
            <a:rPr lang="en-US" sz="2800" dirty="0"/>
            <a:t>A/R: Charges, payments, adjustments</a:t>
          </a:r>
        </a:p>
      </dgm:t>
    </dgm:pt>
    <dgm:pt modelId="{4BD0AB8F-D5C5-4EA6-AFB9-BF6A20362A1B}" type="parTrans" cxnId="{CD930E82-69B2-4B57-9EC4-8A475A8D7EC0}">
      <dgm:prSet/>
      <dgm:spPr/>
      <dgm:t>
        <a:bodyPr/>
        <a:lstStyle/>
        <a:p>
          <a:endParaRPr lang="en-US"/>
        </a:p>
      </dgm:t>
    </dgm:pt>
    <dgm:pt modelId="{3F57E8E9-EBDD-4DB8-ADA3-9FA874050D28}" type="sibTrans" cxnId="{CD930E82-69B2-4B57-9EC4-8A475A8D7EC0}">
      <dgm:prSet/>
      <dgm:spPr/>
      <dgm:t>
        <a:bodyPr/>
        <a:lstStyle/>
        <a:p>
          <a:endParaRPr lang="en-US"/>
        </a:p>
      </dgm:t>
    </dgm:pt>
    <dgm:pt modelId="{A81F81BF-4E6A-4D62-A43E-E532F5E6241A}">
      <dgm:prSet phldrT="[Text]" custT="1"/>
      <dgm:spPr>
        <a:solidFill>
          <a:schemeClr val="accent1">
            <a:lumMod val="40000"/>
            <a:lumOff val="60000"/>
            <a:alpha val="90000"/>
          </a:schemeClr>
        </a:solidFill>
      </dgm:spPr>
      <dgm:t>
        <a:bodyPr/>
        <a:lstStyle/>
        <a:p>
          <a:r>
            <a:rPr lang="en-US" sz="2800" dirty="0"/>
            <a:t>Payer and patient issues</a:t>
          </a:r>
        </a:p>
      </dgm:t>
    </dgm:pt>
    <dgm:pt modelId="{F793ACCF-58E3-4EF1-9F21-56FA4ADF1E59}" type="parTrans" cxnId="{4D99089E-533B-485D-A057-72A22FD386AF}">
      <dgm:prSet/>
      <dgm:spPr/>
      <dgm:t>
        <a:bodyPr/>
        <a:lstStyle/>
        <a:p>
          <a:endParaRPr lang="en-US"/>
        </a:p>
      </dgm:t>
    </dgm:pt>
    <dgm:pt modelId="{96005F12-B6C6-4C78-A066-1EFF15541F11}" type="sibTrans" cxnId="{4D99089E-533B-485D-A057-72A22FD386AF}">
      <dgm:prSet/>
      <dgm:spPr/>
      <dgm:t>
        <a:bodyPr/>
        <a:lstStyle/>
        <a:p>
          <a:endParaRPr lang="en-US"/>
        </a:p>
      </dgm:t>
    </dgm:pt>
    <dgm:pt modelId="{61925A71-4394-47E3-8314-644E34F906DA}">
      <dgm:prSet phldrT="[Text]"/>
      <dgm:spPr>
        <a:solidFill>
          <a:schemeClr val="accent1">
            <a:lumMod val="60000"/>
            <a:lumOff val="40000"/>
          </a:schemeClr>
        </a:solidFill>
      </dgm:spPr>
      <dgm:t>
        <a:bodyPr/>
        <a:lstStyle/>
        <a:p>
          <a:r>
            <a:rPr lang="en-US" dirty="0"/>
            <a:t>Expenses</a:t>
          </a:r>
        </a:p>
      </dgm:t>
    </dgm:pt>
    <dgm:pt modelId="{DC46BBE1-8281-4CD7-AA95-67D53919D32C}" type="parTrans" cxnId="{A2454527-71AC-4848-93FC-A457AFCBDB2B}">
      <dgm:prSet/>
      <dgm:spPr/>
      <dgm:t>
        <a:bodyPr/>
        <a:lstStyle/>
        <a:p>
          <a:endParaRPr lang="en-US"/>
        </a:p>
      </dgm:t>
    </dgm:pt>
    <dgm:pt modelId="{D8FD88CE-AA90-4290-9B18-ABF8F3B79CDD}" type="sibTrans" cxnId="{A2454527-71AC-4848-93FC-A457AFCBDB2B}">
      <dgm:prSet/>
      <dgm:spPr/>
      <dgm:t>
        <a:bodyPr/>
        <a:lstStyle/>
        <a:p>
          <a:endParaRPr lang="en-US"/>
        </a:p>
      </dgm:t>
    </dgm:pt>
    <dgm:pt modelId="{499F2F2A-D392-4093-ABBA-AADCC0D4BE0B}">
      <dgm:prSet phldrT="[Text]" custT="1"/>
      <dgm:spPr>
        <a:solidFill>
          <a:schemeClr val="accent1">
            <a:lumMod val="40000"/>
            <a:lumOff val="60000"/>
            <a:alpha val="90000"/>
          </a:schemeClr>
        </a:solidFill>
      </dgm:spPr>
      <dgm:t>
        <a:bodyPr/>
        <a:lstStyle/>
        <a:p>
          <a:r>
            <a:rPr lang="en-US" sz="2800" dirty="0"/>
            <a:t>Staff costs</a:t>
          </a:r>
        </a:p>
      </dgm:t>
    </dgm:pt>
    <dgm:pt modelId="{029DCCFA-63EB-4420-82CF-8E1C2AEBF47D}" type="parTrans" cxnId="{32368FFA-DBA7-4936-978B-DDF04A74085F}">
      <dgm:prSet/>
      <dgm:spPr/>
      <dgm:t>
        <a:bodyPr/>
        <a:lstStyle/>
        <a:p>
          <a:endParaRPr lang="en-US"/>
        </a:p>
      </dgm:t>
    </dgm:pt>
    <dgm:pt modelId="{E505FF7F-FD48-4CAE-9FA2-3788B64B9421}" type="sibTrans" cxnId="{32368FFA-DBA7-4936-978B-DDF04A74085F}">
      <dgm:prSet/>
      <dgm:spPr/>
      <dgm:t>
        <a:bodyPr/>
        <a:lstStyle/>
        <a:p>
          <a:endParaRPr lang="en-US"/>
        </a:p>
      </dgm:t>
    </dgm:pt>
    <dgm:pt modelId="{D36B13CC-063A-4BB7-AC01-DBF41447DEFC}">
      <dgm:prSet phldrT="[Text]" custT="1"/>
      <dgm:spPr>
        <a:solidFill>
          <a:schemeClr val="accent1">
            <a:lumMod val="40000"/>
            <a:lumOff val="60000"/>
            <a:alpha val="90000"/>
          </a:schemeClr>
        </a:solidFill>
      </dgm:spPr>
      <dgm:t>
        <a:bodyPr/>
        <a:lstStyle/>
        <a:p>
          <a:r>
            <a:rPr lang="en-US" sz="2800" dirty="0"/>
            <a:t>Physician compensation</a:t>
          </a:r>
        </a:p>
      </dgm:t>
    </dgm:pt>
    <dgm:pt modelId="{B8DFEE89-5B15-4793-9603-D72B1138DC64}" type="parTrans" cxnId="{DFE2AB5E-CA90-42C7-9D5A-6E50750CA1ED}">
      <dgm:prSet/>
      <dgm:spPr/>
      <dgm:t>
        <a:bodyPr/>
        <a:lstStyle/>
        <a:p>
          <a:endParaRPr lang="en-US"/>
        </a:p>
      </dgm:t>
    </dgm:pt>
    <dgm:pt modelId="{FD0DA879-C5AE-4A15-831F-24185EF6E963}" type="sibTrans" cxnId="{DFE2AB5E-CA90-42C7-9D5A-6E50750CA1ED}">
      <dgm:prSet/>
      <dgm:spPr/>
      <dgm:t>
        <a:bodyPr/>
        <a:lstStyle/>
        <a:p>
          <a:endParaRPr lang="en-US"/>
        </a:p>
      </dgm:t>
    </dgm:pt>
    <dgm:pt modelId="{FFE8050E-3886-456F-94FC-BD4315D2D3A7}">
      <dgm:prSet phldrT="[Text]" custT="1"/>
      <dgm:spPr>
        <a:solidFill>
          <a:schemeClr val="accent1">
            <a:lumMod val="40000"/>
            <a:lumOff val="60000"/>
            <a:alpha val="90000"/>
          </a:schemeClr>
        </a:solidFill>
      </dgm:spPr>
      <dgm:t>
        <a:bodyPr/>
        <a:lstStyle/>
        <a:p>
          <a:r>
            <a:rPr lang="en-US" sz="2800" dirty="0"/>
            <a:t>General operating costs</a:t>
          </a:r>
        </a:p>
      </dgm:t>
    </dgm:pt>
    <dgm:pt modelId="{F456E2E0-EF3C-4A0E-A399-54919353A2E4}" type="parTrans" cxnId="{F58D37BA-B8BD-4E67-BC17-F0CB7C533F60}">
      <dgm:prSet/>
      <dgm:spPr/>
      <dgm:t>
        <a:bodyPr/>
        <a:lstStyle/>
        <a:p>
          <a:endParaRPr lang="en-US"/>
        </a:p>
      </dgm:t>
    </dgm:pt>
    <dgm:pt modelId="{CB0113DC-0E38-436E-BFC0-A937C56E2C3A}" type="sibTrans" cxnId="{F58D37BA-B8BD-4E67-BC17-F0CB7C533F60}">
      <dgm:prSet/>
      <dgm:spPr/>
      <dgm:t>
        <a:bodyPr/>
        <a:lstStyle/>
        <a:p>
          <a:endParaRPr lang="en-US"/>
        </a:p>
      </dgm:t>
    </dgm:pt>
    <dgm:pt modelId="{AD26E8F6-7C3C-4734-A5A2-15C663ACB855}" type="pres">
      <dgm:prSet presAssocID="{6703DC31-BDA5-48A4-A795-2917298B406B}" presName="Name0" presStyleCnt="0">
        <dgm:presLayoutVars>
          <dgm:dir/>
          <dgm:animLvl val="lvl"/>
          <dgm:resizeHandles/>
        </dgm:presLayoutVars>
      </dgm:prSet>
      <dgm:spPr/>
    </dgm:pt>
    <dgm:pt modelId="{29DD5A8E-2309-4BDD-B76C-8C5BE708981A}" type="pres">
      <dgm:prSet presAssocID="{B6903A9F-B9E6-4FA6-B616-F6C507917430}" presName="linNode" presStyleCnt="0"/>
      <dgm:spPr/>
    </dgm:pt>
    <dgm:pt modelId="{204D6364-6C94-4C0E-A519-3421EF5F389B}" type="pres">
      <dgm:prSet presAssocID="{B6903A9F-B9E6-4FA6-B616-F6C507917430}" presName="parentShp" presStyleLbl="node1" presStyleIdx="0" presStyleCnt="2">
        <dgm:presLayoutVars>
          <dgm:bulletEnabled val="1"/>
        </dgm:presLayoutVars>
      </dgm:prSet>
      <dgm:spPr/>
    </dgm:pt>
    <dgm:pt modelId="{7FD745E4-0E28-4FEB-B616-9B7D2F467CCC}" type="pres">
      <dgm:prSet presAssocID="{B6903A9F-B9E6-4FA6-B616-F6C507917430}" presName="childShp" presStyleLbl="bgAccFollowNode1" presStyleIdx="0" presStyleCnt="2">
        <dgm:presLayoutVars>
          <dgm:bulletEnabled val="1"/>
        </dgm:presLayoutVars>
      </dgm:prSet>
      <dgm:spPr/>
    </dgm:pt>
    <dgm:pt modelId="{D74EA013-71BC-49B3-AA88-D5FA28914A3A}" type="pres">
      <dgm:prSet presAssocID="{DD3ADB7E-42F6-4904-AD98-4C2998B8044B}" presName="spacing" presStyleCnt="0"/>
      <dgm:spPr/>
    </dgm:pt>
    <dgm:pt modelId="{22C45D47-9C5B-4D85-8E0B-C4165A9A3FD5}" type="pres">
      <dgm:prSet presAssocID="{61925A71-4394-47E3-8314-644E34F906DA}" presName="linNode" presStyleCnt="0"/>
      <dgm:spPr/>
    </dgm:pt>
    <dgm:pt modelId="{29DA9205-D15E-4948-AEC8-029D6C7ACC9C}" type="pres">
      <dgm:prSet presAssocID="{61925A71-4394-47E3-8314-644E34F906DA}" presName="parentShp" presStyleLbl="node1" presStyleIdx="1" presStyleCnt="2" custLinFactNeighborY="-3199">
        <dgm:presLayoutVars>
          <dgm:bulletEnabled val="1"/>
        </dgm:presLayoutVars>
      </dgm:prSet>
      <dgm:spPr/>
    </dgm:pt>
    <dgm:pt modelId="{738491CE-CA97-4275-BC09-EC02B64699FF}" type="pres">
      <dgm:prSet presAssocID="{61925A71-4394-47E3-8314-644E34F906DA}" presName="childShp" presStyleLbl="bgAccFollowNode1" presStyleIdx="1" presStyleCnt="2">
        <dgm:presLayoutVars>
          <dgm:bulletEnabled val="1"/>
        </dgm:presLayoutVars>
      </dgm:prSet>
      <dgm:spPr/>
    </dgm:pt>
  </dgm:ptLst>
  <dgm:cxnLst>
    <dgm:cxn modelId="{A7390003-4277-46FB-9971-3234C3205A71}" type="presOf" srcId="{6703DC31-BDA5-48A4-A795-2917298B406B}" destId="{AD26E8F6-7C3C-4734-A5A2-15C663ACB855}" srcOrd="0" destOrd="0" presId="urn:microsoft.com/office/officeart/2005/8/layout/vList6"/>
    <dgm:cxn modelId="{1611FF03-DF4E-413F-856A-32FA53A3E687}" type="presOf" srcId="{2E297099-13D9-4C70-A567-9AF45F11DE48}" destId="{7FD745E4-0E28-4FEB-B616-9B7D2F467CCC}" srcOrd="0" destOrd="0" presId="urn:microsoft.com/office/officeart/2005/8/layout/vList6"/>
    <dgm:cxn modelId="{A2454527-71AC-4848-93FC-A457AFCBDB2B}" srcId="{6703DC31-BDA5-48A4-A795-2917298B406B}" destId="{61925A71-4394-47E3-8314-644E34F906DA}" srcOrd="1" destOrd="0" parTransId="{DC46BBE1-8281-4CD7-AA95-67D53919D32C}" sibTransId="{D8FD88CE-AA90-4290-9B18-ABF8F3B79CDD}"/>
    <dgm:cxn modelId="{3FD1AA3A-0D4A-4C6A-BD2F-22636F110E59}" type="presOf" srcId="{499F2F2A-D392-4093-ABBA-AADCC0D4BE0B}" destId="{738491CE-CA97-4275-BC09-EC02B64699FF}" srcOrd="0" destOrd="0" presId="urn:microsoft.com/office/officeart/2005/8/layout/vList6"/>
    <dgm:cxn modelId="{4F72A45D-2A74-4C51-95EE-C66B264D7DEE}" type="presOf" srcId="{A81F81BF-4E6A-4D62-A43E-E532F5E6241A}" destId="{7FD745E4-0E28-4FEB-B616-9B7D2F467CCC}" srcOrd="0" destOrd="1" presId="urn:microsoft.com/office/officeart/2005/8/layout/vList6"/>
    <dgm:cxn modelId="{DFE2AB5E-CA90-42C7-9D5A-6E50750CA1ED}" srcId="{61925A71-4394-47E3-8314-644E34F906DA}" destId="{D36B13CC-063A-4BB7-AC01-DBF41447DEFC}" srcOrd="2" destOrd="0" parTransId="{B8DFEE89-5B15-4793-9603-D72B1138DC64}" sibTransId="{FD0DA879-C5AE-4A15-831F-24185EF6E963}"/>
    <dgm:cxn modelId="{E89FAD65-BCC3-4BEC-82AB-C68B19BB3CA3}" type="presOf" srcId="{D36B13CC-063A-4BB7-AC01-DBF41447DEFC}" destId="{738491CE-CA97-4275-BC09-EC02B64699FF}" srcOrd="0" destOrd="2" presId="urn:microsoft.com/office/officeart/2005/8/layout/vList6"/>
    <dgm:cxn modelId="{E5328B5A-D62E-42C6-AD84-4606D363E53B}" type="presOf" srcId="{FFE8050E-3886-456F-94FC-BD4315D2D3A7}" destId="{738491CE-CA97-4275-BC09-EC02B64699FF}" srcOrd="0" destOrd="1" presId="urn:microsoft.com/office/officeart/2005/8/layout/vList6"/>
    <dgm:cxn modelId="{CD930E82-69B2-4B57-9EC4-8A475A8D7EC0}" srcId="{B6903A9F-B9E6-4FA6-B616-F6C507917430}" destId="{2E297099-13D9-4C70-A567-9AF45F11DE48}" srcOrd="0" destOrd="0" parTransId="{4BD0AB8F-D5C5-4EA6-AFB9-BF6A20362A1B}" sibTransId="{3F57E8E9-EBDD-4DB8-ADA3-9FA874050D28}"/>
    <dgm:cxn modelId="{6D019C98-CA77-45CD-9161-F8045BB7E23E}" type="presOf" srcId="{61925A71-4394-47E3-8314-644E34F906DA}" destId="{29DA9205-D15E-4948-AEC8-029D6C7ACC9C}" srcOrd="0" destOrd="0" presId="urn:microsoft.com/office/officeart/2005/8/layout/vList6"/>
    <dgm:cxn modelId="{4D99089E-533B-485D-A057-72A22FD386AF}" srcId="{B6903A9F-B9E6-4FA6-B616-F6C507917430}" destId="{A81F81BF-4E6A-4D62-A43E-E532F5E6241A}" srcOrd="1" destOrd="0" parTransId="{F793ACCF-58E3-4EF1-9F21-56FA4ADF1E59}" sibTransId="{96005F12-B6C6-4C78-A066-1EFF15541F11}"/>
    <dgm:cxn modelId="{F58D37BA-B8BD-4E67-BC17-F0CB7C533F60}" srcId="{61925A71-4394-47E3-8314-644E34F906DA}" destId="{FFE8050E-3886-456F-94FC-BD4315D2D3A7}" srcOrd="1" destOrd="0" parTransId="{F456E2E0-EF3C-4A0E-A399-54919353A2E4}" sibTransId="{CB0113DC-0E38-436E-BFC0-A937C56E2C3A}"/>
    <dgm:cxn modelId="{A5BE87CB-238F-4269-A7F7-4E42AAE68FB6}" type="presOf" srcId="{B6903A9F-B9E6-4FA6-B616-F6C507917430}" destId="{204D6364-6C94-4C0E-A519-3421EF5F389B}" srcOrd="0" destOrd="0" presId="urn:microsoft.com/office/officeart/2005/8/layout/vList6"/>
    <dgm:cxn modelId="{4781D1EF-AB98-4B69-A6DB-ADD1B14B11FB}" srcId="{6703DC31-BDA5-48A4-A795-2917298B406B}" destId="{B6903A9F-B9E6-4FA6-B616-F6C507917430}" srcOrd="0" destOrd="0" parTransId="{68BB7820-1A8C-4212-BCB6-68CB9D546B62}" sibTransId="{DD3ADB7E-42F6-4904-AD98-4C2998B8044B}"/>
    <dgm:cxn modelId="{32368FFA-DBA7-4936-978B-DDF04A74085F}" srcId="{61925A71-4394-47E3-8314-644E34F906DA}" destId="{499F2F2A-D392-4093-ABBA-AADCC0D4BE0B}" srcOrd="0" destOrd="0" parTransId="{029DCCFA-63EB-4420-82CF-8E1C2AEBF47D}" sibTransId="{E505FF7F-FD48-4CAE-9FA2-3788B64B9421}"/>
    <dgm:cxn modelId="{D73F0F4A-93E2-451D-9A76-E4884148BA4B}" type="presParOf" srcId="{AD26E8F6-7C3C-4734-A5A2-15C663ACB855}" destId="{29DD5A8E-2309-4BDD-B76C-8C5BE708981A}" srcOrd="0" destOrd="0" presId="urn:microsoft.com/office/officeart/2005/8/layout/vList6"/>
    <dgm:cxn modelId="{0AB9AA47-8DCB-41FD-9C88-ABC9926BE7CB}" type="presParOf" srcId="{29DD5A8E-2309-4BDD-B76C-8C5BE708981A}" destId="{204D6364-6C94-4C0E-A519-3421EF5F389B}" srcOrd="0" destOrd="0" presId="urn:microsoft.com/office/officeart/2005/8/layout/vList6"/>
    <dgm:cxn modelId="{3E326069-08DE-4AD6-8536-2A56E4979D86}" type="presParOf" srcId="{29DD5A8E-2309-4BDD-B76C-8C5BE708981A}" destId="{7FD745E4-0E28-4FEB-B616-9B7D2F467CCC}" srcOrd="1" destOrd="0" presId="urn:microsoft.com/office/officeart/2005/8/layout/vList6"/>
    <dgm:cxn modelId="{4E530A44-828E-4149-8076-19E2B9094701}" type="presParOf" srcId="{AD26E8F6-7C3C-4734-A5A2-15C663ACB855}" destId="{D74EA013-71BC-49B3-AA88-D5FA28914A3A}" srcOrd="1" destOrd="0" presId="urn:microsoft.com/office/officeart/2005/8/layout/vList6"/>
    <dgm:cxn modelId="{306C80DD-D609-4AB7-8916-45AAC13AF5C7}" type="presParOf" srcId="{AD26E8F6-7C3C-4734-A5A2-15C663ACB855}" destId="{22C45D47-9C5B-4D85-8E0B-C4165A9A3FD5}" srcOrd="2" destOrd="0" presId="urn:microsoft.com/office/officeart/2005/8/layout/vList6"/>
    <dgm:cxn modelId="{6CCC3609-66BD-4FA1-8B71-4A6C673E7438}" type="presParOf" srcId="{22C45D47-9C5B-4D85-8E0B-C4165A9A3FD5}" destId="{29DA9205-D15E-4948-AEC8-029D6C7ACC9C}" srcOrd="0" destOrd="0" presId="urn:microsoft.com/office/officeart/2005/8/layout/vList6"/>
    <dgm:cxn modelId="{15F2FF65-C166-485B-94E2-5A171494B918}" type="presParOf" srcId="{22C45D47-9C5B-4D85-8E0B-C4165A9A3FD5}" destId="{738491CE-CA97-4275-BC09-EC02B64699FF}" srcOrd="1" destOrd="0" presId="urn:microsoft.com/office/officeart/2005/8/layout/vList6"/>
  </dgm:cxnLst>
  <dgm:bg>
    <a:solidFill>
      <a:schemeClr val="accent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141566-C200-40A5-8458-20F48F718B27}" type="doc">
      <dgm:prSet loTypeId="urn:microsoft.com/office/officeart/2005/8/layout/vList6" loCatId="list" qsTypeId="urn:microsoft.com/office/officeart/2005/8/quickstyle/simple1" qsCatId="simple" csTypeId="urn:microsoft.com/office/officeart/2005/8/colors/colorful1#10" csCatId="colorful" phldr="1"/>
      <dgm:spPr/>
      <dgm:t>
        <a:bodyPr/>
        <a:lstStyle/>
        <a:p>
          <a:endParaRPr lang="en-US"/>
        </a:p>
      </dgm:t>
    </dgm:pt>
    <dgm:pt modelId="{2520011E-BB18-4DEF-9D14-BBF9BFB9CB1E}">
      <dgm:prSet phldrT="[Text]"/>
      <dgm:spPr>
        <a:solidFill>
          <a:schemeClr val="accent1">
            <a:lumMod val="60000"/>
            <a:lumOff val="40000"/>
          </a:schemeClr>
        </a:solidFill>
      </dgm:spPr>
      <dgm:t>
        <a:bodyPr/>
        <a:lstStyle/>
        <a:p>
          <a:r>
            <a:rPr lang="en-US" dirty="0"/>
            <a:t>Contractual</a:t>
          </a:r>
        </a:p>
      </dgm:t>
    </dgm:pt>
    <dgm:pt modelId="{5F8FC0AA-FF74-4D5A-83A0-23D934D5F07D}" type="parTrans" cxnId="{F7392701-B738-416D-A055-0AEFA618C9D8}">
      <dgm:prSet/>
      <dgm:spPr/>
      <dgm:t>
        <a:bodyPr/>
        <a:lstStyle/>
        <a:p>
          <a:endParaRPr lang="en-US"/>
        </a:p>
      </dgm:t>
    </dgm:pt>
    <dgm:pt modelId="{2AE41259-7F90-41F6-9719-D79E377FA375}" type="sibTrans" cxnId="{F7392701-B738-416D-A055-0AEFA618C9D8}">
      <dgm:prSet/>
      <dgm:spPr/>
      <dgm:t>
        <a:bodyPr/>
        <a:lstStyle/>
        <a:p>
          <a:endParaRPr lang="en-US"/>
        </a:p>
      </dgm:t>
    </dgm:pt>
    <dgm:pt modelId="{2F080ACF-56A4-4C4A-95DF-FB615976A33B}">
      <dgm:prSet phldrT="[Text]"/>
      <dgm:spPr>
        <a:solidFill>
          <a:schemeClr val="bg2">
            <a:alpha val="90000"/>
          </a:schemeClr>
        </a:solidFill>
      </dgm:spPr>
      <dgm:t>
        <a:bodyPr/>
        <a:lstStyle/>
        <a:p>
          <a:r>
            <a:rPr lang="en-US" dirty="0"/>
            <a:t>Discounts mandated  by insurance contracts</a:t>
          </a:r>
        </a:p>
      </dgm:t>
    </dgm:pt>
    <dgm:pt modelId="{BB90B81E-477D-4C8A-A9C9-4E80679C38C5}" type="parTrans" cxnId="{8887E87B-811B-4B56-9ED1-29DBF1A177BC}">
      <dgm:prSet/>
      <dgm:spPr/>
      <dgm:t>
        <a:bodyPr/>
        <a:lstStyle/>
        <a:p>
          <a:endParaRPr lang="en-US"/>
        </a:p>
      </dgm:t>
    </dgm:pt>
    <dgm:pt modelId="{B51F3FC1-7730-47F6-A0E2-BB39D011524F}" type="sibTrans" cxnId="{8887E87B-811B-4B56-9ED1-29DBF1A177BC}">
      <dgm:prSet/>
      <dgm:spPr/>
      <dgm:t>
        <a:bodyPr/>
        <a:lstStyle/>
        <a:p>
          <a:endParaRPr lang="en-US"/>
        </a:p>
      </dgm:t>
    </dgm:pt>
    <dgm:pt modelId="{5BE6FA1C-87A7-460D-AC41-AB795E9218E7}">
      <dgm:prSet phldrT="[Text]"/>
      <dgm:spPr>
        <a:solidFill>
          <a:schemeClr val="accent1">
            <a:lumMod val="75000"/>
          </a:schemeClr>
        </a:solidFill>
      </dgm:spPr>
      <dgm:t>
        <a:bodyPr/>
        <a:lstStyle/>
        <a:p>
          <a:r>
            <a:rPr lang="en-US" dirty="0"/>
            <a:t>Other</a:t>
          </a:r>
        </a:p>
        <a:p>
          <a:r>
            <a:rPr lang="en-US" dirty="0"/>
            <a:t>Adjustments</a:t>
          </a:r>
        </a:p>
      </dgm:t>
    </dgm:pt>
    <dgm:pt modelId="{B130B651-709A-4B91-BAF9-D05DCE855779}" type="parTrans" cxnId="{2AF42009-CECB-4AEF-91BD-548B2A3BEA63}">
      <dgm:prSet/>
      <dgm:spPr/>
      <dgm:t>
        <a:bodyPr/>
        <a:lstStyle/>
        <a:p>
          <a:endParaRPr lang="en-US"/>
        </a:p>
      </dgm:t>
    </dgm:pt>
    <dgm:pt modelId="{2D834FE6-9D47-4E4D-A53B-F7377BE99E69}" type="sibTrans" cxnId="{2AF42009-CECB-4AEF-91BD-548B2A3BEA63}">
      <dgm:prSet/>
      <dgm:spPr/>
      <dgm:t>
        <a:bodyPr/>
        <a:lstStyle/>
        <a:p>
          <a:endParaRPr lang="en-US"/>
        </a:p>
      </dgm:t>
    </dgm:pt>
    <dgm:pt modelId="{822B0BF4-9DCE-450F-971B-603C485C72F6}">
      <dgm:prSet phldrT="[Text]"/>
      <dgm:spPr/>
      <dgm:t>
        <a:bodyPr/>
        <a:lstStyle/>
        <a:p>
          <a:r>
            <a:rPr lang="en-US" dirty="0"/>
            <a:t>Bad debt, courtesy, errors, and other discretionary discounts</a:t>
          </a:r>
        </a:p>
      </dgm:t>
    </dgm:pt>
    <dgm:pt modelId="{D88B58E9-7BA2-477E-83E8-FEF0EB63AD97}" type="parTrans" cxnId="{890D14DF-417A-4764-9D69-72CB3E25ED22}">
      <dgm:prSet/>
      <dgm:spPr/>
      <dgm:t>
        <a:bodyPr/>
        <a:lstStyle/>
        <a:p>
          <a:endParaRPr lang="en-US"/>
        </a:p>
      </dgm:t>
    </dgm:pt>
    <dgm:pt modelId="{29922775-4E9D-44AA-9475-47867770B35B}" type="sibTrans" cxnId="{890D14DF-417A-4764-9D69-72CB3E25ED22}">
      <dgm:prSet/>
      <dgm:spPr/>
      <dgm:t>
        <a:bodyPr/>
        <a:lstStyle/>
        <a:p>
          <a:endParaRPr lang="en-US"/>
        </a:p>
      </dgm:t>
    </dgm:pt>
    <dgm:pt modelId="{144BD2EB-BB59-49E8-A42A-BA06D864486D}" type="pres">
      <dgm:prSet presAssocID="{69141566-C200-40A5-8458-20F48F718B27}" presName="Name0" presStyleCnt="0">
        <dgm:presLayoutVars>
          <dgm:dir/>
          <dgm:animLvl val="lvl"/>
          <dgm:resizeHandles/>
        </dgm:presLayoutVars>
      </dgm:prSet>
      <dgm:spPr/>
    </dgm:pt>
    <dgm:pt modelId="{2A9F4E1D-0666-4203-9E5D-BA0D3E448AF0}" type="pres">
      <dgm:prSet presAssocID="{2520011E-BB18-4DEF-9D14-BBF9BFB9CB1E}" presName="linNode" presStyleCnt="0"/>
      <dgm:spPr/>
    </dgm:pt>
    <dgm:pt modelId="{DB4B7EA6-7A1C-444E-AAA7-DB94C7DD8CAD}" type="pres">
      <dgm:prSet presAssocID="{2520011E-BB18-4DEF-9D14-BBF9BFB9CB1E}" presName="parentShp" presStyleLbl="node1" presStyleIdx="0" presStyleCnt="2" custLinFactNeighborY="2229">
        <dgm:presLayoutVars>
          <dgm:bulletEnabled val="1"/>
        </dgm:presLayoutVars>
      </dgm:prSet>
      <dgm:spPr/>
    </dgm:pt>
    <dgm:pt modelId="{1D51C98D-80AE-4FDF-9104-B624C1C8EAA7}" type="pres">
      <dgm:prSet presAssocID="{2520011E-BB18-4DEF-9D14-BBF9BFB9CB1E}" presName="childShp" presStyleLbl="bgAccFollowNode1" presStyleIdx="0" presStyleCnt="2" custLinFactNeighborX="1852" custLinFactNeighborY="7047">
        <dgm:presLayoutVars>
          <dgm:bulletEnabled val="1"/>
        </dgm:presLayoutVars>
      </dgm:prSet>
      <dgm:spPr/>
    </dgm:pt>
    <dgm:pt modelId="{E7A94B65-206E-4A31-97E1-E8309B00F370}" type="pres">
      <dgm:prSet presAssocID="{2AE41259-7F90-41F6-9719-D79E377FA375}" presName="spacing" presStyleCnt="0"/>
      <dgm:spPr/>
    </dgm:pt>
    <dgm:pt modelId="{AB4532EC-A9B5-4445-8F1A-BFBC7AF045E0}" type="pres">
      <dgm:prSet presAssocID="{5BE6FA1C-87A7-460D-AC41-AB795E9218E7}" presName="linNode" presStyleCnt="0"/>
      <dgm:spPr/>
    </dgm:pt>
    <dgm:pt modelId="{A4EE2EEE-A8E8-4EFF-BFBA-B368D9C33FDF}" type="pres">
      <dgm:prSet presAssocID="{5BE6FA1C-87A7-460D-AC41-AB795E9218E7}" presName="parentShp" presStyleLbl="node1" presStyleIdx="1" presStyleCnt="2">
        <dgm:presLayoutVars>
          <dgm:bulletEnabled val="1"/>
        </dgm:presLayoutVars>
      </dgm:prSet>
      <dgm:spPr/>
    </dgm:pt>
    <dgm:pt modelId="{AE713BD2-A899-4DA7-8354-ED7C5A3A2ED6}" type="pres">
      <dgm:prSet presAssocID="{5BE6FA1C-87A7-460D-AC41-AB795E9218E7}" presName="childShp" presStyleLbl="bgAccFollowNode1" presStyleIdx="1" presStyleCnt="2">
        <dgm:presLayoutVars>
          <dgm:bulletEnabled val="1"/>
        </dgm:presLayoutVars>
      </dgm:prSet>
      <dgm:spPr/>
    </dgm:pt>
  </dgm:ptLst>
  <dgm:cxnLst>
    <dgm:cxn modelId="{F7392701-B738-416D-A055-0AEFA618C9D8}" srcId="{69141566-C200-40A5-8458-20F48F718B27}" destId="{2520011E-BB18-4DEF-9D14-BBF9BFB9CB1E}" srcOrd="0" destOrd="0" parTransId="{5F8FC0AA-FF74-4D5A-83A0-23D934D5F07D}" sibTransId="{2AE41259-7F90-41F6-9719-D79E377FA375}"/>
    <dgm:cxn modelId="{2AF42009-CECB-4AEF-91BD-548B2A3BEA63}" srcId="{69141566-C200-40A5-8458-20F48F718B27}" destId="{5BE6FA1C-87A7-460D-AC41-AB795E9218E7}" srcOrd="1" destOrd="0" parTransId="{B130B651-709A-4B91-BAF9-D05DCE855779}" sibTransId="{2D834FE6-9D47-4E4D-A53B-F7377BE99E69}"/>
    <dgm:cxn modelId="{3B807C14-6DA3-4F15-BDAF-3FC21EE115FF}" type="presOf" srcId="{69141566-C200-40A5-8458-20F48F718B27}" destId="{144BD2EB-BB59-49E8-A42A-BA06D864486D}" srcOrd="0" destOrd="0" presId="urn:microsoft.com/office/officeart/2005/8/layout/vList6"/>
    <dgm:cxn modelId="{8887E87B-811B-4B56-9ED1-29DBF1A177BC}" srcId="{2520011E-BB18-4DEF-9D14-BBF9BFB9CB1E}" destId="{2F080ACF-56A4-4C4A-95DF-FB615976A33B}" srcOrd="0" destOrd="0" parTransId="{BB90B81E-477D-4C8A-A9C9-4E80679C38C5}" sibTransId="{B51F3FC1-7730-47F6-A0E2-BB39D011524F}"/>
    <dgm:cxn modelId="{41FB7E7D-E32E-45D6-ACE7-E52360E0689D}" type="presOf" srcId="{5BE6FA1C-87A7-460D-AC41-AB795E9218E7}" destId="{A4EE2EEE-A8E8-4EFF-BFBA-B368D9C33FDF}" srcOrd="0" destOrd="0" presId="urn:microsoft.com/office/officeart/2005/8/layout/vList6"/>
    <dgm:cxn modelId="{A5741AAB-4199-438F-8D3B-2FBD651D1D2F}" type="presOf" srcId="{2520011E-BB18-4DEF-9D14-BBF9BFB9CB1E}" destId="{DB4B7EA6-7A1C-444E-AAA7-DB94C7DD8CAD}" srcOrd="0" destOrd="0" presId="urn:microsoft.com/office/officeart/2005/8/layout/vList6"/>
    <dgm:cxn modelId="{9319EEAE-06DE-4413-A251-191759C379F9}" type="presOf" srcId="{822B0BF4-9DCE-450F-971B-603C485C72F6}" destId="{AE713BD2-A899-4DA7-8354-ED7C5A3A2ED6}" srcOrd="0" destOrd="0" presId="urn:microsoft.com/office/officeart/2005/8/layout/vList6"/>
    <dgm:cxn modelId="{890D14DF-417A-4764-9D69-72CB3E25ED22}" srcId="{5BE6FA1C-87A7-460D-AC41-AB795E9218E7}" destId="{822B0BF4-9DCE-450F-971B-603C485C72F6}" srcOrd="0" destOrd="0" parTransId="{D88B58E9-7BA2-477E-83E8-FEF0EB63AD97}" sibTransId="{29922775-4E9D-44AA-9475-47867770B35B}"/>
    <dgm:cxn modelId="{18C92AE1-F57B-4CAD-9BF4-440F4468B465}" type="presOf" srcId="{2F080ACF-56A4-4C4A-95DF-FB615976A33B}" destId="{1D51C98D-80AE-4FDF-9104-B624C1C8EAA7}" srcOrd="0" destOrd="0" presId="urn:microsoft.com/office/officeart/2005/8/layout/vList6"/>
    <dgm:cxn modelId="{F0CE8A40-1B2D-49B7-9693-56B336492EDA}" type="presParOf" srcId="{144BD2EB-BB59-49E8-A42A-BA06D864486D}" destId="{2A9F4E1D-0666-4203-9E5D-BA0D3E448AF0}" srcOrd="0" destOrd="0" presId="urn:microsoft.com/office/officeart/2005/8/layout/vList6"/>
    <dgm:cxn modelId="{B4B0C7DF-318C-4605-B157-8C95A1D63FD1}" type="presParOf" srcId="{2A9F4E1D-0666-4203-9E5D-BA0D3E448AF0}" destId="{DB4B7EA6-7A1C-444E-AAA7-DB94C7DD8CAD}" srcOrd="0" destOrd="0" presId="urn:microsoft.com/office/officeart/2005/8/layout/vList6"/>
    <dgm:cxn modelId="{73EEDAC6-0EC4-419A-990F-4107C28E080A}" type="presParOf" srcId="{2A9F4E1D-0666-4203-9E5D-BA0D3E448AF0}" destId="{1D51C98D-80AE-4FDF-9104-B624C1C8EAA7}" srcOrd="1" destOrd="0" presId="urn:microsoft.com/office/officeart/2005/8/layout/vList6"/>
    <dgm:cxn modelId="{DF42157F-0680-40BF-B154-64FE8AC6DF59}" type="presParOf" srcId="{144BD2EB-BB59-49E8-A42A-BA06D864486D}" destId="{E7A94B65-206E-4A31-97E1-E8309B00F370}" srcOrd="1" destOrd="0" presId="urn:microsoft.com/office/officeart/2005/8/layout/vList6"/>
    <dgm:cxn modelId="{435C488F-CE3A-4330-8363-BCABB10DEAFD}" type="presParOf" srcId="{144BD2EB-BB59-49E8-A42A-BA06D864486D}" destId="{AB4532EC-A9B5-4445-8F1A-BFBC7AF045E0}" srcOrd="2" destOrd="0" presId="urn:microsoft.com/office/officeart/2005/8/layout/vList6"/>
    <dgm:cxn modelId="{63A03A23-957C-4796-8C15-B8B42FE59FEE}" type="presParOf" srcId="{AB4532EC-A9B5-4445-8F1A-BFBC7AF045E0}" destId="{A4EE2EEE-A8E8-4EFF-BFBA-B368D9C33FDF}" srcOrd="0" destOrd="0" presId="urn:microsoft.com/office/officeart/2005/8/layout/vList6"/>
    <dgm:cxn modelId="{80112831-B616-447A-894E-FA9D0D56E3EF}" type="presParOf" srcId="{AB4532EC-A9B5-4445-8F1A-BFBC7AF045E0}" destId="{AE713BD2-A899-4DA7-8354-ED7C5A3A2E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80FFE-BEF1-4479-95E9-CF41D5FD8D3F}" type="doc">
      <dgm:prSet loTypeId="urn:microsoft.com/office/officeart/2005/8/layout/hProcess9" loCatId="process" qsTypeId="urn:microsoft.com/office/officeart/2005/8/quickstyle/simple1" qsCatId="simple" csTypeId="urn:microsoft.com/office/officeart/2005/8/colors/colorful1#11" csCatId="colorful" phldr="1"/>
      <dgm:spPr/>
      <dgm:t>
        <a:bodyPr/>
        <a:lstStyle/>
        <a:p>
          <a:endParaRPr lang="en-US"/>
        </a:p>
      </dgm:t>
    </dgm:pt>
    <dgm:pt modelId="{02DA6487-473C-43A2-979A-012CCD691BFA}">
      <dgm:prSet/>
      <dgm:spPr>
        <a:solidFill>
          <a:schemeClr val="accent1">
            <a:lumMod val="75000"/>
          </a:schemeClr>
        </a:solidFill>
      </dgm:spPr>
      <dgm:t>
        <a:bodyPr/>
        <a:lstStyle/>
        <a:p>
          <a:pPr rtl="0"/>
          <a:r>
            <a:rPr lang="en-US" i="1" dirty="0"/>
            <a:t>Adjustments to billed charges is often an under-managed area in medical practices</a:t>
          </a:r>
          <a:endParaRPr lang="en-US" dirty="0"/>
        </a:p>
      </dgm:t>
    </dgm:pt>
    <dgm:pt modelId="{687FE21C-C2A1-4499-898F-3EE896D5499F}" type="parTrans" cxnId="{36CF6858-0AC5-4834-8E77-79071B2D5C37}">
      <dgm:prSet/>
      <dgm:spPr/>
      <dgm:t>
        <a:bodyPr/>
        <a:lstStyle/>
        <a:p>
          <a:endParaRPr lang="en-US"/>
        </a:p>
      </dgm:t>
    </dgm:pt>
    <dgm:pt modelId="{1566C821-9A24-4C1B-8E1A-39F8D8210F39}" type="sibTrans" cxnId="{36CF6858-0AC5-4834-8E77-79071B2D5C37}">
      <dgm:prSet/>
      <dgm:spPr/>
      <dgm:t>
        <a:bodyPr/>
        <a:lstStyle/>
        <a:p>
          <a:endParaRPr lang="en-US"/>
        </a:p>
      </dgm:t>
    </dgm:pt>
    <dgm:pt modelId="{3197736B-6CF0-4413-A5AE-7B755974B648}">
      <dgm:prSet/>
      <dgm:spPr>
        <a:solidFill>
          <a:schemeClr val="accent1">
            <a:lumMod val="60000"/>
            <a:lumOff val="40000"/>
          </a:schemeClr>
        </a:solidFill>
      </dgm:spPr>
      <dgm:t>
        <a:bodyPr/>
        <a:lstStyle/>
        <a:p>
          <a:pPr rtl="0"/>
          <a:r>
            <a:rPr lang="en-US" dirty="0"/>
            <a:t>Monitoring write-offs is a sound internal control procedure </a:t>
          </a:r>
        </a:p>
      </dgm:t>
    </dgm:pt>
    <dgm:pt modelId="{2462FD63-5DF6-41D5-8E5C-A2E5B922457C}" type="parTrans" cxnId="{87C70A8B-9E40-4B31-A32B-BBF429820070}">
      <dgm:prSet/>
      <dgm:spPr/>
      <dgm:t>
        <a:bodyPr/>
        <a:lstStyle/>
        <a:p>
          <a:endParaRPr lang="en-US"/>
        </a:p>
      </dgm:t>
    </dgm:pt>
    <dgm:pt modelId="{BC1C7F51-F4EC-406A-BD07-106A72488E39}" type="sibTrans" cxnId="{87C70A8B-9E40-4B31-A32B-BBF429820070}">
      <dgm:prSet/>
      <dgm:spPr/>
      <dgm:t>
        <a:bodyPr/>
        <a:lstStyle/>
        <a:p>
          <a:endParaRPr lang="en-US"/>
        </a:p>
      </dgm:t>
    </dgm:pt>
    <dgm:pt modelId="{04F43226-0DAD-4160-9D61-4B9E471CC937}">
      <dgm:prSet/>
      <dgm:spPr>
        <a:solidFill>
          <a:schemeClr val="accent1">
            <a:lumMod val="40000"/>
            <a:lumOff val="60000"/>
          </a:schemeClr>
        </a:solidFill>
      </dgm:spPr>
      <dgm:t>
        <a:bodyPr/>
        <a:lstStyle/>
        <a:p>
          <a:pPr rtl="0"/>
          <a:r>
            <a:rPr lang="en-US" dirty="0"/>
            <a:t>Periodic audits of write-offs protects against employee dishonesty or  incompetence</a:t>
          </a:r>
        </a:p>
      </dgm:t>
    </dgm:pt>
    <dgm:pt modelId="{9EA5FCFE-5E66-420F-9542-75F36093EB45}" type="parTrans" cxnId="{9CAD8B1C-5650-4341-B30F-72BD85EC705B}">
      <dgm:prSet/>
      <dgm:spPr/>
      <dgm:t>
        <a:bodyPr/>
        <a:lstStyle/>
        <a:p>
          <a:endParaRPr lang="en-US"/>
        </a:p>
      </dgm:t>
    </dgm:pt>
    <dgm:pt modelId="{A4187C70-5223-4E18-93CE-BAAA3B7C2AB7}" type="sibTrans" cxnId="{9CAD8B1C-5650-4341-B30F-72BD85EC705B}">
      <dgm:prSet/>
      <dgm:spPr/>
      <dgm:t>
        <a:bodyPr/>
        <a:lstStyle/>
        <a:p>
          <a:endParaRPr lang="en-US"/>
        </a:p>
      </dgm:t>
    </dgm:pt>
    <dgm:pt modelId="{95B6F2C6-0CF1-4B85-981D-A39D28159665}" type="pres">
      <dgm:prSet presAssocID="{B3880FFE-BEF1-4479-95E9-CF41D5FD8D3F}" presName="CompostProcess" presStyleCnt="0">
        <dgm:presLayoutVars>
          <dgm:dir/>
          <dgm:resizeHandles val="exact"/>
        </dgm:presLayoutVars>
      </dgm:prSet>
      <dgm:spPr/>
    </dgm:pt>
    <dgm:pt modelId="{1D59FE2E-15B0-4591-9368-BA4A4987B1D0}" type="pres">
      <dgm:prSet presAssocID="{B3880FFE-BEF1-4479-95E9-CF41D5FD8D3F}" presName="arrow" presStyleLbl="bgShp" presStyleIdx="0" presStyleCnt="1"/>
      <dgm:spPr>
        <a:solidFill>
          <a:srgbClr val="00B0F0"/>
        </a:solidFill>
      </dgm:spPr>
    </dgm:pt>
    <dgm:pt modelId="{53E1C491-1B88-4010-AE23-BC0291E98271}" type="pres">
      <dgm:prSet presAssocID="{B3880FFE-BEF1-4479-95E9-CF41D5FD8D3F}" presName="linearProcess" presStyleCnt="0"/>
      <dgm:spPr/>
    </dgm:pt>
    <dgm:pt modelId="{D93B1CC0-0E4D-4C80-A578-BC4BC8D4D5C1}" type="pres">
      <dgm:prSet presAssocID="{02DA6487-473C-43A2-979A-012CCD691BFA}" presName="textNode" presStyleLbl="node1" presStyleIdx="0" presStyleCnt="3" custScaleY="148983">
        <dgm:presLayoutVars>
          <dgm:bulletEnabled val="1"/>
        </dgm:presLayoutVars>
      </dgm:prSet>
      <dgm:spPr/>
    </dgm:pt>
    <dgm:pt modelId="{C83308FF-C971-4769-876A-1EC9C0E6E275}" type="pres">
      <dgm:prSet presAssocID="{1566C821-9A24-4C1B-8E1A-39F8D8210F39}" presName="sibTrans" presStyleCnt="0"/>
      <dgm:spPr/>
    </dgm:pt>
    <dgm:pt modelId="{FE9525E0-F918-4175-BEDF-E007576E4636}" type="pres">
      <dgm:prSet presAssocID="{3197736B-6CF0-4413-A5AE-7B755974B648}" presName="textNode" presStyleLbl="node1" presStyleIdx="1" presStyleCnt="3" custScaleY="148983">
        <dgm:presLayoutVars>
          <dgm:bulletEnabled val="1"/>
        </dgm:presLayoutVars>
      </dgm:prSet>
      <dgm:spPr/>
    </dgm:pt>
    <dgm:pt modelId="{24186FDB-65B1-4BA5-9F99-6E886F15BEC9}" type="pres">
      <dgm:prSet presAssocID="{BC1C7F51-F4EC-406A-BD07-106A72488E39}" presName="sibTrans" presStyleCnt="0"/>
      <dgm:spPr/>
    </dgm:pt>
    <dgm:pt modelId="{D5696E04-A641-4902-82F1-152DABE2B953}" type="pres">
      <dgm:prSet presAssocID="{04F43226-0DAD-4160-9D61-4B9E471CC937}" presName="textNode" presStyleLbl="node1" presStyleIdx="2" presStyleCnt="3" custScaleY="140565">
        <dgm:presLayoutVars>
          <dgm:bulletEnabled val="1"/>
        </dgm:presLayoutVars>
      </dgm:prSet>
      <dgm:spPr/>
    </dgm:pt>
  </dgm:ptLst>
  <dgm:cxnLst>
    <dgm:cxn modelId="{9CAD8B1C-5650-4341-B30F-72BD85EC705B}" srcId="{B3880FFE-BEF1-4479-95E9-CF41D5FD8D3F}" destId="{04F43226-0DAD-4160-9D61-4B9E471CC937}" srcOrd="2" destOrd="0" parTransId="{9EA5FCFE-5E66-420F-9542-75F36093EB45}" sibTransId="{A4187C70-5223-4E18-93CE-BAAA3B7C2AB7}"/>
    <dgm:cxn modelId="{E60EC027-1A0B-4F9B-8FE6-3C0BF61B29DD}" type="presOf" srcId="{3197736B-6CF0-4413-A5AE-7B755974B648}" destId="{FE9525E0-F918-4175-BEDF-E007576E4636}" srcOrd="0" destOrd="0" presId="urn:microsoft.com/office/officeart/2005/8/layout/hProcess9"/>
    <dgm:cxn modelId="{36CF6858-0AC5-4834-8E77-79071B2D5C37}" srcId="{B3880FFE-BEF1-4479-95E9-CF41D5FD8D3F}" destId="{02DA6487-473C-43A2-979A-012CCD691BFA}" srcOrd="0" destOrd="0" parTransId="{687FE21C-C2A1-4499-898F-3EE896D5499F}" sibTransId="{1566C821-9A24-4C1B-8E1A-39F8D8210F39}"/>
    <dgm:cxn modelId="{87C70A8B-9E40-4B31-A32B-BBF429820070}" srcId="{B3880FFE-BEF1-4479-95E9-CF41D5FD8D3F}" destId="{3197736B-6CF0-4413-A5AE-7B755974B648}" srcOrd="1" destOrd="0" parTransId="{2462FD63-5DF6-41D5-8E5C-A2E5B922457C}" sibTransId="{BC1C7F51-F4EC-406A-BD07-106A72488E39}"/>
    <dgm:cxn modelId="{15F431D0-4651-42C7-A72A-1E8633C8E857}" type="presOf" srcId="{B3880FFE-BEF1-4479-95E9-CF41D5FD8D3F}" destId="{95B6F2C6-0CF1-4B85-981D-A39D28159665}" srcOrd="0" destOrd="0" presId="urn:microsoft.com/office/officeart/2005/8/layout/hProcess9"/>
    <dgm:cxn modelId="{EAC272DD-A986-472A-9340-95BE554EC725}" type="presOf" srcId="{04F43226-0DAD-4160-9D61-4B9E471CC937}" destId="{D5696E04-A641-4902-82F1-152DABE2B953}" srcOrd="0" destOrd="0" presId="urn:microsoft.com/office/officeart/2005/8/layout/hProcess9"/>
    <dgm:cxn modelId="{B5F002DF-56D3-4C1D-AEFE-B41D9001A9C3}" type="presOf" srcId="{02DA6487-473C-43A2-979A-012CCD691BFA}" destId="{D93B1CC0-0E4D-4C80-A578-BC4BC8D4D5C1}" srcOrd="0" destOrd="0" presId="urn:microsoft.com/office/officeart/2005/8/layout/hProcess9"/>
    <dgm:cxn modelId="{D48FF7F7-8242-41D6-BE4E-7D9DD974BD0B}" type="presParOf" srcId="{95B6F2C6-0CF1-4B85-981D-A39D28159665}" destId="{1D59FE2E-15B0-4591-9368-BA4A4987B1D0}" srcOrd="0" destOrd="0" presId="urn:microsoft.com/office/officeart/2005/8/layout/hProcess9"/>
    <dgm:cxn modelId="{D82EBEBD-2D8E-4B81-8EDA-320B645A2B3F}" type="presParOf" srcId="{95B6F2C6-0CF1-4B85-981D-A39D28159665}" destId="{53E1C491-1B88-4010-AE23-BC0291E98271}" srcOrd="1" destOrd="0" presId="urn:microsoft.com/office/officeart/2005/8/layout/hProcess9"/>
    <dgm:cxn modelId="{DE5F5A03-097C-4B37-865F-D96873BD410B}" type="presParOf" srcId="{53E1C491-1B88-4010-AE23-BC0291E98271}" destId="{D93B1CC0-0E4D-4C80-A578-BC4BC8D4D5C1}" srcOrd="0" destOrd="0" presId="urn:microsoft.com/office/officeart/2005/8/layout/hProcess9"/>
    <dgm:cxn modelId="{05B56503-0B0E-49F4-8EDC-5B6E62658A76}" type="presParOf" srcId="{53E1C491-1B88-4010-AE23-BC0291E98271}" destId="{C83308FF-C971-4769-876A-1EC9C0E6E275}" srcOrd="1" destOrd="0" presId="urn:microsoft.com/office/officeart/2005/8/layout/hProcess9"/>
    <dgm:cxn modelId="{AD15E20E-28F5-4189-8F2E-6AA68A17ABA0}" type="presParOf" srcId="{53E1C491-1B88-4010-AE23-BC0291E98271}" destId="{FE9525E0-F918-4175-BEDF-E007576E4636}" srcOrd="2" destOrd="0" presId="urn:microsoft.com/office/officeart/2005/8/layout/hProcess9"/>
    <dgm:cxn modelId="{BF377687-FA88-4C0B-AD7E-F897E8D2C4C1}" type="presParOf" srcId="{53E1C491-1B88-4010-AE23-BC0291E98271}" destId="{24186FDB-65B1-4BA5-9F99-6E886F15BEC9}" srcOrd="3" destOrd="0" presId="urn:microsoft.com/office/officeart/2005/8/layout/hProcess9"/>
    <dgm:cxn modelId="{D1ED767A-F166-423D-9D1C-67E5EAB8512F}" type="presParOf" srcId="{53E1C491-1B88-4010-AE23-BC0291E98271}" destId="{D5696E04-A641-4902-82F1-152DABE2B95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85B80-E948-4B2A-938A-5DD24A4D2C7E}" type="doc">
      <dgm:prSet loTypeId="urn:microsoft.com/office/officeart/2005/8/layout/process1" loCatId="process" qsTypeId="urn:microsoft.com/office/officeart/2005/8/quickstyle/simple1" qsCatId="simple" csTypeId="urn:microsoft.com/office/officeart/2005/8/colors/colorful1#12" csCatId="colorful" phldr="1"/>
      <dgm:spPr/>
      <dgm:t>
        <a:bodyPr/>
        <a:lstStyle/>
        <a:p>
          <a:endParaRPr lang="en-US"/>
        </a:p>
      </dgm:t>
    </dgm:pt>
    <dgm:pt modelId="{E5BEC13F-9CA1-4389-87ED-CB3BEBF25C7D}">
      <dgm:prSet custT="1"/>
      <dgm:spPr>
        <a:solidFill>
          <a:schemeClr val="accent1">
            <a:lumMod val="60000"/>
            <a:lumOff val="40000"/>
          </a:schemeClr>
        </a:solidFill>
      </dgm:spPr>
      <dgm:t>
        <a:bodyPr/>
        <a:lstStyle/>
        <a:p>
          <a:pPr rtl="0"/>
          <a:r>
            <a:rPr lang="en-US" sz="2800" dirty="0">
              <a:solidFill>
                <a:schemeClr val="tx1"/>
              </a:solidFill>
            </a:rPr>
            <a:t>Adjustments tend to mirror receipts, not charges.  In a month with above average receipts, expect above average adjustments</a:t>
          </a:r>
        </a:p>
      </dgm:t>
    </dgm:pt>
    <dgm:pt modelId="{44A17DA8-9E75-4336-99A4-FB23AE182874}" type="parTrans" cxnId="{71B25724-1538-4F45-8F89-356F57DD768E}">
      <dgm:prSet/>
      <dgm:spPr/>
      <dgm:t>
        <a:bodyPr/>
        <a:lstStyle/>
        <a:p>
          <a:endParaRPr lang="en-US"/>
        </a:p>
      </dgm:t>
    </dgm:pt>
    <dgm:pt modelId="{BA57F53E-9481-4285-977F-DC8887582859}" type="sibTrans" cxnId="{71B25724-1538-4F45-8F89-356F57DD768E}">
      <dgm:prSet/>
      <dgm:spPr>
        <a:solidFill>
          <a:srgbClr val="0070C0"/>
        </a:solidFill>
      </dgm:spPr>
      <dgm:t>
        <a:bodyPr/>
        <a:lstStyle/>
        <a:p>
          <a:endParaRPr lang="en-US"/>
        </a:p>
      </dgm:t>
    </dgm:pt>
    <dgm:pt modelId="{FB5B93E6-FA7F-4404-8989-7DA446097303}">
      <dgm:prSet custT="1"/>
      <dgm:spPr>
        <a:solidFill>
          <a:schemeClr val="accent1">
            <a:lumMod val="40000"/>
            <a:lumOff val="60000"/>
          </a:schemeClr>
        </a:solidFill>
      </dgm:spPr>
      <dgm:t>
        <a:bodyPr/>
        <a:lstStyle/>
        <a:p>
          <a:pPr rtl="0"/>
          <a:r>
            <a:rPr lang="en-US" sz="2800" dirty="0">
              <a:solidFill>
                <a:schemeClr val="tx1"/>
              </a:solidFill>
            </a:rPr>
            <a:t>When adjustments appear too low or too high, or do not mirror cash receipts, look for:</a:t>
          </a:r>
        </a:p>
      </dgm:t>
    </dgm:pt>
    <dgm:pt modelId="{94547F56-07E9-43DE-B8A6-229CD327E25C}" type="parTrans" cxnId="{3FBA3548-0171-437F-A146-8DCEAB9B947C}">
      <dgm:prSet/>
      <dgm:spPr/>
      <dgm:t>
        <a:bodyPr/>
        <a:lstStyle/>
        <a:p>
          <a:endParaRPr lang="en-US"/>
        </a:p>
      </dgm:t>
    </dgm:pt>
    <dgm:pt modelId="{A0B7BDCD-10E3-47B6-8CB0-9E54B47503FE}" type="sibTrans" cxnId="{3FBA3548-0171-437F-A146-8DCEAB9B947C}">
      <dgm:prSet/>
      <dgm:spPr/>
      <dgm:t>
        <a:bodyPr/>
        <a:lstStyle/>
        <a:p>
          <a:endParaRPr lang="en-US"/>
        </a:p>
      </dgm:t>
    </dgm:pt>
    <dgm:pt modelId="{2E1A5CDC-6FEE-47CE-B34F-2945A5AF0A7B}">
      <dgm:prSet custT="1"/>
      <dgm:spPr>
        <a:solidFill>
          <a:schemeClr val="accent1">
            <a:lumMod val="40000"/>
            <a:lumOff val="60000"/>
          </a:schemeClr>
        </a:solidFill>
      </dgm:spPr>
      <dgm:t>
        <a:bodyPr/>
        <a:lstStyle/>
        <a:p>
          <a:pPr rtl="0"/>
          <a:r>
            <a:rPr lang="en-US" sz="1600" dirty="0">
              <a:solidFill>
                <a:schemeClr val="tx1"/>
              </a:solidFill>
            </a:rPr>
            <a:t>Anomalous levels of Medicaid or Medicare postings within the month</a:t>
          </a:r>
        </a:p>
      </dgm:t>
    </dgm:pt>
    <dgm:pt modelId="{B7123195-CD2C-4C64-9791-DBA33B93807C}" type="parTrans" cxnId="{0714A0FD-B24D-4DFB-856A-93ABCBC3D16C}">
      <dgm:prSet/>
      <dgm:spPr/>
      <dgm:t>
        <a:bodyPr/>
        <a:lstStyle/>
        <a:p>
          <a:endParaRPr lang="en-US"/>
        </a:p>
      </dgm:t>
    </dgm:pt>
    <dgm:pt modelId="{D3A4A153-5126-48D0-B611-DB34F6C8BACE}" type="sibTrans" cxnId="{0714A0FD-B24D-4DFB-856A-93ABCBC3D16C}">
      <dgm:prSet/>
      <dgm:spPr/>
      <dgm:t>
        <a:bodyPr/>
        <a:lstStyle/>
        <a:p>
          <a:endParaRPr lang="en-US"/>
        </a:p>
      </dgm:t>
    </dgm:pt>
    <dgm:pt modelId="{3615E6E4-BF4A-4F48-9A55-5E5949163498}">
      <dgm:prSet custT="1"/>
      <dgm:spPr>
        <a:solidFill>
          <a:schemeClr val="accent1">
            <a:lumMod val="40000"/>
            <a:lumOff val="60000"/>
          </a:schemeClr>
        </a:solidFill>
      </dgm:spPr>
      <dgm:t>
        <a:bodyPr/>
        <a:lstStyle/>
        <a:p>
          <a:pPr rtl="0"/>
          <a:r>
            <a:rPr lang="en-US" sz="1600" dirty="0">
              <a:solidFill>
                <a:schemeClr val="tx1"/>
              </a:solidFill>
            </a:rPr>
            <a:t>Clerical staff not writing off bad debt on a regular and consistent basis </a:t>
          </a:r>
        </a:p>
      </dgm:t>
    </dgm:pt>
    <dgm:pt modelId="{40DD7AC4-C8DE-4EF9-85C2-9B4A5F970F98}" type="parTrans" cxnId="{4312397A-E656-4D2A-930A-AC3E75C17DDE}">
      <dgm:prSet/>
      <dgm:spPr/>
      <dgm:t>
        <a:bodyPr/>
        <a:lstStyle/>
        <a:p>
          <a:endParaRPr lang="en-US"/>
        </a:p>
      </dgm:t>
    </dgm:pt>
    <dgm:pt modelId="{DAEADD42-9B41-43B9-BAAB-60FD54E52DF3}" type="sibTrans" cxnId="{4312397A-E656-4D2A-930A-AC3E75C17DDE}">
      <dgm:prSet/>
      <dgm:spPr/>
      <dgm:t>
        <a:bodyPr/>
        <a:lstStyle/>
        <a:p>
          <a:endParaRPr lang="en-US"/>
        </a:p>
      </dgm:t>
    </dgm:pt>
    <dgm:pt modelId="{24262FE1-6A95-4698-B350-9300C5AE3E30}">
      <dgm:prSet custT="1"/>
      <dgm:spPr>
        <a:solidFill>
          <a:schemeClr val="accent1">
            <a:lumMod val="40000"/>
            <a:lumOff val="60000"/>
          </a:schemeClr>
        </a:solidFill>
      </dgm:spPr>
      <dgm:t>
        <a:bodyPr/>
        <a:lstStyle/>
        <a:p>
          <a:pPr rtl="0"/>
          <a:r>
            <a:rPr lang="en-US" sz="1600" dirty="0">
              <a:solidFill>
                <a:schemeClr val="tx1"/>
              </a:solidFill>
            </a:rPr>
            <a:t>Fallout from claims filing errors</a:t>
          </a:r>
        </a:p>
      </dgm:t>
    </dgm:pt>
    <dgm:pt modelId="{C2EE9B2A-44AA-46BA-90F7-20FF1E4461E4}" type="parTrans" cxnId="{B1B0586C-2EE2-453E-B303-CD1BFC85FAAD}">
      <dgm:prSet/>
      <dgm:spPr/>
      <dgm:t>
        <a:bodyPr/>
        <a:lstStyle/>
        <a:p>
          <a:endParaRPr lang="en-US"/>
        </a:p>
      </dgm:t>
    </dgm:pt>
    <dgm:pt modelId="{5A904CA1-239C-44C9-BCE9-433E80CFFE1D}" type="sibTrans" cxnId="{B1B0586C-2EE2-453E-B303-CD1BFC85FAAD}">
      <dgm:prSet/>
      <dgm:spPr/>
      <dgm:t>
        <a:bodyPr/>
        <a:lstStyle/>
        <a:p>
          <a:endParaRPr lang="en-US"/>
        </a:p>
      </dgm:t>
    </dgm:pt>
    <dgm:pt modelId="{E16F26FA-6AFC-4118-B638-23A747B28C62}">
      <dgm:prSet custT="1"/>
      <dgm:spPr>
        <a:solidFill>
          <a:schemeClr val="accent1">
            <a:lumMod val="40000"/>
            <a:lumOff val="60000"/>
          </a:schemeClr>
        </a:solidFill>
      </dgm:spPr>
      <dgm:t>
        <a:bodyPr/>
        <a:lstStyle/>
        <a:p>
          <a:pPr rtl="0"/>
          <a:r>
            <a:rPr lang="en-US" sz="1600" dirty="0">
              <a:solidFill>
                <a:schemeClr val="tx1"/>
              </a:solidFill>
            </a:rPr>
            <a:t>Other posting errors</a:t>
          </a:r>
        </a:p>
      </dgm:t>
    </dgm:pt>
    <dgm:pt modelId="{962CB067-3ED6-4016-B976-6A0C2169B633}" type="parTrans" cxnId="{9C891F44-7DE2-4351-A684-EF4F603E90C9}">
      <dgm:prSet/>
      <dgm:spPr/>
      <dgm:t>
        <a:bodyPr/>
        <a:lstStyle/>
        <a:p>
          <a:endParaRPr lang="en-US"/>
        </a:p>
      </dgm:t>
    </dgm:pt>
    <dgm:pt modelId="{66D6AA0E-382C-41F0-B810-5CBB2871ABDD}" type="sibTrans" cxnId="{9C891F44-7DE2-4351-A684-EF4F603E90C9}">
      <dgm:prSet/>
      <dgm:spPr/>
      <dgm:t>
        <a:bodyPr/>
        <a:lstStyle/>
        <a:p>
          <a:endParaRPr lang="en-US"/>
        </a:p>
      </dgm:t>
    </dgm:pt>
    <dgm:pt modelId="{F906928B-72BB-44E1-9164-8ACF39B0A882}">
      <dgm:prSet/>
      <dgm:spPr>
        <a:solidFill>
          <a:schemeClr val="accent1">
            <a:lumMod val="40000"/>
            <a:lumOff val="60000"/>
          </a:schemeClr>
        </a:solidFill>
      </dgm:spPr>
      <dgm:t>
        <a:bodyPr/>
        <a:lstStyle/>
        <a:p>
          <a:pPr rtl="0"/>
          <a:endParaRPr lang="en-US" sz="1400" dirty="0">
            <a:solidFill>
              <a:schemeClr val="tx1"/>
            </a:solidFill>
          </a:endParaRPr>
        </a:p>
      </dgm:t>
    </dgm:pt>
    <dgm:pt modelId="{2D22EEDB-C7E7-434F-B0E9-02068055E883}" type="parTrans" cxnId="{50EDBDB9-E1B0-4A63-B910-544DA127D156}">
      <dgm:prSet/>
      <dgm:spPr/>
      <dgm:t>
        <a:bodyPr/>
        <a:lstStyle/>
        <a:p>
          <a:endParaRPr lang="en-US"/>
        </a:p>
      </dgm:t>
    </dgm:pt>
    <dgm:pt modelId="{2A30CB9D-8EAC-4D69-ABA5-ECBD5B70827F}" type="sibTrans" cxnId="{50EDBDB9-E1B0-4A63-B910-544DA127D156}">
      <dgm:prSet/>
      <dgm:spPr/>
      <dgm:t>
        <a:bodyPr/>
        <a:lstStyle/>
        <a:p>
          <a:endParaRPr lang="en-US"/>
        </a:p>
      </dgm:t>
    </dgm:pt>
    <dgm:pt modelId="{963C9535-23AC-4663-B24B-1590CA90C355}">
      <dgm:prSet/>
      <dgm:spPr>
        <a:solidFill>
          <a:schemeClr val="accent1">
            <a:lumMod val="40000"/>
            <a:lumOff val="60000"/>
          </a:schemeClr>
        </a:solidFill>
      </dgm:spPr>
      <dgm:t>
        <a:bodyPr/>
        <a:lstStyle/>
        <a:p>
          <a:pPr rtl="0"/>
          <a:endParaRPr lang="en-US" sz="1400" dirty="0"/>
        </a:p>
      </dgm:t>
    </dgm:pt>
    <dgm:pt modelId="{36FE7D6D-2752-4626-9C77-FFB553519B25}" type="parTrans" cxnId="{99EF89C2-AC9D-4069-9CB6-9D410B334666}">
      <dgm:prSet/>
      <dgm:spPr/>
      <dgm:t>
        <a:bodyPr/>
        <a:lstStyle/>
        <a:p>
          <a:endParaRPr lang="en-US"/>
        </a:p>
      </dgm:t>
    </dgm:pt>
    <dgm:pt modelId="{4AEE2C1E-2C83-4109-987A-DA2DC9F6B6DA}" type="sibTrans" cxnId="{99EF89C2-AC9D-4069-9CB6-9D410B334666}">
      <dgm:prSet/>
      <dgm:spPr/>
      <dgm:t>
        <a:bodyPr/>
        <a:lstStyle/>
        <a:p>
          <a:endParaRPr lang="en-US"/>
        </a:p>
      </dgm:t>
    </dgm:pt>
    <dgm:pt modelId="{9242C3E8-90DD-47A5-9604-E9A296788D71}">
      <dgm:prSet/>
      <dgm:spPr>
        <a:solidFill>
          <a:schemeClr val="accent1">
            <a:lumMod val="40000"/>
            <a:lumOff val="60000"/>
          </a:schemeClr>
        </a:solidFill>
      </dgm:spPr>
      <dgm:t>
        <a:bodyPr/>
        <a:lstStyle/>
        <a:p>
          <a:pPr rtl="0"/>
          <a:endParaRPr lang="en-US" sz="1400" dirty="0"/>
        </a:p>
      </dgm:t>
    </dgm:pt>
    <dgm:pt modelId="{FA0C5EEE-BB7B-4741-840F-E4FB5EB7D0BC}" type="parTrans" cxnId="{D452254B-4170-4914-BC1E-912BF5C57680}">
      <dgm:prSet/>
      <dgm:spPr/>
      <dgm:t>
        <a:bodyPr/>
        <a:lstStyle/>
        <a:p>
          <a:endParaRPr lang="en-US"/>
        </a:p>
      </dgm:t>
    </dgm:pt>
    <dgm:pt modelId="{BDB45DB1-66F5-4B11-B4DD-8CDE3B4E15DC}" type="sibTrans" cxnId="{D452254B-4170-4914-BC1E-912BF5C57680}">
      <dgm:prSet/>
      <dgm:spPr/>
      <dgm:t>
        <a:bodyPr/>
        <a:lstStyle/>
        <a:p>
          <a:endParaRPr lang="en-US"/>
        </a:p>
      </dgm:t>
    </dgm:pt>
    <dgm:pt modelId="{7D83CB30-EC85-4A88-A4AD-3BA7AADA6DB3}" type="pres">
      <dgm:prSet presAssocID="{11B85B80-E948-4B2A-938A-5DD24A4D2C7E}" presName="Name0" presStyleCnt="0">
        <dgm:presLayoutVars>
          <dgm:dir/>
          <dgm:resizeHandles val="exact"/>
        </dgm:presLayoutVars>
      </dgm:prSet>
      <dgm:spPr/>
    </dgm:pt>
    <dgm:pt modelId="{5A7DABE5-EF51-4C96-887D-4DF89F3A199C}" type="pres">
      <dgm:prSet presAssocID="{E5BEC13F-9CA1-4389-87ED-CB3BEBF25C7D}" presName="node" presStyleLbl="node1" presStyleIdx="0" presStyleCnt="2">
        <dgm:presLayoutVars>
          <dgm:bulletEnabled val="1"/>
        </dgm:presLayoutVars>
      </dgm:prSet>
      <dgm:spPr/>
    </dgm:pt>
    <dgm:pt modelId="{524E96B7-9BDB-407D-9E71-EEBAEAEC1351}" type="pres">
      <dgm:prSet presAssocID="{BA57F53E-9481-4285-977F-DC8887582859}" presName="sibTrans" presStyleLbl="sibTrans2D1" presStyleIdx="0" presStyleCnt="1" custLinFactNeighborX="5225" custLinFactNeighborY="7888"/>
      <dgm:spPr/>
    </dgm:pt>
    <dgm:pt modelId="{E877D094-3316-4C89-8A3C-E8F1E3518B62}" type="pres">
      <dgm:prSet presAssocID="{BA57F53E-9481-4285-977F-DC8887582859}" presName="connectorText" presStyleLbl="sibTrans2D1" presStyleIdx="0" presStyleCnt="1"/>
      <dgm:spPr/>
    </dgm:pt>
    <dgm:pt modelId="{2EEFB196-DD26-445D-8CA2-C6FF8A6777EB}" type="pres">
      <dgm:prSet presAssocID="{FB5B93E6-FA7F-4404-8989-7DA446097303}" presName="node" presStyleLbl="node1" presStyleIdx="1" presStyleCnt="2">
        <dgm:presLayoutVars>
          <dgm:bulletEnabled val="1"/>
        </dgm:presLayoutVars>
      </dgm:prSet>
      <dgm:spPr/>
    </dgm:pt>
  </dgm:ptLst>
  <dgm:cxnLst>
    <dgm:cxn modelId="{87A6A80E-9809-4EFF-9835-9BDB9350137E}" type="presOf" srcId="{E16F26FA-6AFC-4118-B638-23A747B28C62}" destId="{2EEFB196-DD26-445D-8CA2-C6FF8A6777EB}" srcOrd="0" destOrd="4" presId="urn:microsoft.com/office/officeart/2005/8/layout/process1"/>
    <dgm:cxn modelId="{FFCA6212-CA3B-4559-AD1F-65B9E8AFEE33}" type="presOf" srcId="{F906928B-72BB-44E1-9164-8ACF39B0A882}" destId="{2EEFB196-DD26-445D-8CA2-C6FF8A6777EB}" srcOrd="0" destOrd="5" presId="urn:microsoft.com/office/officeart/2005/8/layout/process1"/>
    <dgm:cxn modelId="{9A485313-BE0A-4517-8528-CC9F54412EB7}" type="presOf" srcId="{24262FE1-6A95-4698-B350-9300C5AE3E30}" destId="{2EEFB196-DD26-445D-8CA2-C6FF8A6777EB}" srcOrd="0" destOrd="3" presId="urn:microsoft.com/office/officeart/2005/8/layout/process1"/>
    <dgm:cxn modelId="{62309F1E-E80E-4827-9A0C-5A2444992491}" type="presOf" srcId="{3615E6E4-BF4A-4F48-9A55-5E5949163498}" destId="{2EEFB196-DD26-445D-8CA2-C6FF8A6777EB}" srcOrd="0" destOrd="2" presId="urn:microsoft.com/office/officeart/2005/8/layout/process1"/>
    <dgm:cxn modelId="{71B25724-1538-4F45-8F89-356F57DD768E}" srcId="{11B85B80-E948-4B2A-938A-5DD24A4D2C7E}" destId="{E5BEC13F-9CA1-4389-87ED-CB3BEBF25C7D}" srcOrd="0" destOrd="0" parTransId="{44A17DA8-9E75-4336-99A4-FB23AE182874}" sibTransId="{BA57F53E-9481-4285-977F-DC8887582859}"/>
    <dgm:cxn modelId="{97951F2F-AC3D-427C-A38F-A76BFAC89C72}" type="presOf" srcId="{9242C3E8-90DD-47A5-9604-E9A296788D71}" destId="{2EEFB196-DD26-445D-8CA2-C6FF8A6777EB}" srcOrd="0" destOrd="7" presId="urn:microsoft.com/office/officeart/2005/8/layout/process1"/>
    <dgm:cxn modelId="{9C891F44-7DE2-4351-A684-EF4F603E90C9}" srcId="{FB5B93E6-FA7F-4404-8989-7DA446097303}" destId="{E16F26FA-6AFC-4118-B638-23A747B28C62}" srcOrd="3" destOrd="0" parTransId="{962CB067-3ED6-4016-B976-6A0C2169B633}" sibTransId="{66D6AA0E-382C-41F0-B810-5CBB2871ABDD}"/>
    <dgm:cxn modelId="{3FBA3548-0171-437F-A146-8DCEAB9B947C}" srcId="{11B85B80-E948-4B2A-938A-5DD24A4D2C7E}" destId="{FB5B93E6-FA7F-4404-8989-7DA446097303}" srcOrd="1" destOrd="0" parTransId="{94547F56-07E9-43DE-B8A6-229CD327E25C}" sibTransId="{A0B7BDCD-10E3-47B6-8CB0-9E54B47503FE}"/>
    <dgm:cxn modelId="{ABF1C549-5745-4EE5-86FC-2C1DBA684007}" type="presOf" srcId="{963C9535-23AC-4663-B24B-1590CA90C355}" destId="{2EEFB196-DD26-445D-8CA2-C6FF8A6777EB}" srcOrd="0" destOrd="6" presId="urn:microsoft.com/office/officeart/2005/8/layout/process1"/>
    <dgm:cxn modelId="{D452254B-4170-4914-BC1E-912BF5C57680}" srcId="{FB5B93E6-FA7F-4404-8989-7DA446097303}" destId="{9242C3E8-90DD-47A5-9604-E9A296788D71}" srcOrd="5" destOrd="0" parTransId="{FA0C5EEE-BB7B-4741-840F-E4FB5EB7D0BC}" sibTransId="{BDB45DB1-66F5-4B11-B4DD-8CDE3B4E15DC}"/>
    <dgm:cxn modelId="{B1B0586C-2EE2-453E-B303-CD1BFC85FAAD}" srcId="{FB5B93E6-FA7F-4404-8989-7DA446097303}" destId="{24262FE1-6A95-4698-B350-9300C5AE3E30}" srcOrd="2" destOrd="0" parTransId="{C2EE9B2A-44AA-46BA-90F7-20FF1E4461E4}" sibTransId="{5A904CA1-239C-44C9-BCE9-433E80CFFE1D}"/>
    <dgm:cxn modelId="{0BB1F34C-6505-4344-8DEF-6D9C5336B482}" type="presOf" srcId="{11B85B80-E948-4B2A-938A-5DD24A4D2C7E}" destId="{7D83CB30-EC85-4A88-A4AD-3BA7AADA6DB3}" srcOrd="0" destOrd="0" presId="urn:microsoft.com/office/officeart/2005/8/layout/process1"/>
    <dgm:cxn modelId="{4312397A-E656-4D2A-930A-AC3E75C17DDE}" srcId="{FB5B93E6-FA7F-4404-8989-7DA446097303}" destId="{3615E6E4-BF4A-4F48-9A55-5E5949163498}" srcOrd="1" destOrd="0" parTransId="{40DD7AC4-C8DE-4EF9-85C2-9B4A5F970F98}" sibTransId="{DAEADD42-9B41-43B9-BAAB-60FD54E52DF3}"/>
    <dgm:cxn modelId="{94287291-13EC-402E-8FB4-E95A60E839D1}" type="presOf" srcId="{FB5B93E6-FA7F-4404-8989-7DA446097303}" destId="{2EEFB196-DD26-445D-8CA2-C6FF8A6777EB}" srcOrd="0" destOrd="0" presId="urn:microsoft.com/office/officeart/2005/8/layout/process1"/>
    <dgm:cxn modelId="{FA1EFB99-0006-40F9-86AD-1B93C590C0E4}" type="presOf" srcId="{E5BEC13F-9CA1-4389-87ED-CB3BEBF25C7D}" destId="{5A7DABE5-EF51-4C96-887D-4DF89F3A199C}" srcOrd="0" destOrd="0" presId="urn:microsoft.com/office/officeart/2005/8/layout/process1"/>
    <dgm:cxn modelId="{50EDBDB9-E1B0-4A63-B910-544DA127D156}" srcId="{E16F26FA-6AFC-4118-B638-23A747B28C62}" destId="{F906928B-72BB-44E1-9164-8ACF39B0A882}" srcOrd="0" destOrd="0" parTransId="{2D22EEDB-C7E7-434F-B0E9-02068055E883}" sibTransId="{2A30CB9D-8EAC-4D69-ABA5-ECBD5B70827F}"/>
    <dgm:cxn modelId="{99EF89C2-AC9D-4069-9CB6-9D410B334666}" srcId="{FB5B93E6-FA7F-4404-8989-7DA446097303}" destId="{963C9535-23AC-4663-B24B-1590CA90C355}" srcOrd="4" destOrd="0" parTransId="{36FE7D6D-2752-4626-9C77-FFB553519B25}" sibTransId="{4AEE2C1E-2C83-4109-987A-DA2DC9F6B6DA}"/>
    <dgm:cxn modelId="{340B55CB-995D-46D3-AA3D-35F219A95BA0}" type="presOf" srcId="{2E1A5CDC-6FEE-47CE-B34F-2945A5AF0A7B}" destId="{2EEFB196-DD26-445D-8CA2-C6FF8A6777EB}" srcOrd="0" destOrd="1" presId="urn:microsoft.com/office/officeart/2005/8/layout/process1"/>
    <dgm:cxn modelId="{C5187AF9-711F-42E4-8BC8-2926476BAAC5}" type="presOf" srcId="{BA57F53E-9481-4285-977F-DC8887582859}" destId="{E877D094-3316-4C89-8A3C-E8F1E3518B62}" srcOrd="1" destOrd="0" presId="urn:microsoft.com/office/officeart/2005/8/layout/process1"/>
    <dgm:cxn modelId="{291A7CFD-17CE-45ED-A086-3CEDF35BDFD1}" type="presOf" srcId="{BA57F53E-9481-4285-977F-DC8887582859}" destId="{524E96B7-9BDB-407D-9E71-EEBAEAEC1351}" srcOrd="0" destOrd="0" presId="urn:microsoft.com/office/officeart/2005/8/layout/process1"/>
    <dgm:cxn modelId="{0714A0FD-B24D-4DFB-856A-93ABCBC3D16C}" srcId="{FB5B93E6-FA7F-4404-8989-7DA446097303}" destId="{2E1A5CDC-6FEE-47CE-B34F-2945A5AF0A7B}" srcOrd="0" destOrd="0" parTransId="{B7123195-CD2C-4C64-9791-DBA33B93807C}" sibTransId="{D3A4A153-5126-48D0-B611-DB34F6C8BACE}"/>
    <dgm:cxn modelId="{83FB1BC9-471E-4374-A4C4-AD17CF4BA422}" type="presParOf" srcId="{7D83CB30-EC85-4A88-A4AD-3BA7AADA6DB3}" destId="{5A7DABE5-EF51-4C96-887D-4DF89F3A199C}" srcOrd="0" destOrd="0" presId="urn:microsoft.com/office/officeart/2005/8/layout/process1"/>
    <dgm:cxn modelId="{B717C113-C5FE-4F74-8450-C94BBE4488F0}" type="presParOf" srcId="{7D83CB30-EC85-4A88-A4AD-3BA7AADA6DB3}" destId="{524E96B7-9BDB-407D-9E71-EEBAEAEC1351}" srcOrd="1" destOrd="0" presId="urn:microsoft.com/office/officeart/2005/8/layout/process1"/>
    <dgm:cxn modelId="{3C03EE8F-07A5-4F20-B2B8-9060C4C57746}" type="presParOf" srcId="{524E96B7-9BDB-407D-9E71-EEBAEAEC1351}" destId="{E877D094-3316-4C89-8A3C-E8F1E3518B62}" srcOrd="0" destOrd="0" presId="urn:microsoft.com/office/officeart/2005/8/layout/process1"/>
    <dgm:cxn modelId="{FCEF24E6-808C-4333-A5D0-F1D3F1D08262}" type="presParOf" srcId="{7D83CB30-EC85-4A88-A4AD-3BA7AADA6DB3}" destId="{2EEFB196-DD26-445D-8CA2-C6FF8A6777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2D8318-DBB2-43EB-BFC3-C180C6146924}"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07D9BCFC-8C8A-460A-A328-1CB73A72A220}" type="pres">
      <dgm:prSet presAssocID="{842D8318-DBB2-43EB-BFC3-C180C6146924}" presName="compositeShape" presStyleCnt="0">
        <dgm:presLayoutVars>
          <dgm:chMax val="7"/>
          <dgm:dir/>
          <dgm:resizeHandles val="exact"/>
        </dgm:presLayoutVars>
      </dgm:prSet>
      <dgm:spPr/>
    </dgm:pt>
  </dgm:ptLst>
  <dgm:cxnLst>
    <dgm:cxn modelId="{FBD23E34-15B0-48BD-A59A-F434ECE8C136}" type="presOf" srcId="{842D8318-DBB2-43EB-BFC3-C180C6146924}" destId="{07D9BCFC-8C8A-460A-A328-1CB73A72A220}"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C4202-F594-4BE1-A960-B1668D48CF13}">
      <dsp:nvSpPr>
        <dsp:cNvPr id="0" name=""/>
        <dsp:cNvSpPr/>
      </dsp:nvSpPr>
      <dsp:spPr>
        <a:xfrm rot="5400000">
          <a:off x="-236629" y="240757"/>
          <a:ext cx="1577530" cy="1104271"/>
        </a:xfrm>
        <a:prstGeom prst="chevron">
          <a:avLst/>
        </a:prstGeom>
        <a:solidFill>
          <a:schemeClr val="accent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5400000">
        <a:off x="1" y="556264"/>
        <a:ext cx="1104271" cy="473259"/>
      </dsp:txXfrm>
    </dsp:sp>
    <dsp:sp modelId="{5B00D9FD-B78E-4263-AEB9-C4CEDF00E789}">
      <dsp:nvSpPr>
        <dsp:cNvPr id="0" name=""/>
        <dsp:cNvSpPr/>
      </dsp:nvSpPr>
      <dsp:spPr>
        <a:xfrm rot="5400000">
          <a:off x="3982788" y="-2874389"/>
          <a:ext cx="1025394" cy="678242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Begins with a comparison of data</a:t>
          </a:r>
        </a:p>
        <a:p>
          <a:pPr marL="228600" lvl="1" indent="-228600" algn="l" defTabSz="889000">
            <a:lnSpc>
              <a:spcPct val="90000"/>
            </a:lnSpc>
            <a:spcBef>
              <a:spcPct val="0"/>
            </a:spcBef>
            <a:spcAft>
              <a:spcPct val="15000"/>
            </a:spcAft>
            <a:buChar char="•"/>
          </a:pPr>
          <a:r>
            <a:rPr lang="en-US" sz="2000" kern="1200" dirty="0"/>
            <a:t>Numbers, patients, clicks, visits, procedures …</a:t>
          </a:r>
        </a:p>
      </dsp:txBody>
      <dsp:txXfrm rot="-5400000">
        <a:off x="1104271" y="54184"/>
        <a:ext cx="6732372" cy="925282"/>
      </dsp:txXfrm>
    </dsp:sp>
    <dsp:sp modelId="{1B3EF267-717D-4A20-A994-113A5A11C0F3}">
      <dsp:nvSpPr>
        <dsp:cNvPr id="0" name=""/>
        <dsp:cNvSpPr/>
      </dsp:nvSpPr>
      <dsp:spPr>
        <a:xfrm rot="5400000">
          <a:off x="-236629" y="1624136"/>
          <a:ext cx="1577530" cy="1104271"/>
        </a:xfrm>
        <a:prstGeom prst="chevron">
          <a:avLst/>
        </a:prstGeom>
        <a:solidFill>
          <a:schemeClr val="accent1">
            <a:lumMod val="40000"/>
            <a:lumOff val="6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1" y="1939643"/>
        <a:ext cx="1104271" cy="473259"/>
      </dsp:txXfrm>
    </dsp:sp>
    <dsp:sp modelId="{FE45B01A-6F49-428B-AA61-4D62B3DFCAB5}">
      <dsp:nvSpPr>
        <dsp:cNvPr id="0" name=""/>
        <dsp:cNvSpPr/>
      </dsp:nvSpPr>
      <dsp:spPr>
        <a:xfrm rot="5400000">
          <a:off x="3982788" y="-1491010"/>
          <a:ext cx="1025394" cy="678242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Understanding the current state of your practice</a:t>
          </a:r>
        </a:p>
        <a:p>
          <a:pPr marL="228600" lvl="1" indent="-228600" algn="l" defTabSz="889000">
            <a:lnSpc>
              <a:spcPct val="90000"/>
            </a:lnSpc>
            <a:spcBef>
              <a:spcPct val="0"/>
            </a:spcBef>
            <a:spcAft>
              <a:spcPct val="15000"/>
            </a:spcAft>
            <a:buChar char="•"/>
          </a:pPr>
          <a:r>
            <a:rPr lang="en-US" sz="2000" kern="1200" dirty="0"/>
            <a:t>Barriers, limitations, strengths, goals, areas of concern</a:t>
          </a:r>
          <a:endParaRPr lang="en-US" sz="2800" kern="1200" dirty="0"/>
        </a:p>
      </dsp:txBody>
      <dsp:txXfrm rot="-5400000">
        <a:off x="1104271" y="1437563"/>
        <a:ext cx="6732372" cy="925282"/>
      </dsp:txXfrm>
    </dsp:sp>
    <dsp:sp modelId="{0D61B44C-CB52-42FF-8257-63ADE912349F}">
      <dsp:nvSpPr>
        <dsp:cNvPr id="0" name=""/>
        <dsp:cNvSpPr/>
      </dsp:nvSpPr>
      <dsp:spPr>
        <a:xfrm rot="5400000">
          <a:off x="-236629" y="3007515"/>
          <a:ext cx="1577530" cy="110427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5400000">
        <a:off x="1" y="3323022"/>
        <a:ext cx="1104271" cy="473259"/>
      </dsp:txXfrm>
    </dsp:sp>
    <dsp:sp modelId="{2BBE688F-13D5-427C-8F1D-6CBA2BC6376F}">
      <dsp:nvSpPr>
        <dsp:cNvPr id="0" name=""/>
        <dsp:cNvSpPr/>
      </dsp:nvSpPr>
      <dsp:spPr>
        <a:xfrm rot="5400000">
          <a:off x="3982788" y="-107631"/>
          <a:ext cx="1025394" cy="678242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i="1" kern="1200" dirty="0"/>
            <a:t>Any metric deemed important can be benchmarked !</a:t>
          </a:r>
        </a:p>
      </dsp:txBody>
      <dsp:txXfrm rot="-5400000">
        <a:off x="1104271" y="2820942"/>
        <a:ext cx="6732372" cy="925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D68A-9FE1-441D-903A-3EC0DDF60167}">
      <dsp:nvSpPr>
        <dsp:cNvPr id="0" name=""/>
        <dsp:cNvSpPr/>
      </dsp:nvSpPr>
      <dsp:spPr>
        <a:xfrm>
          <a:off x="0" y="506528"/>
          <a:ext cx="788670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AAC3E-634B-41BA-976C-906B1E840666}">
      <dsp:nvSpPr>
        <dsp:cNvPr id="0" name=""/>
        <dsp:cNvSpPr/>
      </dsp:nvSpPr>
      <dsp:spPr>
        <a:xfrm>
          <a:off x="394335" y="19448"/>
          <a:ext cx="5520690" cy="97416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422400">
            <a:lnSpc>
              <a:spcPct val="90000"/>
            </a:lnSpc>
            <a:spcBef>
              <a:spcPct val="0"/>
            </a:spcBef>
            <a:spcAft>
              <a:spcPct val="35000"/>
            </a:spcAft>
            <a:buNone/>
          </a:pPr>
          <a:r>
            <a:rPr lang="en-US" sz="3200" kern="1200" dirty="0"/>
            <a:t>Operations (Productivity)</a:t>
          </a:r>
          <a:endParaRPr lang="en-US" sz="2200" kern="1200" dirty="0"/>
        </a:p>
      </dsp:txBody>
      <dsp:txXfrm>
        <a:off x="441890" y="67003"/>
        <a:ext cx="5425580" cy="879050"/>
      </dsp:txXfrm>
    </dsp:sp>
    <dsp:sp modelId="{1C7A62CC-CCF9-4A20-B340-C3F11195DACA}">
      <dsp:nvSpPr>
        <dsp:cNvPr id="0" name=""/>
        <dsp:cNvSpPr/>
      </dsp:nvSpPr>
      <dsp:spPr>
        <a:xfrm>
          <a:off x="0" y="2003409"/>
          <a:ext cx="788670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035D3E-5262-43F5-A441-64B128D2A31E}">
      <dsp:nvSpPr>
        <dsp:cNvPr id="0" name=""/>
        <dsp:cNvSpPr/>
      </dsp:nvSpPr>
      <dsp:spPr>
        <a:xfrm>
          <a:off x="394335" y="1516329"/>
          <a:ext cx="5520690" cy="97416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466850">
            <a:lnSpc>
              <a:spcPct val="90000"/>
            </a:lnSpc>
            <a:spcBef>
              <a:spcPct val="0"/>
            </a:spcBef>
            <a:spcAft>
              <a:spcPct val="35000"/>
            </a:spcAft>
            <a:buNone/>
          </a:pPr>
          <a:r>
            <a:rPr lang="en-US" sz="3300" kern="1200" dirty="0"/>
            <a:t>Financial  (Time and Cost)</a:t>
          </a:r>
        </a:p>
      </dsp:txBody>
      <dsp:txXfrm>
        <a:off x="441890" y="1563884"/>
        <a:ext cx="5425580" cy="879050"/>
      </dsp:txXfrm>
    </dsp:sp>
    <dsp:sp modelId="{E607583D-83FF-4099-B124-260F3B5E6DFB}">
      <dsp:nvSpPr>
        <dsp:cNvPr id="0" name=""/>
        <dsp:cNvSpPr/>
      </dsp:nvSpPr>
      <dsp:spPr>
        <a:xfrm>
          <a:off x="0" y="3500289"/>
          <a:ext cx="7886700" cy="83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0A9E0F-3B34-4236-8E0A-7F99C3E51C86}">
      <dsp:nvSpPr>
        <dsp:cNvPr id="0" name=""/>
        <dsp:cNvSpPr/>
      </dsp:nvSpPr>
      <dsp:spPr>
        <a:xfrm>
          <a:off x="394335" y="3013209"/>
          <a:ext cx="5520690" cy="974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466850">
            <a:lnSpc>
              <a:spcPct val="90000"/>
            </a:lnSpc>
            <a:spcBef>
              <a:spcPct val="0"/>
            </a:spcBef>
            <a:spcAft>
              <a:spcPct val="35000"/>
            </a:spcAft>
            <a:buNone/>
          </a:pPr>
          <a:r>
            <a:rPr lang="en-US" sz="3300" kern="1200" dirty="0"/>
            <a:t>Quality</a:t>
          </a:r>
        </a:p>
      </dsp:txBody>
      <dsp:txXfrm>
        <a:off x="441890" y="3060764"/>
        <a:ext cx="542558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45E4-0E28-4FEB-B616-9B7D2F467CCC}">
      <dsp:nvSpPr>
        <dsp:cNvPr id="0" name=""/>
        <dsp:cNvSpPr/>
      </dsp:nvSpPr>
      <dsp:spPr>
        <a:xfrm>
          <a:off x="3154679" y="531"/>
          <a:ext cx="4732020" cy="2071559"/>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A/R: Charges, payments, adjustments</a:t>
          </a:r>
        </a:p>
        <a:p>
          <a:pPr marL="285750" lvl="1" indent="-285750" algn="l" defTabSz="1244600">
            <a:lnSpc>
              <a:spcPct val="90000"/>
            </a:lnSpc>
            <a:spcBef>
              <a:spcPct val="0"/>
            </a:spcBef>
            <a:spcAft>
              <a:spcPct val="15000"/>
            </a:spcAft>
            <a:buChar char="•"/>
          </a:pPr>
          <a:r>
            <a:rPr lang="en-US" sz="2800" kern="1200" dirty="0"/>
            <a:t>Payer and patient issues</a:t>
          </a:r>
        </a:p>
      </dsp:txBody>
      <dsp:txXfrm>
        <a:off x="3154679" y="259476"/>
        <a:ext cx="3955185" cy="1553669"/>
      </dsp:txXfrm>
    </dsp:sp>
    <dsp:sp modelId="{204D6364-6C94-4C0E-A519-3421EF5F389B}">
      <dsp:nvSpPr>
        <dsp:cNvPr id="0" name=""/>
        <dsp:cNvSpPr/>
      </dsp:nvSpPr>
      <dsp:spPr>
        <a:xfrm>
          <a:off x="0" y="531"/>
          <a:ext cx="3154680" cy="207155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Revenue</a:t>
          </a:r>
        </a:p>
      </dsp:txBody>
      <dsp:txXfrm>
        <a:off x="101125" y="101656"/>
        <a:ext cx="2952430" cy="1869309"/>
      </dsp:txXfrm>
    </dsp:sp>
    <dsp:sp modelId="{738491CE-CA97-4275-BC09-EC02B64699FF}">
      <dsp:nvSpPr>
        <dsp:cNvPr id="0" name=""/>
        <dsp:cNvSpPr/>
      </dsp:nvSpPr>
      <dsp:spPr>
        <a:xfrm>
          <a:off x="3154679" y="2279246"/>
          <a:ext cx="4732020" cy="2071559"/>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Staff costs</a:t>
          </a:r>
        </a:p>
        <a:p>
          <a:pPr marL="285750" lvl="1" indent="-285750" algn="l" defTabSz="1244600">
            <a:lnSpc>
              <a:spcPct val="90000"/>
            </a:lnSpc>
            <a:spcBef>
              <a:spcPct val="0"/>
            </a:spcBef>
            <a:spcAft>
              <a:spcPct val="15000"/>
            </a:spcAft>
            <a:buChar char="•"/>
          </a:pPr>
          <a:r>
            <a:rPr lang="en-US" sz="2800" kern="1200" dirty="0"/>
            <a:t>General operating costs</a:t>
          </a:r>
        </a:p>
        <a:p>
          <a:pPr marL="285750" lvl="1" indent="-285750" algn="l" defTabSz="1244600">
            <a:lnSpc>
              <a:spcPct val="90000"/>
            </a:lnSpc>
            <a:spcBef>
              <a:spcPct val="0"/>
            </a:spcBef>
            <a:spcAft>
              <a:spcPct val="15000"/>
            </a:spcAft>
            <a:buChar char="•"/>
          </a:pPr>
          <a:r>
            <a:rPr lang="en-US" sz="2800" kern="1200" dirty="0"/>
            <a:t>Physician compensation</a:t>
          </a:r>
        </a:p>
      </dsp:txBody>
      <dsp:txXfrm>
        <a:off x="3154679" y="2538191"/>
        <a:ext cx="3955185" cy="1553669"/>
      </dsp:txXfrm>
    </dsp:sp>
    <dsp:sp modelId="{29DA9205-D15E-4948-AEC8-029D6C7ACC9C}">
      <dsp:nvSpPr>
        <dsp:cNvPr id="0" name=""/>
        <dsp:cNvSpPr/>
      </dsp:nvSpPr>
      <dsp:spPr>
        <a:xfrm>
          <a:off x="0" y="2212977"/>
          <a:ext cx="3154680" cy="207155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Expenses</a:t>
          </a:r>
        </a:p>
      </dsp:txBody>
      <dsp:txXfrm>
        <a:off x="101125" y="2314102"/>
        <a:ext cx="2952430" cy="1869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1C98D-80AE-4FDF-9104-B624C1C8EAA7}">
      <dsp:nvSpPr>
        <dsp:cNvPr id="0" name=""/>
        <dsp:cNvSpPr/>
      </dsp:nvSpPr>
      <dsp:spPr>
        <a:xfrm>
          <a:off x="2560320" y="125720"/>
          <a:ext cx="3840480" cy="1777565"/>
        </a:xfrm>
        <a:prstGeom prst="rightArrow">
          <a:avLst>
            <a:gd name="adj1" fmla="val 75000"/>
            <a:gd name="adj2" fmla="val 50000"/>
          </a:avLst>
        </a:prstGeom>
        <a:solidFill>
          <a:schemeClr val="bg2">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Discounts mandated  by insurance contracts</a:t>
          </a:r>
        </a:p>
      </dsp:txBody>
      <dsp:txXfrm>
        <a:off x="2560320" y="347916"/>
        <a:ext cx="3173893" cy="1333173"/>
      </dsp:txXfrm>
    </dsp:sp>
    <dsp:sp modelId="{DB4B7EA6-7A1C-444E-AAA7-DB94C7DD8CAD}">
      <dsp:nvSpPr>
        <dsp:cNvPr id="0" name=""/>
        <dsp:cNvSpPr/>
      </dsp:nvSpPr>
      <dsp:spPr>
        <a:xfrm>
          <a:off x="0" y="40077"/>
          <a:ext cx="2560320" cy="1777565"/>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Contractual</a:t>
          </a:r>
        </a:p>
      </dsp:txBody>
      <dsp:txXfrm>
        <a:off x="86774" y="126851"/>
        <a:ext cx="2386772" cy="1604017"/>
      </dsp:txXfrm>
    </dsp:sp>
    <dsp:sp modelId="{AE713BD2-A899-4DA7-8354-ED7C5A3A2ED6}">
      <dsp:nvSpPr>
        <dsp:cNvPr id="0" name=""/>
        <dsp:cNvSpPr/>
      </dsp:nvSpPr>
      <dsp:spPr>
        <a:xfrm>
          <a:off x="2560320" y="1955778"/>
          <a:ext cx="3840480" cy="177756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Bad debt, courtesy, errors, and other discretionary discounts</a:t>
          </a:r>
        </a:p>
      </dsp:txBody>
      <dsp:txXfrm>
        <a:off x="2560320" y="2177974"/>
        <a:ext cx="3173893" cy="1333173"/>
      </dsp:txXfrm>
    </dsp:sp>
    <dsp:sp modelId="{A4EE2EEE-A8E8-4EFF-BFBA-B368D9C33FDF}">
      <dsp:nvSpPr>
        <dsp:cNvPr id="0" name=""/>
        <dsp:cNvSpPr/>
      </dsp:nvSpPr>
      <dsp:spPr>
        <a:xfrm>
          <a:off x="0" y="1955778"/>
          <a:ext cx="2560320" cy="177756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Other</a:t>
          </a:r>
        </a:p>
        <a:p>
          <a:pPr marL="0" lvl="0" indent="0" algn="ctr" defTabSz="1377950">
            <a:lnSpc>
              <a:spcPct val="90000"/>
            </a:lnSpc>
            <a:spcBef>
              <a:spcPct val="0"/>
            </a:spcBef>
            <a:spcAft>
              <a:spcPct val="35000"/>
            </a:spcAft>
            <a:buNone/>
          </a:pPr>
          <a:r>
            <a:rPr lang="en-US" sz="3100" kern="1200" dirty="0"/>
            <a:t>Adjustments</a:t>
          </a:r>
        </a:p>
      </dsp:txBody>
      <dsp:txXfrm>
        <a:off x="86774" y="2042552"/>
        <a:ext cx="2386772" cy="1604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9FE2E-15B0-4591-9368-BA4A4987B1D0}">
      <dsp:nvSpPr>
        <dsp:cNvPr id="0" name=""/>
        <dsp:cNvSpPr/>
      </dsp:nvSpPr>
      <dsp:spPr>
        <a:xfrm>
          <a:off x="617219" y="0"/>
          <a:ext cx="6995160" cy="4525963"/>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D93B1CC0-0E4D-4C80-A578-BC4BC8D4D5C1}">
      <dsp:nvSpPr>
        <dsp:cNvPr id="0" name=""/>
        <dsp:cNvSpPr/>
      </dsp:nvSpPr>
      <dsp:spPr>
        <a:xfrm>
          <a:off x="4018" y="914398"/>
          <a:ext cx="2652117" cy="269716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i="1" kern="1200" dirty="0"/>
            <a:t>Adjustments to billed charges is often an under-managed area in medical practices</a:t>
          </a:r>
          <a:endParaRPr lang="en-US" sz="2200" kern="1200" dirty="0"/>
        </a:p>
      </dsp:txBody>
      <dsp:txXfrm>
        <a:off x="133484" y="1043864"/>
        <a:ext cx="2393185" cy="2438234"/>
      </dsp:txXfrm>
    </dsp:sp>
    <dsp:sp modelId="{FE9525E0-F918-4175-BEDF-E007576E4636}">
      <dsp:nvSpPr>
        <dsp:cNvPr id="0" name=""/>
        <dsp:cNvSpPr/>
      </dsp:nvSpPr>
      <dsp:spPr>
        <a:xfrm>
          <a:off x="2788741" y="914398"/>
          <a:ext cx="2652117" cy="2697166"/>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Monitoring write-offs is a sound internal control procedure </a:t>
          </a:r>
        </a:p>
      </dsp:txBody>
      <dsp:txXfrm>
        <a:off x="2918207" y="1043864"/>
        <a:ext cx="2393185" cy="2438234"/>
      </dsp:txXfrm>
    </dsp:sp>
    <dsp:sp modelId="{D5696E04-A641-4902-82F1-152DABE2B953}">
      <dsp:nvSpPr>
        <dsp:cNvPr id="0" name=""/>
        <dsp:cNvSpPr/>
      </dsp:nvSpPr>
      <dsp:spPr>
        <a:xfrm>
          <a:off x="5573464" y="990597"/>
          <a:ext cx="2652117" cy="254476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Periodic audits of write-offs protects against employee dishonesty or  incompetence</a:t>
          </a:r>
        </a:p>
      </dsp:txBody>
      <dsp:txXfrm>
        <a:off x="5697689" y="1114822"/>
        <a:ext cx="2403667" cy="2296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DABE5-EF51-4C96-887D-4DF89F3A199C}">
      <dsp:nvSpPr>
        <dsp:cNvPr id="0" name=""/>
        <dsp:cNvSpPr/>
      </dsp:nvSpPr>
      <dsp:spPr>
        <a:xfrm>
          <a:off x="5624" y="0"/>
          <a:ext cx="3424313" cy="4525963"/>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Adjustments tend to mirror receipts, not charges.  In a month with above average receipts, expect above average adjustments</a:t>
          </a:r>
        </a:p>
      </dsp:txBody>
      <dsp:txXfrm>
        <a:off x="105919" y="100295"/>
        <a:ext cx="3223723" cy="4325373"/>
      </dsp:txXfrm>
    </dsp:sp>
    <dsp:sp modelId="{524E96B7-9BDB-407D-9E71-EEBAEAEC1351}">
      <dsp:nvSpPr>
        <dsp:cNvPr id="0" name=""/>
        <dsp:cNvSpPr/>
      </dsp:nvSpPr>
      <dsp:spPr>
        <a:xfrm>
          <a:off x="3810299" y="1905353"/>
          <a:ext cx="725954" cy="84922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10299" y="2075199"/>
        <a:ext cx="508168" cy="509537"/>
      </dsp:txXfrm>
    </dsp:sp>
    <dsp:sp modelId="{2EEFB196-DD26-445D-8CA2-C6FF8A6777EB}">
      <dsp:nvSpPr>
        <dsp:cNvPr id="0" name=""/>
        <dsp:cNvSpPr/>
      </dsp:nvSpPr>
      <dsp:spPr>
        <a:xfrm>
          <a:off x="4799662" y="0"/>
          <a:ext cx="3424313" cy="4525963"/>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rPr>
            <a:t>When adjustments appear too low or too high, or do not mirror cash receipts, look for:</a:t>
          </a:r>
        </a:p>
        <a:p>
          <a:pPr marL="171450" lvl="1" indent="-171450" algn="l" defTabSz="711200" rtl="0">
            <a:lnSpc>
              <a:spcPct val="90000"/>
            </a:lnSpc>
            <a:spcBef>
              <a:spcPct val="0"/>
            </a:spcBef>
            <a:spcAft>
              <a:spcPct val="15000"/>
            </a:spcAft>
            <a:buChar char="•"/>
          </a:pPr>
          <a:r>
            <a:rPr lang="en-US" sz="1600" kern="1200" dirty="0">
              <a:solidFill>
                <a:schemeClr val="tx1"/>
              </a:solidFill>
            </a:rPr>
            <a:t>Anomalous levels of Medicaid or Medicare postings within the month</a:t>
          </a:r>
        </a:p>
        <a:p>
          <a:pPr marL="171450" lvl="1" indent="-171450" algn="l" defTabSz="711200" rtl="0">
            <a:lnSpc>
              <a:spcPct val="90000"/>
            </a:lnSpc>
            <a:spcBef>
              <a:spcPct val="0"/>
            </a:spcBef>
            <a:spcAft>
              <a:spcPct val="15000"/>
            </a:spcAft>
            <a:buChar char="•"/>
          </a:pPr>
          <a:r>
            <a:rPr lang="en-US" sz="1600" kern="1200" dirty="0">
              <a:solidFill>
                <a:schemeClr val="tx1"/>
              </a:solidFill>
            </a:rPr>
            <a:t>Clerical staff not writing off bad debt on a regular and consistent basis </a:t>
          </a:r>
        </a:p>
        <a:p>
          <a:pPr marL="171450" lvl="1" indent="-171450" algn="l" defTabSz="711200" rtl="0">
            <a:lnSpc>
              <a:spcPct val="90000"/>
            </a:lnSpc>
            <a:spcBef>
              <a:spcPct val="0"/>
            </a:spcBef>
            <a:spcAft>
              <a:spcPct val="15000"/>
            </a:spcAft>
            <a:buChar char="•"/>
          </a:pPr>
          <a:r>
            <a:rPr lang="en-US" sz="1600" kern="1200" dirty="0">
              <a:solidFill>
                <a:schemeClr val="tx1"/>
              </a:solidFill>
            </a:rPr>
            <a:t>Fallout from claims filing errors</a:t>
          </a:r>
        </a:p>
        <a:p>
          <a:pPr marL="171450" lvl="1" indent="-171450" algn="l" defTabSz="711200" rtl="0">
            <a:lnSpc>
              <a:spcPct val="90000"/>
            </a:lnSpc>
            <a:spcBef>
              <a:spcPct val="0"/>
            </a:spcBef>
            <a:spcAft>
              <a:spcPct val="15000"/>
            </a:spcAft>
            <a:buChar char="•"/>
          </a:pPr>
          <a:r>
            <a:rPr lang="en-US" sz="1600" kern="1200" dirty="0">
              <a:solidFill>
                <a:schemeClr val="tx1"/>
              </a:solidFill>
            </a:rPr>
            <a:t>Other posting errors</a:t>
          </a:r>
        </a:p>
        <a:p>
          <a:pPr marL="228600" lvl="2" indent="-114300" algn="l" defTabSz="622300" rtl="0">
            <a:lnSpc>
              <a:spcPct val="90000"/>
            </a:lnSpc>
            <a:spcBef>
              <a:spcPct val="0"/>
            </a:spcBef>
            <a:spcAft>
              <a:spcPct val="15000"/>
            </a:spcAft>
            <a:buChar char="•"/>
          </a:pPr>
          <a:endParaRPr lang="en-US" sz="1400" kern="1200" dirty="0">
            <a:solidFill>
              <a:schemeClr val="tx1"/>
            </a:solidFill>
          </a:endParaRPr>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4899957" y="100295"/>
        <a:ext cx="3223723" cy="4325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A63CBB98-E6FF-4737-BD43-E5EFEB30B980}" type="datetimeFigureOut">
              <a:rPr lang="en-US" smtClean="0"/>
              <a:pPr/>
              <a:t>8/4/2023</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355A6279-7C56-4AD1-91B1-53CB55889DB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45B9C57-974C-4638-BA9F-AB0FF89EDD18}" type="datetimeFigureOut">
              <a:rPr lang="en-US" smtClean="0"/>
              <a:pPr/>
              <a:t>8/4/2023</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22937AF0-9921-4FDF-AE90-10139B364F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healthcare is very complex and getting more so as the years go by.</a:t>
            </a:r>
          </a:p>
          <a:p>
            <a:r>
              <a:rPr lang="en-US" dirty="0"/>
              <a:t>Fortunately or maybe that is hopefully your practice is taking advantage of more sophisticated methods of measurement, analysis and comparison and ways to improve.</a:t>
            </a:r>
          </a:p>
          <a:p>
            <a:endParaRPr lang="en-US" dirty="0"/>
          </a:p>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3</a:t>
            </a:fld>
            <a:endParaRPr lang="en-US"/>
          </a:p>
        </p:txBody>
      </p:sp>
    </p:spTree>
    <p:extLst>
      <p:ext uri="{BB962C8B-B14F-4D97-AF65-F5344CB8AC3E}">
        <p14:creationId xmlns:p14="http://schemas.microsoft.com/office/powerpoint/2010/main" val="397333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having trouble getting patients in, who is taking up all the appointment slots and what type of patients are we seeing?</a:t>
            </a:r>
          </a:p>
          <a:p>
            <a:r>
              <a:rPr lang="en-US" dirty="0"/>
              <a:t>Age and gender are the primary demographics most practices should measure to identify the distribution of established patients and predict the characteristics of new patients.</a:t>
            </a:r>
          </a:p>
          <a:p>
            <a:endParaRPr lang="en-US" dirty="0"/>
          </a:p>
          <a:p>
            <a:r>
              <a:rPr lang="en-US" dirty="0"/>
              <a:t>Age and gender helps you identify the types of patients you see. </a:t>
            </a:r>
          </a:p>
          <a:p>
            <a:endParaRPr lang="en-US" dirty="0"/>
          </a:p>
          <a:p>
            <a:r>
              <a:rPr lang="en-US" dirty="0"/>
              <a:t>The 3 0ldest physicians in the practice see mostly Medicare age or nearing </a:t>
            </a:r>
            <a:r>
              <a:rPr lang="en-US" dirty="0" err="1"/>
              <a:t>medicare</a:t>
            </a:r>
            <a:r>
              <a:rPr lang="en-US" dirty="0"/>
              <a:t> age.</a:t>
            </a:r>
          </a:p>
          <a:p>
            <a:r>
              <a:rPr lang="en-US" dirty="0"/>
              <a:t>We know that population of patients have more chronic problems</a:t>
            </a:r>
          </a:p>
        </p:txBody>
      </p:sp>
      <p:sp>
        <p:nvSpPr>
          <p:cNvPr id="4" name="Slide Number Placeholder 3"/>
          <p:cNvSpPr>
            <a:spLocks noGrp="1"/>
          </p:cNvSpPr>
          <p:nvPr>
            <p:ph type="sldNum" sz="quarter" idx="5"/>
          </p:nvPr>
        </p:nvSpPr>
        <p:spPr/>
        <p:txBody>
          <a:bodyPr/>
          <a:lstStyle/>
          <a:p>
            <a:fld id="{22937AF0-9921-4FDF-AE90-10139B364FC7}" type="slidenum">
              <a:rPr lang="en-US" smtClean="0"/>
              <a:pPr/>
              <a:t>16</a:t>
            </a:fld>
            <a:endParaRPr lang="en-US"/>
          </a:p>
        </p:txBody>
      </p:sp>
    </p:spTree>
    <p:extLst>
      <p:ext uri="{BB962C8B-B14F-4D97-AF65-F5344CB8AC3E}">
        <p14:creationId xmlns:p14="http://schemas.microsoft.com/office/powerpoint/2010/main" val="296222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are critical to the practice because you need to know what patients feel and how they perceive your practice.</a:t>
            </a:r>
          </a:p>
          <a:p>
            <a:br>
              <a:rPr lang="en-US" dirty="0"/>
            </a:br>
            <a:r>
              <a:rPr lang="en-US" dirty="0"/>
              <a:t>The most successful practices rank </a:t>
            </a:r>
            <a:r>
              <a:rPr lang="en-US" dirty="0" err="1"/>
              <a:t>suveys</a:t>
            </a:r>
            <a:r>
              <a:rPr lang="en-US" dirty="0"/>
              <a:t> as extremely important because you cannot make things better for your patients unless you ask the right questions.</a:t>
            </a:r>
          </a:p>
          <a:p>
            <a:r>
              <a:rPr lang="en-US" dirty="0"/>
              <a:t>Surveys should be simple and easy to understand.</a:t>
            </a:r>
          </a:p>
          <a:p>
            <a:r>
              <a:rPr lang="en-US" dirty="0"/>
              <a:t>Be sure questions focus on one thing, not asking 2 things in one question</a:t>
            </a:r>
          </a:p>
          <a:p>
            <a:endParaRPr lang="en-US" dirty="0"/>
          </a:p>
          <a:p>
            <a:r>
              <a:rPr lang="en-US" dirty="0"/>
              <a:t>There is value in using the same tool with same questions over and over.  Over time you will see trends or changes</a:t>
            </a:r>
          </a:p>
          <a:p>
            <a:r>
              <a:rPr lang="en-US" dirty="0"/>
              <a:t>They also provide valuable feedback right before or right after you have implemented changes</a:t>
            </a:r>
          </a:p>
        </p:txBody>
      </p:sp>
      <p:sp>
        <p:nvSpPr>
          <p:cNvPr id="4" name="Slide Number Placeholder 3"/>
          <p:cNvSpPr>
            <a:spLocks noGrp="1"/>
          </p:cNvSpPr>
          <p:nvPr>
            <p:ph type="sldNum" sz="quarter" idx="5"/>
          </p:nvPr>
        </p:nvSpPr>
        <p:spPr/>
        <p:txBody>
          <a:bodyPr/>
          <a:lstStyle/>
          <a:p>
            <a:fld id="{22937AF0-9921-4FDF-AE90-10139B364FC7}" type="slidenum">
              <a:rPr lang="en-US" smtClean="0"/>
              <a:pPr/>
              <a:t>17</a:t>
            </a:fld>
            <a:endParaRPr lang="en-US"/>
          </a:p>
        </p:txBody>
      </p:sp>
    </p:spTree>
    <p:extLst>
      <p:ext uri="{BB962C8B-B14F-4D97-AF65-F5344CB8AC3E}">
        <p14:creationId xmlns:p14="http://schemas.microsoft.com/office/powerpoint/2010/main" val="50199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046F5-C2C3-4FF2-8781-8488320FCFE9}" type="slidenum">
              <a:rPr lang="en-US"/>
              <a:pPr/>
              <a:t>20</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begin to put together the information about types of patients and which doctors are seeing the older chronic conditions, the question then to answer is how are we managing the patients with chronic problems.</a:t>
            </a:r>
          </a:p>
          <a:p>
            <a:r>
              <a:rPr lang="en-US" dirty="0"/>
              <a:t>Does everyone get an appointment every 3 months to monitor progress and receive refills, or are we managing the co-</a:t>
            </a:r>
            <a:r>
              <a:rPr lang="en-US" dirty="0" err="1"/>
              <a:t>horts</a:t>
            </a:r>
            <a:r>
              <a:rPr lang="en-US" dirty="0"/>
              <a:t> of patients differently depending on the status of their chronic conditions.</a:t>
            </a:r>
          </a:p>
          <a:p>
            <a:r>
              <a:rPr lang="en-US" dirty="0"/>
              <a:t>Doing so opens slots for more patients to be seen.</a:t>
            </a:r>
          </a:p>
        </p:txBody>
      </p:sp>
      <p:sp>
        <p:nvSpPr>
          <p:cNvPr id="4" name="Slide Number Placeholder 3"/>
          <p:cNvSpPr>
            <a:spLocks noGrp="1"/>
          </p:cNvSpPr>
          <p:nvPr>
            <p:ph type="sldNum" sz="quarter" idx="5"/>
          </p:nvPr>
        </p:nvSpPr>
        <p:spPr/>
        <p:txBody>
          <a:bodyPr/>
          <a:lstStyle/>
          <a:p>
            <a:fld id="{22937AF0-9921-4FDF-AE90-10139B364FC7}" type="slidenum">
              <a:rPr lang="en-US" smtClean="0"/>
              <a:pPr/>
              <a:t>21</a:t>
            </a:fld>
            <a:endParaRPr lang="en-US"/>
          </a:p>
        </p:txBody>
      </p:sp>
    </p:spTree>
    <p:extLst>
      <p:ext uri="{BB962C8B-B14F-4D97-AF65-F5344CB8AC3E}">
        <p14:creationId xmlns:p14="http://schemas.microsoft.com/office/powerpoint/2010/main" val="126088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both my practice </a:t>
            </a:r>
            <a:r>
              <a:rPr lang="en-US" dirty="0" err="1"/>
              <a:t>physicans</a:t>
            </a:r>
            <a:r>
              <a:rPr lang="en-US" dirty="0"/>
              <a:t> and NPPs are not as busy as MGMA.</a:t>
            </a:r>
          </a:p>
          <a:p>
            <a:r>
              <a:rPr lang="en-US" dirty="0"/>
              <a:t>Are we maximizing appointments with the way we use NPP’s ?</a:t>
            </a:r>
          </a:p>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22</a:t>
            </a:fld>
            <a:endParaRPr lang="en-US"/>
          </a:p>
        </p:txBody>
      </p:sp>
    </p:spTree>
    <p:extLst>
      <p:ext uri="{BB962C8B-B14F-4D97-AF65-F5344CB8AC3E}">
        <p14:creationId xmlns:p14="http://schemas.microsoft.com/office/powerpoint/2010/main" val="189405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cost per patient</a:t>
            </a:r>
          </a:p>
        </p:txBody>
      </p:sp>
      <p:sp>
        <p:nvSpPr>
          <p:cNvPr id="4" name="Slide Number Placeholder 3"/>
          <p:cNvSpPr>
            <a:spLocks noGrp="1"/>
          </p:cNvSpPr>
          <p:nvPr>
            <p:ph type="sldNum" sz="quarter" idx="5"/>
          </p:nvPr>
        </p:nvSpPr>
        <p:spPr/>
        <p:txBody>
          <a:bodyPr/>
          <a:lstStyle/>
          <a:p>
            <a:fld id="{22937AF0-9921-4FDF-AE90-10139B364FC7}" type="slidenum">
              <a:rPr lang="en-US" smtClean="0"/>
              <a:pPr/>
              <a:t>25</a:t>
            </a:fld>
            <a:endParaRPr lang="en-US"/>
          </a:p>
        </p:txBody>
      </p:sp>
    </p:spTree>
    <p:extLst>
      <p:ext uri="{BB962C8B-B14F-4D97-AF65-F5344CB8AC3E}">
        <p14:creationId xmlns:p14="http://schemas.microsoft.com/office/powerpoint/2010/main" val="45160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auto posting the RARC and CARC codes should post automatically giving you the reasons for write offs</a:t>
            </a:r>
          </a:p>
        </p:txBody>
      </p:sp>
      <p:sp>
        <p:nvSpPr>
          <p:cNvPr id="4" name="Slide Number Placeholder 3"/>
          <p:cNvSpPr>
            <a:spLocks noGrp="1"/>
          </p:cNvSpPr>
          <p:nvPr>
            <p:ph type="sldNum" sz="quarter" idx="5"/>
          </p:nvPr>
        </p:nvSpPr>
        <p:spPr/>
        <p:txBody>
          <a:bodyPr/>
          <a:lstStyle/>
          <a:p>
            <a:fld id="{22937AF0-9921-4FDF-AE90-10139B364FC7}" type="slidenum">
              <a:rPr lang="en-US" smtClean="0"/>
              <a:pPr/>
              <a:t>33</a:t>
            </a:fld>
            <a:endParaRPr lang="en-US"/>
          </a:p>
        </p:txBody>
      </p:sp>
    </p:spTree>
    <p:extLst>
      <p:ext uri="{BB962C8B-B14F-4D97-AF65-F5344CB8AC3E}">
        <p14:creationId xmlns:p14="http://schemas.microsoft.com/office/powerpoint/2010/main" val="238374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22879" rtl="0" eaLnBrk="1" fontAlgn="auto" latinLnBrk="0" hangingPunct="1">
              <a:lnSpc>
                <a:spcPct val="100000"/>
              </a:lnSpc>
              <a:spcBef>
                <a:spcPts val="0"/>
              </a:spcBef>
              <a:spcAft>
                <a:spcPts val="0"/>
              </a:spcAft>
              <a:buClrTx/>
              <a:buSzTx/>
              <a:buFontTx/>
              <a:buNone/>
              <a:tabLst/>
              <a:defRPr/>
            </a:pPr>
            <a:fld id="{0332107C-C550-4E2B-84A3-BE6C1D4E2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287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7199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44</a:t>
            </a:fld>
            <a:endParaRPr lang="en-US"/>
          </a:p>
        </p:txBody>
      </p:sp>
    </p:spTree>
    <p:extLst>
      <p:ext uri="{BB962C8B-B14F-4D97-AF65-F5344CB8AC3E}">
        <p14:creationId xmlns:p14="http://schemas.microsoft.com/office/powerpoint/2010/main" val="137278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3C8794D-6932-482D-B14D-B86B1891B71E}" type="slidenum">
              <a:rPr lang="en-US"/>
              <a:pPr/>
              <a:t>46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a:t>Here are some </a:t>
            </a:r>
            <a:r>
              <a:rPr lang="en-US" dirty="0" err="1"/>
              <a:t>suggestiions</a:t>
            </a:r>
            <a:r>
              <a:rPr lang="en-US" dirty="0"/>
              <a:t> for targets you might want to set in your </a:t>
            </a:r>
            <a:r>
              <a:rPr lang="en-US" dirty="0" err="1"/>
              <a:t>offrice</a:t>
            </a:r>
            <a:r>
              <a:rPr lang="en-US" dirty="0"/>
              <a:t> related to revenue cycle functions.</a:t>
            </a:r>
          </a:p>
          <a:p>
            <a:pPr eaLnBrk="1" hangingPunct="1"/>
            <a:endParaRPr lang="en-US" dirty="0"/>
          </a:p>
          <a:p>
            <a:pPr eaLnBrk="1" hangingPunct="1"/>
            <a:r>
              <a:rPr lang="en-US" dirty="0"/>
              <a:t>The benchmarks on the right are merely suggestions. You can create your own benchmarks and then measure the actual performance of these functions.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second principle is important to note.  </a:t>
            </a:r>
          </a:p>
          <a:p>
            <a:r>
              <a:rPr lang="en-US" dirty="0"/>
              <a:t>Getting things to change in a practice is very difficult and affects every member of the organization.   As we know with change, many don’t like it, and will try to sabotage measures to change, therefore  as managers if we are going to be successful at change the value of that change has to outweigh the status quo.</a:t>
            </a:r>
          </a:p>
          <a:p>
            <a:endParaRPr lang="en-US" dirty="0"/>
          </a:p>
          <a:p>
            <a:r>
              <a:rPr lang="en-US" dirty="0"/>
              <a:t>Measuring and benchmarking </a:t>
            </a:r>
            <a:r>
              <a:rPr lang="en-US" dirty="0" err="1"/>
              <a:t>enabels</a:t>
            </a:r>
            <a:r>
              <a:rPr lang="en-US" dirty="0"/>
              <a:t> the process to evolve toward action</a:t>
            </a:r>
          </a:p>
        </p:txBody>
      </p:sp>
      <p:sp>
        <p:nvSpPr>
          <p:cNvPr id="4" name="Slide Number Placeholder 3"/>
          <p:cNvSpPr>
            <a:spLocks noGrp="1"/>
          </p:cNvSpPr>
          <p:nvPr>
            <p:ph type="sldNum" sz="quarter" idx="5"/>
          </p:nvPr>
        </p:nvSpPr>
        <p:spPr/>
        <p:txBody>
          <a:bodyPr/>
          <a:lstStyle/>
          <a:p>
            <a:fld id="{22937AF0-9921-4FDF-AE90-10139B364FC7}" type="slidenum">
              <a:rPr lang="en-US" smtClean="0"/>
              <a:pPr/>
              <a:t>4</a:t>
            </a:fld>
            <a:endParaRPr lang="en-US"/>
          </a:p>
        </p:txBody>
      </p:sp>
    </p:spTree>
    <p:extLst>
      <p:ext uri="{BB962C8B-B14F-4D97-AF65-F5344CB8AC3E}">
        <p14:creationId xmlns:p14="http://schemas.microsoft.com/office/powerpoint/2010/main" val="74261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7B73AA6-9D03-401E-86FB-56ECDBCCE505}" type="slidenum">
              <a:rPr lang="en-US"/>
              <a:pPr/>
              <a:t>49</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t>Benchmarking:  The process of measuring and comparing performance areas:</a:t>
            </a:r>
          </a:p>
          <a:p>
            <a:pPr lvl="1" eaLnBrk="1" hangingPunct="1"/>
            <a:r>
              <a:rPr lang="en-US" dirty="0"/>
              <a:t>Against internal standards</a:t>
            </a:r>
          </a:p>
          <a:p>
            <a:pPr lvl="1" eaLnBrk="1" hangingPunct="1"/>
            <a:r>
              <a:rPr lang="en-US" dirty="0"/>
              <a:t>Against industry standards</a:t>
            </a:r>
          </a:p>
          <a:p>
            <a:pPr eaLnBrk="1" hangingPunct="1"/>
            <a:endParaRPr lang="en-US" dirty="0"/>
          </a:p>
          <a:p>
            <a:pPr eaLnBrk="1" hangingPunct="1"/>
            <a:r>
              <a:rPr lang="en-US" dirty="0"/>
              <a:t>Number of patients</a:t>
            </a:r>
          </a:p>
          <a:p>
            <a:pPr eaLnBrk="1" hangingPunct="1"/>
            <a:r>
              <a:rPr lang="en-US" dirty="0"/>
              <a:t>Patient satisfaction</a:t>
            </a:r>
          </a:p>
          <a:p>
            <a:pPr eaLnBrk="1" hangingPunct="1"/>
            <a:r>
              <a:rPr lang="en-US" dirty="0"/>
              <a:t>Staffing levels</a:t>
            </a:r>
          </a:p>
          <a:p>
            <a:pPr eaLnBrk="1" hangingPunct="1"/>
            <a:r>
              <a:rPr lang="en-US" dirty="0"/>
              <a:t>Revenue</a:t>
            </a:r>
          </a:p>
          <a:p>
            <a:pPr eaLnBrk="1" hangingPunct="1"/>
            <a:r>
              <a:rPr lang="en-US" dirty="0"/>
              <a:t>Physician compensation</a:t>
            </a:r>
          </a:p>
          <a:p>
            <a:pPr eaLnBrk="1" hangingPunct="1"/>
            <a:r>
              <a:rPr lang="en-US" dirty="0"/>
              <a:t>Operating expenses</a:t>
            </a:r>
          </a:p>
          <a:p>
            <a:pPr eaLnBrk="1" hangingPunct="1"/>
            <a:r>
              <a:rPr lang="en-US" dirty="0"/>
              <a:t>Accounts receivable and productivity.</a:t>
            </a:r>
          </a:p>
          <a:p>
            <a:pPr eaLnBrk="1" hangingPunct="1"/>
            <a:endParaRPr lang="en-US" dirty="0"/>
          </a:p>
          <a:p>
            <a:pPr eaLnBrk="1" hangingPunct="1"/>
            <a:r>
              <a:rPr lang="en-US" dirty="0"/>
              <a:t>The true value of benchmarking lies in the numbers combined with an understanding of the current state of the practice, calculation of the difference between the current state and a new value or benchmark, knowing the context and background of the practice values when interpreting the results, deciding on a course of action and goal, and determining when the goal is achieved.</a:t>
            </a: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staff costs are higher in clinical areas which supports </a:t>
            </a:r>
            <a:r>
              <a:rPr lang="en-US" dirty="0" err="1"/>
              <a:t>physicains</a:t>
            </a:r>
            <a:r>
              <a:rPr lang="en-US" dirty="0"/>
              <a:t> to see more patients.  So the right people doing the right jobs?</a:t>
            </a:r>
          </a:p>
        </p:txBody>
      </p:sp>
      <p:sp>
        <p:nvSpPr>
          <p:cNvPr id="4" name="Slide Number Placeholder 3"/>
          <p:cNvSpPr>
            <a:spLocks noGrp="1"/>
          </p:cNvSpPr>
          <p:nvPr>
            <p:ph type="sldNum" sz="quarter" idx="5"/>
          </p:nvPr>
        </p:nvSpPr>
        <p:spPr/>
        <p:txBody>
          <a:bodyPr/>
          <a:lstStyle/>
          <a:p>
            <a:fld id="{22937AF0-9921-4FDF-AE90-10139B364FC7}" type="slidenum">
              <a:rPr lang="en-US" smtClean="0"/>
              <a:pPr/>
              <a:t>50</a:t>
            </a:fld>
            <a:endParaRPr lang="en-US"/>
          </a:p>
        </p:txBody>
      </p:sp>
    </p:spTree>
    <p:extLst>
      <p:ext uri="{BB962C8B-B14F-4D97-AF65-F5344CB8AC3E}">
        <p14:creationId xmlns:p14="http://schemas.microsoft.com/office/powerpoint/2010/main" val="179865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latest numbers for family practice from MGMA.</a:t>
            </a:r>
          </a:p>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51</a:t>
            </a:fld>
            <a:endParaRPr lang="en-US"/>
          </a:p>
        </p:txBody>
      </p:sp>
    </p:spTree>
    <p:extLst>
      <p:ext uri="{BB962C8B-B14F-4D97-AF65-F5344CB8AC3E}">
        <p14:creationId xmlns:p14="http://schemas.microsoft.com/office/powerpoint/2010/main" val="242434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Benchmark support staff cost by dollars by FTE physician.</a:t>
            </a:r>
          </a:p>
        </p:txBody>
      </p:sp>
      <p:sp>
        <p:nvSpPr>
          <p:cNvPr id="4" name="Slide Number Placeholder 3"/>
          <p:cNvSpPr>
            <a:spLocks noGrp="1"/>
          </p:cNvSpPr>
          <p:nvPr>
            <p:ph type="sldNum" sz="quarter" idx="5"/>
          </p:nvPr>
        </p:nvSpPr>
        <p:spPr/>
        <p:txBody>
          <a:bodyPr/>
          <a:lstStyle/>
          <a:p>
            <a:fld id="{22937AF0-9921-4FDF-AE90-10139B364FC7}" type="slidenum">
              <a:rPr lang="en-US" smtClean="0"/>
              <a:pPr/>
              <a:t>52</a:t>
            </a:fld>
            <a:endParaRPr lang="en-US"/>
          </a:p>
        </p:txBody>
      </p:sp>
    </p:spTree>
    <p:extLst>
      <p:ext uri="{BB962C8B-B14F-4D97-AF65-F5344CB8AC3E}">
        <p14:creationId xmlns:p14="http://schemas.microsoft.com/office/powerpoint/2010/main" val="182552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Benchmark total operating cost by the percent of revenue consumed.</a:t>
            </a:r>
          </a:p>
        </p:txBody>
      </p:sp>
      <p:sp>
        <p:nvSpPr>
          <p:cNvPr id="4" name="Slide Number Placeholder 3"/>
          <p:cNvSpPr>
            <a:spLocks noGrp="1"/>
          </p:cNvSpPr>
          <p:nvPr>
            <p:ph type="sldNum" sz="quarter" idx="5"/>
          </p:nvPr>
        </p:nvSpPr>
        <p:spPr/>
        <p:txBody>
          <a:bodyPr/>
          <a:lstStyle/>
          <a:p>
            <a:fld id="{22937AF0-9921-4FDF-AE90-10139B364FC7}" type="slidenum">
              <a:rPr lang="en-US" smtClean="0"/>
              <a:pPr/>
              <a:t>53</a:t>
            </a:fld>
            <a:endParaRPr lang="en-US"/>
          </a:p>
        </p:txBody>
      </p:sp>
    </p:spTree>
    <p:extLst>
      <p:ext uri="{BB962C8B-B14F-4D97-AF65-F5344CB8AC3E}">
        <p14:creationId xmlns:p14="http://schemas.microsoft.com/office/powerpoint/2010/main" val="122113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55</a:t>
            </a:fld>
            <a:endParaRPr lang="en-US"/>
          </a:p>
        </p:txBody>
      </p:sp>
    </p:spTree>
    <p:extLst>
      <p:ext uri="{BB962C8B-B14F-4D97-AF65-F5344CB8AC3E}">
        <p14:creationId xmlns:p14="http://schemas.microsoft.com/office/powerpoint/2010/main" val="302344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greater emphasis of late put on the patient experience. Patients assume their providers are competent when they seek care. In fact,</a:t>
            </a:r>
            <a:r>
              <a:rPr lang="en-US" baseline="0" dirty="0"/>
              <a:t> it is reported that as many as 60% of patients go to the Internet for information about their health so they are highly informed. The patient is looking for a positive experience with a provider who treats them with respect, and engages them to make healthcare decisions jointly with the providers.</a:t>
            </a:r>
          </a:p>
          <a:p>
            <a:endParaRPr lang="en-US" baseline="0" dirty="0"/>
          </a:p>
          <a:p>
            <a:r>
              <a:rPr lang="en-US" baseline="0" dirty="0"/>
              <a:t>A 2009 Healthcare Leaders Media Patient Experience Survey indicated that 35% of physician executives believed the patient experience was a top priority; and 55% said it was in the top 5 of priorities for their organizations.</a:t>
            </a:r>
          </a:p>
          <a:p>
            <a:endParaRPr lang="en-US" baseline="0" dirty="0"/>
          </a:p>
          <a:p>
            <a:pPr defTabSz="907171">
              <a:defRPr/>
            </a:pPr>
            <a:r>
              <a:rPr lang="en-US" dirty="0"/>
              <a:t>Studies have shown that patients rank their</a:t>
            </a:r>
            <a:r>
              <a:rPr lang="en-US" baseline="0" dirty="0"/>
              <a:t> healthcare is not associated with the technical quality, but how they feel. </a:t>
            </a:r>
            <a:endParaRPr lang="en-US" dirty="0"/>
          </a:p>
          <a:p>
            <a:endParaRPr lang="en-US" dirty="0"/>
          </a:p>
        </p:txBody>
      </p:sp>
      <p:sp>
        <p:nvSpPr>
          <p:cNvPr id="4" name="Slide Number Placeholder 3"/>
          <p:cNvSpPr>
            <a:spLocks noGrp="1"/>
          </p:cNvSpPr>
          <p:nvPr>
            <p:ph type="sldNum" sz="quarter" idx="10"/>
          </p:nvPr>
        </p:nvSpPr>
        <p:spPr/>
        <p:txBody>
          <a:bodyPr/>
          <a:lstStyle/>
          <a:p>
            <a:fld id="{AFDE3B5A-6266-4DDB-BC62-641882CDC170}" type="slidenum">
              <a:rPr lang="en-US" smtClean="0"/>
              <a:pPr/>
              <a:t>56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the EMR to collect the electronic clinical quality measures ECQMs</a:t>
            </a:r>
          </a:p>
        </p:txBody>
      </p:sp>
      <p:sp>
        <p:nvSpPr>
          <p:cNvPr id="4" name="Slide Number Placeholder 3"/>
          <p:cNvSpPr>
            <a:spLocks noGrp="1"/>
          </p:cNvSpPr>
          <p:nvPr>
            <p:ph type="sldNum" sz="quarter" idx="5"/>
          </p:nvPr>
        </p:nvSpPr>
        <p:spPr/>
        <p:txBody>
          <a:bodyPr/>
          <a:lstStyle/>
          <a:p>
            <a:fld id="{22937AF0-9921-4FDF-AE90-10139B364FC7}" type="slidenum">
              <a:rPr lang="en-US" smtClean="0"/>
              <a:pPr/>
              <a:t>57</a:t>
            </a:fld>
            <a:endParaRPr lang="en-US"/>
          </a:p>
        </p:txBody>
      </p:sp>
    </p:spTree>
    <p:extLst>
      <p:ext uri="{BB962C8B-B14F-4D97-AF65-F5344CB8AC3E}">
        <p14:creationId xmlns:p14="http://schemas.microsoft.com/office/powerpoint/2010/main" val="100721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decided to group report.  We have a group of 5 physicians considered a small group and all providers are on the same page</a:t>
            </a:r>
          </a:p>
        </p:txBody>
      </p:sp>
      <p:sp>
        <p:nvSpPr>
          <p:cNvPr id="4" name="Slide Number Placeholder 3"/>
          <p:cNvSpPr>
            <a:spLocks noGrp="1"/>
          </p:cNvSpPr>
          <p:nvPr>
            <p:ph type="sldNum" sz="quarter" idx="5"/>
          </p:nvPr>
        </p:nvSpPr>
        <p:spPr/>
        <p:txBody>
          <a:bodyPr/>
          <a:lstStyle/>
          <a:p>
            <a:fld id="{22937AF0-9921-4FDF-AE90-10139B364FC7}" type="slidenum">
              <a:rPr lang="en-US" smtClean="0"/>
              <a:pPr/>
              <a:t>58</a:t>
            </a:fld>
            <a:endParaRPr lang="en-US"/>
          </a:p>
        </p:txBody>
      </p:sp>
    </p:spTree>
    <p:extLst>
      <p:ext uri="{BB962C8B-B14F-4D97-AF65-F5344CB8AC3E}">
        <p14:creationId xmlns:p14="http://schemas.microsoft.com/office/powerpoint/2010/main" val="382506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Annual wellness visits will capture</a:t>
            </a:r>
          </a:p>
          <a:p>
            <a:r>
              <a:rPr lang="en-US" dirty="0"/>
              <a:t>047- Advanced care planning</a:t>
            </a:r>
          </a:p>
          <a:p>
            <a:r>
              <a:rPr lang="en-US" dirty="0"/>
              <a:t>112- Breast cancer screening</a:t>
            </a:r>
          </a:p>
          <a:p>
            <a:r>
              <a:rPr lang="en-US" dirty="0"/>
              <a:t>113: colorectal screening</a:t>
            </a:r>
          </a:p>
          <a:p>
            <a:r>
              <a:rPr lang="en-US" dirty="0"/>
              <a:t>128 – BMI with follow up plan</a:t>
            </a:r>
          </a:p>
          <a:p>
            <a:r>
              <a:rPr lang="en-US" dirty="0"/>
              <a:t>130 Medication reconciliation</a:t>
            </a:r>
          </a:p>
          <a:p>
            <a:r>
              <a:rPr lang="en-US" dirty="0"/>
              <a:t>134: Depression screening</a:t>
            </a:r>
          </a:p>
          <a:p>
            <a:r>
              <a:rPr lang="en-US" dirty="0"/>
              <a:t>182- Functional outcome assessment Pain scale and </a:t>
            </a:r>
            <a:r>
              <a:rPr lang="en-US" dirty="0" err="1"/>
              <a:t>activites</a:t>
            </a:r>
            <a:r>
              <a:rPr lang="en-US" dirty="0"/>
              <a:t> of </a:t>
            </a:r>
            <a:r>
              <a:rPr lang="en-US" dirty="0" err="1"/>
              <a:t>dailoy</a:t>
            </a:r>
            <a:r>
              <a:rPr lang="en-US" dirty="0"/>
              <a:t> living</a:t>
            </a:r>
          </a:p>
        </p:txBody>
      </p:sp>
      <p:sp>
        <p:nvSpPr>
          <p:cNvPr id="4" name="Slide Number Placeholder 3"/>
          <p:cNvSpPr>
            <a:spLocks noGrp="1"/>
          </p:cNvSpPr>
          <p:nvPr>
            <p:ph type="sldNum" sz="quarter" idx="5"/>
          </p:nvPr>
        </p:nvSpPr>
        <p:spPr/>
        <p:txBody>
          <a:bodyPr/>
          <a:lstStyle/>
          <a:p>
            <a:fld id="{22937AF0-9921-4FDF-AE90-10139B364FC7}" type="slidenum">
              <a:rPr lang="en-US" smtClean="0"/>
              <a:pPr/>
              <a:t>59</a:t>
            </a:fld>
            <a:endParaRPr lang="en-US"/>
          </a:p>
        </p:txBody>
      </p:sp>
    </p:spTree>
    <p:extLst>
      <p:ext uri="{BB962C8B-B14F-4D97-AF65-F5344CB8AC3E}">
        <p14:creationId xmlns:p14="http://schemas.microsoft.com/office/powerpoint/2010/main" val="211300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Benchmarking is really more than</a:t>
            </a:r>
            <a:r>
              <a:rPr lang="en-US" baseline="0" dirty="0"/>
              <a:t> just the numbers.  I had a boss several years ago that always said he could manage a practice just by looking at the numbers, but I believe a successful practice requires more than just evaluating the numbers.  People are a big part of the picture.  Not only do we deal with staff, but we are in the business of treating patients.</a:t>
            </a:r>
          </a:p>
          <a:p>
            <a:endParaRPr lang="en-US" baseline="0" dirty="0"/>
          </a:p>
          <a:p>
            <a:r>
              <a:rPr lang="en-US" baseline="0" dirty="0"/>
              <a:t>It’s a comparison on the numbers but more than that it is understanding the state of your practice</a:t>
            </a:r>
          </a:p>
          <a:p>
            <a:r>
              <a:rPr lang="en-US" baseline="0" dirty="0"/>
              <a:t>Read the slide.</a:t>
            </a:r>
          </a:p>
          <a:p>
            <a:r>
              <a:rPr lang="en-US" baseline="0" dirty="0"/>
              <a:t>Know the barriers, limitations, strengths and goals.</a:t>
            </a:r>
            <a:endParaRPr lang="en-US" dirty="0"/>
          </a:p>
        </p:txBody>
      </p:sp>
      <p:sp>
        <p:nvSpPr>
          <p:cNvPr id="4" name="Slide Number Placeholder 3"/>
          <p:cNvSpPr>
            <a:spLocks noGrp="1"/>
          </p:cNvSpPr>
          <p:nvPr>
            <p:ph type="sldNum" sz="quarter" idx="10"/>
          </p:nvPr>
        </p:nvSpPr>
        <p:spPr/>
        <p:txBody>
          <a:bodyPr/>
          <a:lstStyle/>
          <a:p>
            <a:fld id="{22937AF0-9921-4FDF-AE90-10139B364FC7}"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Expanded practice access is a high weighted.</a:t>
            </a:r>
          </a:p>
          <a:p>
            <a:r>
              <a:rPr lang="en-US" dirty="0"/>
              <a:t>Provide 24/7 access to your practice</a:t>
            </a:r>
          </a:p>
          <a:p>
            <a:r>
              <a:rPr lang="en-US" dirty="0"/>
              <a:t>Expanded evening hours</a:t>
            </a:r>
          </a:p>
          <a:p>
            <a:r>
              <a:rPr lang="en-US" dirty="0"/>
              <a:t>Expanded offerings like telemedicine group visits, home visits, etc.  With same day next day access</a:t>
            </a:r>
          </a:p>
          <a:p>
            <a:r>
              <a:rPr lang="en-US" dirty="0"/>
              <a:t>The goal is to increase patient access to reduce unnecessary emergency room visits.  This would include educating patients to call the practice first rather than going to the ER first.</a:t>
            </a:r>
          </a:p>
          <a:p>
            <a:endParaRPr lang="en-US" dirty="0"/>
          </a:p>
          <a:p>
            <a:r>
              <a:rPr lang="en-US" dirty="0"/>
              <a:t>Glycemic management services-</a:t>
            </a:r>
          </a:p>
          <a:p>
            <a:r>
              <a:rPr lang="en-US" dirty="0"/>
              <a:t>For </a:t>
            </a:r>
            <a:r>
              <a:rPr lang="en-US" dirty="0" err="1"/>
              <a:t>medicare</a:t>
            </a:r>
            <a:r>
              <a:rPr lang="en-US" dirty="0"/>
              <a:t> </a:t>
            </a:r>
            <a:r>
              <a:rPr lang="en-US" dirty="0" err="1"/>
              <a:t>beneficiearies</a:t>
            </a:r>
            <a:r>
              <a:rPr lang="en-US" dirty="0"/>
              <a:t> with Diabetes who are prescribed antidiabetic agents Improve diabetes care by defining and documenting </a:t>
            </a:r>
          </a:p>
          <a:p>
            <a:r>
              <a:rPr lang="en-US" dirty="0"/>
              <a:t>individualize glycemic control goals</a:t>
            </a:r>
          </a:p>
          <a:p>
            <a:r>
              <a:rPr lang="en-US" dirty="0"/>
              <a:t>For outpatient Medicare beneficiaries with </a:t>
            </a:r>
          </a:p>
          <a:p>
            <a:r>
              <a:rPr lang="en-US" dirty="0"/>
              <a:t>diabetes and who are prescribed antidiabetic </a:t>
            </a:r>
          </a:p>
          <a:p>
            <a:r>
              <a:rPr lang="en-US" dirty="0"/>
              <a:t>agents (e.g., insulin, sulfonylureas), MIPS </a:t>
            </a:r>
          </a:p>
          <a:p>
            <a:r>
              <a:rPr lang="en-US" dirty="0"/>
              <a:t>eligible clinicians and groups must attest to </a:t>
            </a:r>
          </a:p>
          <a:p>
            <a:r>
              <a:rPr lang="en-US" dirty="0"/>
              <a:t>having:</a:t>
            </a:r>
          </a:p>
          <a:p>
            <a:r>
              <a:rPr lang="en-US" dirty="0"/>
              <a:t>For the first performance year, at least 60 </a:t>
            </a:r>
          </a:p>
          <a:p>
            <a:r>
              <a:rPr lang="en-US" dirty="0"/>
              <a:t>percent of medical records with documentation </a:t>
            </a:r>
          </a:p>
          <a:p>
            <a:r>
              <a:rPr lang="en-US" dirty="0"/>
              <a:t>of an individualized glycemic treatment goal </a:t>
            </a:r>
          </a:p>
          <a:p>
            <a:r>
              <a:rPr lang="en-US" dirty="0"/>
              <a:t>that:</a:t>
            </a:r>
          </a:p>
          <a:p>
            <a:r>
              <a:rPr lang="en-US" dirty="0"/>
              <a:t>a) Takes into account patient-specific factors, </a:t>
            </a:r>
          </a:p>
          <a:p>
            <a:r>
              <a:rPr lang="en-US" dirty="0"/>
              <a:t>including, at least 1) age, 2) comorbidities, and </a:t>
            </a:r>
          </a:p>
          <a:p>
            <a:r>
              <a:rPr lang="en-US" dirty="0"/>
              <a:t>3) risk for hypoglycemia, and b) Is reassessed </a:t>
            </a:r>
          </a:p>
          <a:p>
            <a:r>
              <a:rPr lang="en-US" dirty="0"/>
              <a:t>at least annually.</a:t>
            </a:r>
          </a:p>
          <a:p>
            <a:r>
              <a:rPr lang="en-US" dirty="0"/>
              <a:t>The performance threshold will increase to 75 </a:t>
            </a:r>
          </a:p>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62</a:t>
            </a:fld>
            <a:endParaRPr lang="en-US"/>
          </a:p>
        </p:txBody>
      </p:sp>
    </p:spTree>
    <p:extLst>
      <p:ext uri="{BB962C8B-B14F-4D97-AF65-F5344CB8AC3E}">
        <p14:creationId xmlns:p14="http://schemas.microsoft.com/office/powerpoint/2010/main" val="662839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plan:</a:t>
            </a:r>
          </a:p>
          <a:p>
            <a:r>
              <a:rPr lang="en-US" dirty="0"/>
              <a:t>In a small practice staffing additional MIPS requirements by provider may make the most sense</a:t>
            </a:r>
          </a:p>
          <a:p>
            <a:r>
              <a:rPr lang="en-US" dirty="0"/>
              <a:t>Map what needs to be done daily, monthly, quarterly</a:t>
            </a:r>
          </a:p>
          <a:p>
            <a:r>
              <a:rPr lang="en-US" dirty="0"/>
              <a:t>Prioritize your contracts and </a:t>
            </a:r>
          </a:p>
          <a:p>
            <a:r>
              <a:rPr lang="en-US" dirty="0" err="1"/>
              <a:t>Prioiritze</a:t>
            </a:r>
            <a:r>
              <a:rPr lang="en-US" dirty="0"/>
              <a:t> revenue generating tasks, such as AWV, TCM, CCM</a:t>
            </a:r>
          </a:p>
          <a:p>
            <a:r>
              <a:rPr lang="en-US" dirty="0"/>
              <a:t>Who will review Annual wellness visits to ensure all measure </a:t>
            </a:r>
            <a:r>
              <a:rPr lang="en-US" dirty="0" err="1"/>
              <a:t>aare</a:t>
            </a:r>
            <a:r>
              <a:rPr lang="en-US" dirty="0"/>
              <a:t> met</a:t>
            </a:r>
          </a:p>
          <a:p>
            <a:r>
              <a:rPr lang="en-US" dirty="0"/>
              <a:t>Assign someone responsibility for TCM, tracking discharges</a:t>
            </a:r>
          </a:p>
          <a:p>
            <a:endParaRPr lang="en-US" dirty="0"/>
          </a:p>
          <a:p>
            <a:r>
              <a:rPr lang="en-US" dirty="0"/>
              <a:t>Technology</a:t>
            </a:r>
          </a:p>
          <a:p>
            <a:r>
              <a:rPr lang="en-US" dirty="0" err="1"/>
              <a:t>Idenitfy</a:t>
            </a:r>
            <a:r>
              <a:rPr lang="en-US" dirty="0"/>
              <a:t> a technology partner either your EMR or outside reporting vendor who can aggregate your data and provide periodic benchmarks</a:t>
            </a:r>
          </a:p>
          <a:p>
            <a:r>
              <a:rPr lang="en-US" dirty="0"/>
              <a:t>Identify all areas where data comes from:  HIE, PM, EHR, Claims from payers</a:t>
            </a:r>
          </a:p>
          <a:p>
            <a:r>
              <a:rPr lang="en-US" dirty="0"/>
              <a:t>Use a case management software add on or partner with someone who can provide that</a:t>
            </a:r>
          </a:p>
          <a:p>
            <a:r>
              <a:rPr lang="en-US" dirty="0"/>
              <a:t>Check coding and documentation so things are not missed, periodic audits help with that.</a:t>
            </a:r>
          </a:p>
          <a:p>
            <a:endParaRPr lang="en-US" dirty="0"/>
          </a:p>
          <a:p>
            <a:r>
              <a:rPr lang="en-US" dirty="0"/>
              <a:t>Outcomes and progress</a:t>
            </a:r>
          </a:p>
          <a:p>
            <a:r>
              <a:rPr lang="en-US" dirty="0"/>
              <a:t>Constantly review your data- don’t wait until its time to report and hope for the best.</a:t>
            </a:r>
          </a:p>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64</a:t>
            </a:fld>
            <a:endParaRPr lang="en-US"/>
          </a:p>
        </p:txBody>
      </p:sp>
    </p:spTree>
    <p:extLst>
      <p:ext uri="{BB962C8B-B14F-4D97-AF65-F5344CB8AC3E}">
        <p14:creationId xmlns:p14="http://schemas.microsoft.com/office/powerpoint/2010/main" val="370906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we talk about running a successful medical practice there are some distinct areas to consider:  </a:t>
            </a:r>
          </a:p>
          <a:p>
            <a:r>
              <a:rPr lang="en-US" baseline="0" dirty="0"/>
              <a:t>	There are a number of organizational or operational issues that involve processes of patient care:  check in, check out, patient flow through the clinical area, etc.</a:t>
            </a:r>
          </a:p>
          <a:p>
            <a:endParaRPr lang="en-US" baseline="0" dirty="0"/>
          </a:p>
          <a:p>
            <a:r>
              <a:rPr lang="en-US" baseline="0" dirty="0"/>
              <a:t>	There are financial issues to consider like keeping the accounts receivable healthy, and keeping overhead at a reasonable rate</a:t>
            </a:r>
          </a:p>
          <a:p>
            <a:endParaRPr lang="en-US" baseline="0" dirty="0"/>
          </a:p>
          <a:p>
            <a:r>
              <a:rPr lang="en-US" baseline="0" dirty="0"/>
              <a:t>	Quality has always been important in healthcare but has picked up significant importance since entering into reporting of quality measure and outcomes through MIPS, APMs, ACOS, etc.  Quality and the patient experience is gaining momentum and in the future, our reimbursement will be based on quality measures</a:t>
            </a:r>
          </a:p>
          <a:p>
            <a:br>
              <a:rPr lang="en-US" baseline="0" dirty="0"/>
            </a:br>
            <a:r>
              <a:rPr lang="en-US" baseline="0" dirty="0"/>
              <a:t>Anything of value can be measured to be managed, but 3 areas in a medical practice that we often try to put context around decision making include</a:t>
            </a:r>
          </a:p>
          <a:p>
            <a:r>
              <a:rPr lang="en-US" baseline="0" dirty="0"/>
              <a:t>Organizational issues ( </a:t>
            </a:r>
            <a:r>
              <a:rPr lang="en-US" baseline="0" dirty="0" err="1"/>
              <a:t>producticity</a:t>
            </a:r>
            <a:endParaRPr lang="en-US" baseline="0" dirty="0"/>
          </a:p>
          <a:p>
            <a:r>
              <a:rPr lang="en-US" baseline="0" dirty="0"/>
              <a:t>Financial decisions</a:t>
            </a:r>
          </a:p>
          <a:p>
            <a:r>
              <a:rPr lang="en-US" baseline="0" dirty="0"/>
              <a:t>And quality now becoming more important in our practices</a:t>
            </a:r>
          </a:p>
          <a:p>
            <a:endParaRPr lang="en-US" dirty="0"/>
          </a:p>
        </p:txBody>
      </p:sp>
      <p:sp>
        <p:nvSpPr>
          <p:cNvPr id="4" name="Slide Number Placeholder 3"/>
          <p:cNvSpPr>
            <a:spLocks noGrp="1"/>
          </p:cNvSpPr>
          <p:nvPr>
            <p:ph type="sldNum" sz="quarter" idx="10"/>
          </p:nvPr>
        </p:nvSpPr>
        <p:spPr/>
        <p:txBody>
          <a:bodyPr/>
          <a:lstStyle/>
          <a:p>
            <a:fld id="{22937AF0-9921-4FDF-AE90-10139B364FC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8</a:t>
            </a:fld>
            <a:endParaRPr lang="en-US"/>
          </a:p>
        </p:txBody>
      </p:sp>
    </p:spTree>
    <p:extLst>
      <p:ext uri="{BB962C8B-B14F-4D97-AF65-F5344CB8AC3E}">
        <p14:creationId xmlns:p14="http://schemas.microsoft.com/office/powerpoint/2010/main" val="244525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37AF0-9921-4FDF-AE90-10139B364FC7}" type="slidenum">
              <a:rPr lang="en-US" smtClean="0"/>
              <a:pPr/>
              <a:t>9</a:t>
            </a:fld>
            <a:endParaRPr lang="en-US"/>
          </a:p>
        </p:txBody>
      </p:sp>
    </p:spTree>
    <p:extLst>
      <p:ext uri="{BB962C8B-B14F-4D97-AF65-F5344CB8AC3E}">
        <p14:creationId xmlns:p14="http://schemas.microsoft.com/office/powerpoint/2010/main" val="104317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office support incudes reception staff</a:t>
            </a:r>
          </a:p>
          <a:p>
            <a:r>
              <a:rPr lang="en-US" dirty="0"/>
              <a:t>Medical secretaries – referrals, </a:t>
            </a:r>
          </a:p>
          <a:p>
            <a:r>
              <a:rPr lang="en-US" dirty="0"/>
              <a:t>Medical records</a:t>
            </a:r>
          </a:p>
          <a:p>
            <a:r>
              <a:rPr lang="en-US" dirty="0"/>
              <a:t>We may be </a:t>
            </a:r>
            <a:r>
              <a:rPr lang="en-US" dirty="0" err="1"/>
              <a:t>understaffted</a:t>
            </a:r>
            <a:r>
              <a:rPr lang="en-US" dirty="0"/>
              <a:t> by approximately 3 FTE’s</a:t>
            </a:r>
          </a:p>
          <a:p>
            <a:r>
              <a:rPr lang="en-US" dirty="0"/>
              <a:t>In this example we have 2 reception staff </a:t>
            </a:r>
          </a:p>
          <a:p>
            <a:r>
              <a:rPr lang="en-US" dirty="0"/>
              <a:t>1 secretary doing referrals</a:t>
            </a:r>
          </a:p>
          <a:p>
            <a:r>
              <a:rPr lang="en-US" dirty="0"/>
              <a:t>1.5 medical records</a:t>
            </a:r>
          </a:p>
        </p:txBody>
      </p:sp>
      <p:sp>
        <p:nvSpPr>
          <p:cNvPr id="4" name="Slide Number Placeholder 3"/>
          <p:cNvSpPr>
            <a:spLocks noGrp="1"/>
          </p:cNvSpPr>
          <p:nvPr>
            <p:ph type="sldNum" sz="quarter" idx="5"/>
          </p:nvPr>
        </p:nvSpPr>
        <p:spPr/>
        <p:txBody>
          <a:bodyPr/>
          <a:lstStyle/>
          <a:p>
            <a:fld id="{22937AF0-9921-4FDF-AE90-10139B364FC7}" type="slidenum">
              <a:rPr lang="en-US" smtClean="0"/>
              <a:pPr/>
              <a:t>11</a:t>
            </a:fld>
            <a:endParaRPr lang="en-US"/>
          </a:p>
        </p:txBody>
      </p:sp>
    </p:spTree>
    <p:extLst>
      <p:ext uri="{BB962C8B-B14F-4D97-AF65-F5344CB8AC3E}">
        <p14:creationId xmlns:p14="http://schemas.microsoft.com/office/powerpoint/2010/main" val="334921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F0E52-7840-4EBD-B9E1-3D142CCE2656}"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reception staff: my staff answer 60 calls per day</a:t>
            </a:r>
          </a:p>
          <a:p>
            <a:r>
              <a:rPr lang="en-US" dirty="0"/>
              <a:t>Best practice should be able to do 300 per day with full registration</a:t>
            </a:r>
          </a:p>
          <a:p>
            <a:endParaRPr lang="en-US" dirty="0"/>
          </a:p>
          <a:p>
            <a:r>
              <a:rPr lang="en-US" dirty="0"/>
              <a:t>No registration</a:t>
            </a:r>
          </a:p>
        </p:txBody>
      </p:sp>
      <p:sp>
        <p:nvSpPr>
          <p:cNvPr id="4" name="Slide Number Placeholder 3"/>
          <p:cNvSpPr>
            <a:spLocks noGrp="1"/>
          </p:cNvSpPr>
          <p:nvPr>
            <p:ph type="sldNum" sz="quarter" idx="5"/>
          </p:nvPr>
        </p:nvSpPr>
        <p:spPr/>
        <p:txBody>
          <a:bodyPr/>
          <a:lstStyle/>
          <a:p>
            <a:fld id="{22937AF0-9921-4FDF-AE90-10139B364FC7}" type="slidenum">
              <a:rPr lang="en-US" smtClean="0"/>
              <a:pPr/>
              <a:t>14</a:t>
            </a:fld>
            <a:endParaRPr lang="en-US"/>
          </a:p>
        </p:txBody>
      </p:sp>
    </p:spTree>
    <p:extLst>
      <p:ext uri="{BB962C8B-B14F-4D97-AF65-F5344CB8AC3E}">
        <p14:creationId xmlns:p14="http://schemas.microsoft.com/office/powerpoint/2010/main" val="347288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3249-34DE-4941-90D6-3263201A1F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D351FB6-DA31-4E3A-80F9-C5419429894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0B96CE-DED5-413D-A966-731F5673B6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83DE5D9-5CA0-4C18-ACC5-0D57B6455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0DFBB-7E3A-4638-9448-89DFE918BE28}"/>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303419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311A-FD0F-4A22-8630-59771428E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3B05E3-8BF5-4B68-ACE8-6F0498D2B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FFDF3-D37B-4935-B803-C137582D5E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97D9ED-8358-4B3D-B6E0-B09C12DF5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B58EA-F322-4550-B266-724B5DF80ECD}"/>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348243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39FEB-A29B-41B2-9DFB-72850BD659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2720A-0FCB-43AF-AD76-005852E0A2F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F5DD-3DD4-43AD-A33A-CBD05432C3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BA1F18-B89B-42CA-B6EA-285F9FC69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EC87F-E026-4171-B0B7-21321E67675C}"/>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270818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endParaRPr lang="en-US"/>
          </a:p>
        </p:txBody>
      </p:sp>
    </p:spTree>
    <p:extLst>
      <p:ext uri="{BB962C8B-B14F-4D97-AF65-F5344CB8AC3E}">
        <p14:creationId xmlns:p14="http://schemas.microsoft.com/office/powerpoint/2010/main" val="366696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498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323-1233-484C-B1D7-404D7EB0E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1935D-D132-4AB1-B473-83C8345F5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5A1AE-0F33-4EE5-B53D-36B0CF5287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3BF9B8-C3D0-4D20-BE3A-6959A3FCF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5ED19-9FB3-43B8-B3A8-4D7F56666F9A}"/>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182353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844F-CDF9-4823-A468-508EFA8196A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49C255D-D7DC-41E4-B86E-9A56A46606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32B0A-1308-4986-A6C2-B07CC2AFD21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50BCF4-11CF-4CFE-A2B5-537FFCEA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40741-4D64-4350-8DA4-4562FBE7631C}"/>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202090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A308-6536-44B4-9302-790C0800E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6B416-F886-475D-9F4D-3B984771C14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4FE4A-7341-4473-99BC-6CF0DAFAD5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AAEA5-82B5-437A-911E-65D59CF5D8B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2DF98B-5A0D-4721-A605-DB0ED65A6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A3E17-85AF-4446-B4E6-14D62580CD17}"/>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6879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B7A3-F59B-42AE-B78F-B9B103D049D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68BE98-A98B-44CD-B77F-E85AD450E78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A3A38-9763-4F56-8ABF-65D67CBB919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ADCF5E-F38A-4D4D-9028-8564A145967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7F3D2-1073-4960-9D28-CF9E8946F1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37F47-7D55-4319-A367-7757802002E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DF09427-0CDA-4BED-A107-A8F45F1D7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D3A42-3F63-41AF-9110-74C8240681BD}"/>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426814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3407-ED86-47B3-872C-17CE5476A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DD3A1-E158-4B7F-96C9-AA219065816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3D48214-BB5D-403C-B7F0-31D0D4673C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867D8-FE2F-4638-BE7D-AEB64B0FFAFC}"/>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227556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17B7E-B626-45C0-A8B5-78BDAEB584E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A314C6E-2FBE-46E5-85AA-147068923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F205B-2D6A-4698-B0D3-9CD2C876F606}"/>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376175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4721-09C8-4A5D-A4A7-161B48D479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E7B1A0-79D1-4B31-8E3A-DAD91BE6222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2FD1B-09F9-4A6F-9B16-6CA2D41E07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B4C0CC-1E8A-42DA-931E-1C3B3324298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B17253-6CEE-4010-932B-0D304046D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94521-BEB3-466F-A8DA-5B5AD747ABA7}"/>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333265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4BFE-009B-4A5C-8021-D8786AF828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BC1DA5B-396D-420C-ABF0-5CA09FFDF2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9B7565-4726-484B-9040-8D818337BA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7950AE-3340-4C5B-BA94-7DF2B79E67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ACE04C-5AF0-40FD-8D60-B6327C5DB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6FB96-49D6-4303-B117-4C83624EE8D1}"/>
              </a:ext>
            </a:extLst>
          </p:cNvPr>
          <p:cNvSpPr>
            <a:spLocks noGrp="1"/>
          </p:cNvSpPr>
          <p:nvPr>
            <p:ph type="sldNum" sz="quarter" idx="12"/>
          </p:nvPr>
        </p:nvSpPr>
        <p:spPr/>
        <p:txBody>
          <a:bodyPr/>
          <a:lstStyle/>
          <a:p>
            <a:fld id="{AE1851EC-EB50-463B-AB88-36492CCAD61F}" type="slidenum">
              <a:rPr lang="en-US" smtClean="0"/>
              <a:pPr/>
              <a:t>‹#›</a:t>
            </a:fld>
            <a:endParaRPr lang="en-US"/>
          </a:p>
        </p:txBody>
      </p:sp>
    </p:spTree>
    <p:extLst>
      <p:ext uri="{BB962C8B-B14F-4D97-AF65-F5344CB8AC3E}">
        <p14:creationId xmlns:p14="http://schemas.microsoft.com/office/powerpoint/2010/main" val="211719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35CF-B8F1-4D62-9E96-5E2543D915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636D0-93EF-4EAC-9891-C5F0F9F338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CC7BA-C776-4E70-B151-292009030C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1CB86A3-C94A-4E76-883C-7221FF4F5F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B3C8C1-F499-41CA-989A-556CEAA406C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1851EC-EB50-463B-AB88-36492CCAD61F}" type="slidenum">
              <a:rPr lang="en-US" smtClean="0"/>
              <a:pPr/>
              <a:t>‹#›</a:t>
            </a:fld>
            <a:endParaRPr lang="en-US"/>
          </a:p>
        </p:txBody>
      </p:sp>
    </p:spTree>
    <p:extLst>
      <p:ext uri="{BB962C8B-B14F-4D97-AF65-F5344CB8AC3E}">
        <p14:creationId xmlns:p14="http://schemas.microsoft.com/office/powerpoint/2010/main" val="40882093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bird@medicalpracticeadvisor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sz="4800" dirty="0"/>
              <a:t>Benchmarking for Practice Success</a:t>
            </a:r>
          </a:p>
        </p:txBody>
      </p:sp>
      <p:sp>
        <p:nvSpPr>
          <p:cNvPr id="3" name="Subtitle 2"/>
          <p:cNvSpPr>
            <a:spLocks noGrp="1"/>
          </p:cNvSpPr>
          <p:nvPr>
            <p:ph type="subTitle" idx="1"/>
          </p:nvPr>
        </p:nvSpPr>
        <p:spPr/>
        <p:txBody>
          <a:bodyPr>
            <a:normAutofit/>
          </a:bodyPr>
          <a:lstStyle/>
          <a:p>
            <a:r>
              <a:rPr lang="en-US" sz="2000" dirty="0"/>
              <a:t>Tracy Bird, FACMPE, CPC, CPMA, CPC-I, CEMC</a:t>
            </a:r>
          </a:p>
          <a:p>
            <a:r>
              <a:rPr lang="en-US" sz="2000" dirty="0"/>
              <a:t>Medical Practice Advisors, LLC</a:t>
            </a:r>
          </a:p>
          <a:p>
            <a:r>
              <a:rPr lang="en-US" sz="2000" dirty="0">
                <a:hlinkClick r:id="rId2"/>
              </a:rPr>
              <a:t>tbird@medicalpracticeadvisors.com</a:t>
            </a:r>
            <a:endParaRPr lang="en-US" sz="2000" dirty="0"/>
          </a:p>
          <a:p>
            <a:endParaRPr lang="en-US" sz="2000" dirty="0"/>
          </a:p>
        </p:txBody>
      </p:sp>
      <p:pic>
        <p:nvPicPr>
          <p:cNvPr id="5" name="Picture 4">
            <a:extLst>
              <a:ext uri="{FF2B5EF4-FFF2-40B4-BE49-F238E27FC236}">
                <a16:creationId xmlns:a16="http://schemas.microsoft.com/office/drawing/2014/main" id="{1C4E0704-C8D1-4317-6671-80BF956C2097}"/>
              </a:ext>
            </a:extLst>
          </p:cNvPr>
          <p:cNvPicPr>
            <a:picLocks noChangeAspect="1"/>
          </p:cNvPicPr>
          <p:nvPr/>
        </p:nvPicPr>
        <p:blipFill>
          <a:blip r:embed="rId3"/>
          <a:stretch>
            <a:fillRect/>
          </a:stretch>
        </p:blipFill>
        <p:spPr>
          <a:xfrm>
            <a:off x="457200" y="-23540"/>
            <a:ext cx="2438400" cy="2064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4A41-E28C-4D06-B012-766F46EFABE1}"/>
              </a:ext>
            </a:extLst>
          </p:cNvPr>
          <p:cNvSpPr>
            <a:spLocks noGrp="1"/>
          </p:cNvSpPr>
          <p:nvPr>
            <p:ph type="title"/>
          </p:nvPr>
        </p:nvSpPr>
        <p:spPr>
          <a:xfrm>
            <a:off x="628650" y="365127"/>
            <a:ext cx="7886700" cy="930274"/>
          </a:xfrm>
        </p:spPr>
        <p:txBody>
          <a:bodyPr>
            <a:normAutofit/>
          </a:bodyPr>
          <a:lstStyle/>
          <a:p>
            <a:r>
              <a:rPr lang="en-US" sz="2800" dirty="0"/>
              <a:t>Benchmarking – Common Key Performance Indicators</a:t>
            </a:r>
          </a:p>
        </p:txBody>
      </p:sp>
      <p:sp>
        <p:nvSpPr>
          <p:cNvPr id="3" name="Content Placeholder 2">
            <a:extLst>
              <a:ext uri="{FF2B5EF4-FFF2-40B4-BE49-F238E27FC236}">
                <a16:creationId xmlns:a16="http://schemas.microsoft.com/office/drawing/2014/main" id="{5C148FF7-824F-4736-B770-C0955519C600}"/>
              </a:ext>
            </a:extLst>
          </p:cNvPr>
          <p:cNvSpPr>
            <a:spLocks noGrp="1"/>
          </p:cNvSpPr>
          <p:nvPr>
            <p:ph idx="1"/>
          </p:nvPr>
        </p:nvSpPr>
        <p:spPr>
          <a:xfrm>
            <a:off x="628650" y="1295400"/>
            <a:ext cx="7886700" cy="5197474"/>
          </a:xfrm>
        </p:spPr>
        <p:txBody>
          <a:bodyPr>
            <a:normAutofit fontScale="92500" lnSpcReduction="10000"/>
          </a:bodyPr>
          <a:lstStyle/>
          <a:p>
            <a:r>
              <a:rPr lang="en-US" sz="2800" b="1" u="sng" dirty="0"/>
              <a:t>Scheduling</a:t>
            </a:r>
          </a:p>
          <a:p>
            <a:pPr lvl="1"/>
            <a:r>
              <a:rPr lang="en-US" sz="2500" dirty="0"/>
              <a:t>3rd next available appointment</a:t>
            </a:r>
          </a:p>
          <a:p>
            <a:pPr lvl="1"/>
            <a:r>
              <a:rPr lang="en-US" sz="2500" dirty="0"/>
              <a:t>No show rates</a:t>
            </a:r>
          </a:p>
          <a:p>
            <a:pPr lvl="1"/>
            <a:r>
              <a:rPr lang="en-US" sz="2500" dirty="0"/>
              <a:t>Cancellation rates</a:t>
            </a:r>
          </a:p>
          <a:p>
            <a:pPr lvl="1"/>
            <a:r>
              <a:rPr lang="en-US" sz="2500" dirty="0"/>
              <a:t>Provider service hours</a:t>
            </a:r>
          </a:p>
          <a:p>
            <a:pPr lvl="1"/>
            <a:r>
              <a:rPr lang="en-US" sz="2500" dirty="0"/>
              <a:t>Visits per provider</a:t>
            </a:r>
          </a:p>
          <a:p>
            <a:r>
              <a:rPr lang="en-US" sz="2800" b="1" u="sng" dirty="0"/>
              <a:t>Patient Flow</a:t>
            </a:r>
          </a:p>
          <a:p>
            <a:pPr lvl="1"/>
            <a:r>
              <a:rPr lang="en-US" sz="2500" dirty="0"/>
              <a:t>Average wait time</a:t>
            </a:r>
          </a:p>
          <a:p>
            <a:pPr lvl="1"/>
            <a:r>
              <a:rPr lang="en-US" sz="2500" dirty="0"/>
              <a:t>Total appointment time</a:t>
            </a:r>
          </a:p>
          <a:p>
            <a:r>
              <a:rPr lang="en-US" sz="2800" b="1" u="sng" dirty="0"/>
              <a:t>Patient Encounters</a:t>
            </a:r>
          </a:p>
          <a:p>
            <a:pPr lvl="1"/>
            <a:r>
              <a:rPr lang="en-US" sz="2500" dirty="0"/>
              <a:t>New patients</a:t>
            </a:r>
          </a:p>
          <a:p>
            <a:pPr lvl="1"/>
            <a:r>
              <a:rPr lang="en-US" sz="2500" dirty="0"/>
              <a:t>Established patients</a:t>
            </a:r>
          </a:p>
          <a:p>
            <a:pPr lvl="1"/>
            <a:r>
              <a:rPr lang="en-US" sz="2500" dirty="0"/>
              <a:t>Appointment type mix</a:t>
            </a:r>
          </a:p>
          <a:p>
            <a:pPr lvl="1"/>
            <a:r>
              <a:rPr lang="en-US" sz="2500" dirty="0"/>
              <a:t>Average encounters per day per FTE provider</a:t>
            </a:r>
          </a:p>
        </p:txBody>
      </p:sp>
    </p:spTree>
    <p:extLst>
      <p:ext uri="{BB962C8B-B14F-4D97-AF65-F5344CB8AC3E}">
        <p14:creationId xmlns:p14="http://schemas.microsoft.com/office/powerpoint/2010/main" val="4559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6AF6-A971-5BC7-C3E4-2C8A55EDB3CB}"/>
              </a:ext>
            </a:extLst>
          </p:cNvPr>
          <p:cNvSpPr>
            <a:spLocks noGrp="1"/>
          </p:cNvSpPr>
          <p:nvPr>
            <p:ph type="title"/>
          </p:nvPr>
        </p:nvSpPr>
        <p:spPr/>
        <p:txBody>
          <a:bodyPr/>
          <a:lstStyle/>
          <a:p>
            <a:r>
              <a:rPr lang="en-US" dirty="0"/>
              <a:t>Staffing Benchmarks</a:t>
            </a:r>
          </a:p>
        </p:txBody>
      </p:sp>
      <p:graphicFrame>
        <p:nvGraphicFramePr>
          <p:cNvPr id="4" name="Table 4">
            <a:extLst>
              <a:ext uri="{FF2B5EF4-FFF2-40B4-BE49-F238E27FC236}">
                <a16:creationId xmlns:a16="http://schemas.microsoft.com/office/drawing/2014/main" id="{419210E9-08D4-5174-E921-3D6C3900CD9E}"/>
              </a:ext>
            </a:extLst>
          </p:cNvPr>
          <p:cNvGraphicFramePr>
            <a:graphicFrameLocks noGrp="1"/>
          </p:cNvGraphicFramePr>
          <p:nvPr>
            <p:ph idx="1"/>
            <p:extLst>
              <p:ext uri="{D42A27DB-BD31-4B8C-83A1-F6EECF244321}">
                <p14:modId xmlns:p14="http://schemas.microsoft.com/office/powerpoint/2010/main" val="3619269261"/>
              </p:ext>
            </p:extLst>
          </p:nvPr>
        </p:nvGraphicFramePr>
        <p:xfrm>
          <a:off x="609600" y="1825624"/>
          <a:ext cx="7905750" cy="4085590"/>
        </p:xfrm>
        <a:graphic>
          <a:graphicData uri="http://schemas.openxmlformats.org/drawingml/2006/table">
            <a:tbl>
              <a:tblPr firstRow="1" bandRow="1">
                <a:tableStyleId>{5C22544A-7EE6-4342-B048-85BDC9FD1C3A}</a:tableStyleId>
              </a:tblPr>
              <a:tblGrid>
                <a:gridCol w="2647950">
                  <a:extLst>
                    <a:ext uri="{9D8B030D-6E8A-4147-A177-3AD203B41FA5}">
                      <a16:colId xmlns:a16="http://schemas.microsoft.com/office/drawing/2014/main" val="3759089244"/>
                    </a:ext>
                  </a:extLst>
                </a:gridCol>
                <a:gridCol w="2628900">
                  <a:extLst>
                    <a:ext uri="{9D8B030D-6E8A-4147-A177-3AD203B41FA5}">
                      <a16:colId xmlns:a16="http://schemas.microsoft.com/office/drawing/2014/main" val="4122468048"/>
                    </a:ext>
                  </a:extLst>
                </a:gridCol>
                <a:gridCol w="2628900">
                  <a:extLst>
                    <a:ext uri="{9D8B030D-6E8A-4147-A177-3AD203B41FA5}">
                      <a16:colId xmlns:a16="http://schemas.microsoft.com/office/drawing/2014/main" val="370370704"/>
                    </a:ext>
                  </a:extLst>
                </a:gridCol>
              </a:tblGrid>
              <a:tr h="655955">
                <a:tc>
                  <a:txBody>
                    <a:bodyPr/>
                    <a:lstStyle/>
                    <a:p>
                      <a:pPr algn="ctr"/>
                      <a:r>
                        <a:rPr lang="en-US" sz="3600" dirty="0"/>
                        <a:t>Staffing</a:t>
                      </a:r>
                    </a:p>
                  </a:txBody>
                  <a:tcPr/>
                </a:tc>
                <a:tc>
                  <a:txBody>
                    <a:bodyPr/>
                    <a:lstStyle/>
                    <a:p>
                      <a:pPr algn="ctr"/>
                      <a:r>
                        <a:rPr lang="en-US" sz="3600" dirty="0"/>
                        <a:t>My Practice</a:t>
                      </a:r>
                    </a:p>
                  </a:txBody>
                  <a:tcPr/>
                </a:tc>
                <a:tc>
                  <a:txBody>
                    <a:bodyPr/>
                    <a:lstStyle/>
                    <a:p>
                      <a:pPr algn="ctr"/>
                      <a:r>
                        <a:rPr lang="en-US" sz="3600" dirty="0"/>
                        <a:t>MGMA</a:t>
                      </a:r>
                    </a:p>
                  </a:txBody>
                  <a:tcPr/>
                </a:tc>
                <a:extLst>
                  <a:ext uri="{0D108BD9-81ED-4DB2-BD59-A6C34878D82A}">
                    <a16:rowId xmlns:a16="http://schemas.microsoft.com/office/drawing/2014/main" val="3375658567"/>
                  </a:ext>
                </a:extLst>
              </a:tr>
              <a:tr h="655955">
                <a:tc>
                  <a:txBody>
                    <a:bodyPr/>
                    <a:lstStyle/>
                    <a:p>
                      <a:r>
                        <a:rPr lang="en-US" sz="2400" dirty="0"/>
                        <a:t>Non- Physician Practitioners</a:t>
                      </a:r>
                    </a:p>
                  </a:txBody>
                  <a:tcPr/>
                </a:tc>
                <a:tc>
                  <a:txBody>
                    <a:bodyPr/>
                    <a:lstStyle/>
                    <a:p>
                      <a:pPr algn="ctr"/>
                      <a:r>
                        <a:rPr lang="en-US" sz="2800" dirty="0"/>
                        <a:t>2.0</a:t>
                      </a:r>
                    </a:p>
                  </a:txBody>
                  <a:tcPr/>
                </a:tc>
                <a:tc>
                  <a:txBody>
                    <a:bodyPr/>
                    <a:lstStyle/>
                    <a:p>
                      <a:pPr algn="ctr"/>
                      <a:r>
                        <a:rPr lang="en-US" sz="2800" dirty="0"/>
                        <a:t>2.10</a:t>
                      </a:r>
                    </a:p>
                    <a:p>
                      <a:pPr algn="ctr"/>
                      <a:endParaRPr lang="en-US" sz="2800" dirty="0"/>
                    </a:p>
                  </a:txBody>
                  <a:tcPr/>
                </a:tc>
                <a:extLst>
                  <a:ext uri="{0D108BD9-81ED-4DB2-BD59-A6C34878D82A}">
                    <a16:rowId xmlns:a16="http://schemas.microsoft.com/office/drawing/2014/main" val="2925411925"/>
                  </a:ext>
                </a:extLst>
              </a:tr>
              <a:tr h="655955">
                <a:tc>
                  <a:txBody>
                    <a:bodyPr/>
                    <a:lstStyle/>
                    <a:p>
                      <a:r>
                        <a:rPr lang="en-US" sz="2400" dirty="0"/>
                        <a:t>Front Office</a:t>
                      </a:r>
                    </a:p>
                    <a:p>
                      <a:r>
                        <a:rPr lang="en-US" sz="1200" dirty="0"/>
                        <a:t>Receptionists-</a:t>
                      </a:r>
                    </a:p>
                    <a:p>
                      <a:r>
                        <a:rPr lang="en-US" sz="1200" dirty="0"/>
                        <a:t>Referrals-</a:t>
                      </a:r>
                    </a:p>
                    <a:p>
                      <a:r>
                        <a:rPr lang="en-US" sz="1200" dirty="0"/>
                        <a:t>Medical records- </a:t>
                      </a:r>
                    </a:p>
                  </a:txBody>
                  <a:tcPr/>
                </a:tc>
                <a:tc>
                  <a:txBody>
                    <a:bodyPr/>
                    <a:lstStyle/>
                    <a:p>
                      <a:pPr algn="ctr"/>
                      <a:r>
                        <a:rPr lang="en-US" sz="2800" dirty="0"/>
                        <a:t>4.5</a:t>
                      </a:r>
                    </a:p>
                  </a:txBody>
                  <a:tcPr/>
                </a:tc>
                <a:tc>
                  <a:txBody>
                    <a:bodyPr/>
                    <a:lstStyle/>
                    <a:p>
                      <a:pPr algn="ctr"/>
                      <a:r>
                        <a:rPr lang="en-US" sz="2800" dirty="0"/>
                        <a:t>6.65</a:t>
                      </a:r>
                    </a:p>
                  </a:txBody>
                  <a:tcPr/>
                </a:tc>
                <a:extLst>
                  <a:ext uri="{0D108BD9-81ED-4DB2-BD59-A6C34878D82A}">
                    <a16:rowId xmlns:a16="http://schemas.microsoft.com/office/drawing/2014/main" val="3895359365"/>
                  </a:ext>
                </a:extLst>
              </a:tr>
              <a:tr h="655955">
                <a:tc>
                  <a:txBody>
                    <a:bodyPr/>
                    <a:lstStyle/>
                    <a:p>
                      <a:r>
                        <a:rPr lang="en-US" sz="2400" dirty="0"/>
                        <a:t>Clinical Support</a:t>
                      </a:r>
                    </a:p>
                    <a:p>
                      <a:r>
                        <a:rPr lang="en-US" sz="1200" dirty="0"/>
                        <a:t>One per provider</a:t>
                      </a:r>
                    </a:p>
                    <a:p>
                      <a:r>
                        <a:rPr lang="en-US" sz="1200" dirty="0"/>
                        <a:t>Float</a:t>
                      </a:r>
                    </a:p>
                  </a:txBody>
                  <a:tcPr/>
                </a:tc>
                <a:tc>
                  <a:txBody>
                    <a:bodyPr/>
                    <a:lstStyle/>
                    <a:p>
                      <a:pPr algn="ctr"/>
                      <a:r>
                        <a:rPr lang="en-US" sz="2800" dirty="0"/>
                        <a:t>7.0</a:t>
                      </a:r>
                    </a:p>
                  </a:txBody>
                  <a:tcPr/>
                </a:tc>
                <a:tc>
                  <a:txBody>
                    <a:bodyPr/>
                    <a:lstStyle/>
                    <a:p>
                      <a:pPr algn="ctr"/>
                      <a:r>
                        <a:rPr lang="en-US" sz="2800" dirty="0"/>
                        <a:t>8.0</a:t>
                      </a:r>
                    </a:p>
                  </a:txBody>
                  <a:tcPr/>
                </a:tc>
                <a:extLst>
                  <a:ext uri="{0D108BD9-81ED-4DB2-BD59-A6C34878D82A}">
                    <a16:rowId xmlns:a16="http://schemas.microsoft.com/office/drawing/2014/main" val="2828506055"/>
                  </a:ext>
                </a:extLst>
              </a:tr>
              <a:tr h="655955">
                <a:tc>
                  <a:txBody>
                    <a:bodyPr/>
                    <a:lstStyle/>
                    <a:p>
                      <a:r>
                        <a:rPr lang="en-US" sz="2400" dirty="0"/>
                        <a:t>Total</a:t>
                      </a:r>
                    </a:p>
                  </a:txBody>
                  <a:tcPr/>
                </a:tc>
                <a:tc>
                  <a:txBody>
                    <a:bodyPr/>
                    <a:lstStyle/>
                    <a:p>
                      <a:pPr algn="ctr"/>
                      <a:r>
                        <a:rPr lang="en-US" sz="2800" dirty="0"/>
                        <a:t>13.5</a:t>
                      </a:r>
                    </a:p>
                  </a:txBody>
                  <a:tcPr/>
                </a:tc>
                <a:tc>
                  <a:txBody>
                    <a:bodyPr/>
                    <a:lstStyle/>
                    <a:p>
                      <a:pPr algn="ctr"/>
                      <a:r>
                        <a:rPr lang="en-US" sz="2800" dirty="0"/>
                        <a:t>16.75</a:t>
                      </a:r>
                    </a:p>
                  </a:txBody>
                  <a:tcPr/>
                </a:tc>
                <a:extLst>
                  <a:ext uri="{0D108BD9-81ED-4DB2-BD59-A6C34878D82A}">
                    <a16:rowId xmlns:a16="http://schemas.microsoft.com/office/drawing/2014/main" val="492212454"/>
                  </a:ext>
                </a:extLst>
              </a:tr>
            </a:tbl>
          </a:graphicData>
        </a:graphic>
      </p:graphicFrame>
      <p:sp>
        <p:nvSpPr>
          <p:cNvPr id="5" name="TextBox 4">
            <a:extLst>
              <a:ext uri="{FF2B5EF4-FFF2-40B4-BE49-F238E27FC236}">
                <a16:creationId xmlns:a16="http://schemas.microsoft.com/office/drawing/2014/main" id="{52538721-CA73-DB28-79F2-FBFBD0ADEF18}"/>
              </a:ext>
            </a:extLst>
          </p:cNvPr>
          <p:cNvSpPr txBox="1"/>
          <p:nvPr/>
        </p:nvSpPr>
        <p:spPr>
          <a:xfrm>
            <a:off x="762000" y="6248400"/>
            <a:ext cx="7753350" cy="369332"/>
          </a:xfrm>
          <a:prstGeom prst="rect">
            <a:avLst/>
          </a:prstGeom>
          <a:noFill/>
        </p:spPr>
        <p:txBody>
          <a:bodyPr wrap="square" rtlCol="0">
            <a:spAutoFit/>
          </a:bodyPr>
          <a:lstStyle/>
          <a:p>
            <a:r>
              <a:rPr lang="en-US" dirty="0"/>
              <a:t>Source: MGMA 2021 Data Dive. </a:t>
            </a:r>
            <a:r>
              <a:rPr lang="en-US" i="1" dirty="0"/>
              <a:t>Family Medicine per FTE Provider</a:t>
            </a:r>
          </a:p>
        </p:txBody>
      </p:sp>
    </p:spTree>
    <p:extLst>
      <p:ext uri="{BB962C8B-B14F-4D97-AF65-F5344CB8AC3E}">
        <p14:creationId xmlns:p14="http://schemas.microsoft.com/office/powerpoint/2010/main" val="28423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4213" y="457200"/>
            <a:ext cx="8002587" cy="1371600"/>
          </a:xfrm>
        </p:spPr>
        <p:txBody>
          <a:bodyPr>
            <a:normAutofit/>
          </a:bodyPr>
          <a:lstStyle/>
          <a:p>
            <a:pPr>
              <a:lnSpc>
                <a:spcPct val="90000"/>
              </a:lnSpc>
            </a:pPr>
            <a:r>
              <a:rPr lang="en-US" sz="3600" b="1" dirty="0">
                <a:latin typeface="Times New Roman" pitchFamily="18" charset="0"/>
              </a:rPr>
              <a:t>Receptionist – “Best Practices” Benchmarks</a:t>
            </a:r>
            <a:endParaRPr lang="en-US" sz="3600" i="1" dirty="0">
              <a:latin typeface="Times New Roman" pitchFamily="18" charset="0"/>
            </a:endParaRPr>
          </a:p>
        </p:txBody>
      </p:sp>
      <p:sp>
        <p:nvSpPr>
          <p:cNvPr id="118787" name="Rectangle 3"/>
          <p:cNvSpPr>
            <a:spLocks noGrp="1" noChangeArrowheads="1"/>
          </p:cNvSpPr>
          <p:nvPr>
            <p:ph idx="1"/>
          </p:nvPr>
        </p:nvSpPr>
        <p:spPr>
          <a:xfrm>
            <a:off x="457200" y="1981200"/>
            <a:ext cx="8291513" cy="4687888"/>
          </a:xfrm>
        </p:spPr>
        <p:txBody>
          <a:bodyPr/>
          <a:lstStyle/>
          <a:p>
            <a:pPr>
              <a:lnSpc>
                <a:spcPct val="90000"/>
              </a:lnSpc>
            </a:pPr>
            <a:r>
              <a:rPr lang="en-US" b="1" u="sng" dirty="0">
                <a:latin typeface="Times New Roman" pitchFamily="18" charset="0"/>
              </a:rPr>
              <a:t>Performance standards:</a:t>
            </a:r>
          </a:p>
          <a:p>
            <a:pPr lvl="1">
              <a:lnSpc>
                <a:spcPct val="90000"/>
              </a:lnSpc>
            </a:pPr>
            <a:r>
              <a:rPr lang="en-US" i="1" dirty="0">
                <a:latin typeface="Times New Roman" pitchFamily="18" charset="0"/>
              </a:rPr>
              <a:t>Check in 100-130 patients per day if only verifying the registration.</a:t>
            </a:r>
          </a:p>
          <a:p>
            <a:pPr lvl="1">
              <a:lnSpc>
                <a:spcPct val="90000"/>
              </a:lnSpc>
            </a:pPr>
            <a:r>
              <a:rPr lang="en-US" i="1" dirty="0">
                <a:latin typeface="Times New Roman" pitchFamily="18" charset="0"/>
              </a:rPr>
              <a:t>Check out 60-80 patients per day when performing follow-up scheduling, cashiering, and processing a fee slip.</a:t>
            </a:r>
          </a:p>
          <a:p>
            <a:pPr lvl="1">
              <a:lnSpc>
                <a:spcPct val="90000"/>
              </a:lnSpc>
            </a:pPr>
            <a:r>
              <a:rPr lang="en-US" i="1" dirty="0">
                <a:latin typeface="Times New Roman" pitchFamily="18" charset="0"/>
              </a:rPr>
              <a:t>Check out 70-90 patients per day when performing follow-up scheduling and cashiering at check-out.</a:t>
            </a:r>
          </a:p>
          <a:p>
            <a:pPr lvl="1">
              <a:lnSpc>
                <a:spcPct val="90000"/>
              </a:lnSpc>
              <a:buFont typeface="Wingdings" pitchFamily="2" charset="2"/>
              <a:buNone/>
            </a:pPr>
            <a:endParaRPr lang="en-US" dirty="0">
              <a:latin typeface="Times New Roman" pitchFamily="18" charset="0"/>
            </a:endParaRPr>
          </a:p>
          <a:p>
            <a:pPr lvl="1">
              <a:lnSpc>
                <a:spcPct val="90000"/>
              </a:lnSpc>
              <a:buFont typeface="Wingdings" pitchFamily="2" charset="2"/>
              <a:buNone/>
            </a:pPr>
            <a:r>
              <a:rPr lang="en-US" sz="2000" i="1" dirty="0">
                <a:latin typeface="Times New Roman" pitchFamily="18" charset="0"/>
              </a:rPr>
              <a:t>			“Mastering Patient Flow” by Elizabeth Woodcock</a:t>
            </a:r>
            <a:r>
              <a:rPr lang="en-US" i="1" dirty="0">
                <a:latin typeface="Times New Roman" pitchFamily="18" charset="0"/>
              </a:rPr>
              <a:t>.</a:t>
            </a:r>
          </a:p>
          <a:p>
            <a:pPr>
              <a:lnSpc>
                <a:spcPct val="90000"/>
              </a:lnSpc>
            </a:pPr>
            <a:endParaRPr lang="en-US" i="1" dirty="0">
              <a:latin typeface="Times New Roman" pitchFamily="18" charset="0"/>
            </a:endParaRPr>
          </a:p>
        </p:txBody>
      </p:sp>
    </p:spTree>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Patient Flow Staff Performance Benchmarks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69317108"/>
              </p:ext>
            </p:extLst>
          </p:nvPr>
        </p:nvGraphicFramePr>
        <p:xfrm>
          <a:off x="628650" y="1825625"/>
          <a:ext cx="7886700" cy="34747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609600">
                <a:tc>
                  <a:txBody>
                    <a:bodyPr/>
                    <a:lstStyle/>
                    <a:p>
                      <a:r>
                        <a:rPr lang="en-US" sz="2800" dirty="0"/>
                        <a:t>Practice</a:t>
                      </a:r>
                      <a:r>
                        <a:rPr lang="en-US" sz="2800" baseline="0" dirty="0"/>
                        <a:t> Operation Task</a:t>
                      </a:r>
                      <a:endParaRPr lang="en-US" sz="2800" dirty="0"/>
                    </a:p>
                  </a:txBody>
                  <a:tcPr marL="87630" marR="87630">
                    <a:solidFill>
                      <a:schemeClr val="accent1">
                        <a:lumMod val="75000"/>
                      </a:schemeClr>
                    </a:solidFill>
                  </a:tcPr>
                </a:tc>
                <a:tc>
                  <a:txBody>
                    <a:bodyPr/>
                    <a:lstStyle/>
                    <a:p>
                      <a:r>
                        <a:rPr lang="en-US" sz="2800" dirty="0"/>
                        <a:t>Workload Range</a:t>
                      </a:r>
                    </a:p>
                  </a:txBody>
                  <a:tcPr marL="87630" marR="87630">
                    <a:solidFill>
                      <a:schemeClr val="accent1">
                        <a:lumMod val="75000"/>
                      </a:schemeClr>
                    </a:solidFill>
                  </a:tcPr>
                </a:tc>
                <a:extLst>
                  <a:ext uri="{0D108BD9-81ED-4DB2-BD59-A6C34878D82A}">
                    <a16:rowId xmlns:a16="http://schemas.microsoft.com/office/drawing/2014/main" val="10000"/>
                  </a:ext>
                </a:extLst>
              </a:tr>
              <a:tr h="609600">
                <a:tc>
                  <a:txBody>
                    <a:bodyPr/>
                    <a:lstStyle/>
                    <a:p>
                      <a:r>
                        <a:rPr lang="en-US" sz="2400" dirty="0"/>
                        <a:t>Surgery Scheduling</a:t>
                      </a:r>
                    </a:p>
                  </a:txBody>
                  <a:tcPr marL="87630" marR="87630">
                    <a:solidFill>
                      <a:schemeClr val="accent1">
                        <a:lumMod val="40000"/>
                        <a:lumOff val="60000"/>
                      </a:schemeClr>
                    </a:solidFill>
                  </a:tcPr>
                </a:tc>
                <a:tc>
                  <a:txBody>
                    <a:bodyPr/>
                    <a:lstStyle/>
                    <a:p>
                      <a:r>
                        <a:rPr lang="en-US" sz="2400" dirty="0"/>
                        <a:t>25-30 patients per day</a:t>
                      </a:r>
                    </a:p>
                  </a:txBody>
                  <a:tcPr marL="87630" marR="87630">
                    <a:solidFill>
                      <a:schemeClr val="accent1">
                        <a:lumMod val="40000"/>
                        <a:lumOff val="60000"/>
                      </a:schemeClr>
                    </a:solidFill>
                  </a:tcPr>
                </a:tc>
                <a:extLst>
                  <a:ext uri="{0D108BD9-81ED-4DB2-BD59-A6C34878D82A}">
                    <a16:rowId xmlns:a16="http://schemas.microsoft.com/office/drawing/2014/main" val="10001"/>
                  </a:ext>
                </a:extLst>
              </a:tr>
              <a:tr h="609600">
                <a:tc>
                  <a:txBody>
                    <a:bodyPr/>
                    <a:lstStyle/>
                    <a:p>
                      <a:r>
                        <a:rPr lang="en-US" sz="2400" dirty="0"/>
                        <a:t>Referrals</a:t>
                      </a:r>
                      <a:r>
                        <a:rPr lang="en-US" sz="2400" baseline="0" dirty="0"/>
                        <a:t> (inbound and outbound)</a:t>
                      </a:r>
                      <a:endParaRPr lang="en-US" sz="2400" dirty="0"/>
                    </a:p>
                  </a:txBody>
                  <a:tcPr marL="87630" marR="87630"/>
                </a:tc>
                <a:tc>
                  <a:txBody>
                    <a:bodyPr/>
                    <a:lstStyle/>
                    <a:p>
                      <a:r>
                        <a:rPr lang="en-US" sz="2400" dirty="0"/>
                        <a:t>70-90 patients per day</a:t>
                      </a:r>
                    </a:p>
                  </a:txBody>
                  <a:tcPr marL="87630" marR="87630"/>
                </a:tc>
                <a:extLst>
                  <a:ext uri="{0D108BD9-81ED-4DB2-BD59-A6C34878D82A}">
                    <a16:rowId xmlns:a16="http://schemas.microsoft.com/office/drawing/2014/main" val="10002"/>
                  </a:ext>
                </a:extLst>
              </a:tr>
              <a:tr h="609600">
                <a:tc>
                  <a:txBody>
                    <a:bodyPr/>
                    <a:lstStyle/>
                    <a:p>
                      <a:r>
                        <a:rPr lang="en-US" sz="2400" dirty="0"/>
                        <a:t>Nurse triage</a:t>
                      </a:r>
                    </a:p>
                  </a:txBody>
                  <a:tcPr marL="87630" marR="87630">
                    <a:solidFill>
                      <a:schemeClr val="accent1">
                        <a:lumMod val="40000"/>
                        <a:lumOff val="60000"/>
                      </a:schemeClr>
                    </a:solidFill>
                  </a:tcPr>
                </a:tc>
                <a:tc>
                  <a:txBody>
                    <a:bodyPr/>
                    <a:lstStyle/>
                    <a:p>
                      <a:r>
                        <a:rPr lang="en-US" sz="2400" dirty="0"/>
                        <a:t>75</a:t>
                      </a:r>
                      <a:r>
                        <a:rPr lang="en-US" sz="2400" baseline="0" dirty="0"/>
                        <a:t> calls per day</a:t>
                      </a:r>
                      <a:endParaRPr lang="en-US" sz="2400" dirty="0"/>
                    </a:p>
                  </a:txBody>
                  <a:tcPr marL="87630" marR="87630">
                    <a:solidFill>
                      <a:schemeClr val="accent1">
                        <a:lumMod val="40000"/>
                        <a:lumOff val="60000"/>
                      </a:schemeClr>
                    </a:solidFill>
                  </a:tcPr>
                </a:tc>
                <a:extLst>
                  <a:ext uri="{0D108BD9-81ED-4DB2-BD59-A6C34878D82A}">
                    <a16:rowId xmlns:a16="http://schemas.microsoft.com/office/drawing/2014/main" val="10003"/>
                  </a:ext>
                </a:extLst>
              </a:tr>
              <a:tr h="609600">
                <a:tc>
                  <a:txBody>
                    <a:bodyPr/>
                    <a:lstStyle/>
                    <a:p>
                      <a:r>
                        <a:rPr lang="en-US" sz="2400" dirty="0"/>
                        <a:t>Nurse/MA rooming patients and assisting providers</a:t>
                      </a:r>
                    </a:p>
                  </a:txBody>
                  <a:tcPr marL="87630" marR="87630"/>
                </a:tc>
                <a:tc>
                  <a:txBody>
                    <a:bodyPr/>
                    <a:lstStyle/>
                    <a:p>
                      <a:r>
                        <a:rPr lang="en-US" sz="2400" dirty="0"/>
                        <a:t>22-30 patients</a:t>
                      </a:r>
                      <a:r>
                        <a:rPr lang="en-US" sz="2400" baseline="0" dirty="0"/>
                        <a:t> per day</a:t>
                      </a:r>
                      <a:endParaRPr lang="en-US" sz="2400" dirty="0"/>
                    </a:p>
                  </a:txBody>
                  <a:tcPr marL="87630" marR="87630"/>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9647271-4D71-C0DD-8005-18F5ECA11553}"/>
              </a:ext>
            </a:extLst>
          </p:cNvPr>
          <p:cNvGraphicFramePr>
            <a:graphicFrameLocks noGrp="1"/>
          </p:cNvGraphicFramePr>
          <p:nvPr>
            <p:ph idx="1"/>
            <p:extLst>
              <p:ext uri="{D42A27DB-BD31-4B8C-83A1-F6EECF244321}">
                <p14:modId xmlns:p14="http://schemas.microsoft.com/office/powerpoint/2010/main" val="3126825810"/>
              </p:ext>
            </p:extLst>
          </p:nvPr>
        </p:nvGraphicFramePr>
        <p:xfrm>
          <a:off x="628650" y="1825624"/>
          <a:ext cx="7886700" cy="327363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0738322"/>
                    </a:ext>
                  </a:extLst>
                </a:gridCol>
                <a:gridCol w="2628900">
                  <a:extLst>
                    <a:ext uri="{9D8B030D-6E8A-4147-A177-3AD203B41FA5}">
                      <a16:colId xmlns:a16="http://schemas.microsoft.com/office/drawing/2014/main" val="64625243"/>
                    </a:ext>
                  </a:extLst>
                </a:gridCol>
                <a:gridCol w="2628900">
                  <a:extLst>
                    <a:ext uri="{9D8B030D-6E8A-4147-A177-3AD203B41FA5}">
                      <a16:colId xmlns:a16="http://schemas.microsoft.com/office/drawing/2014/main" val="1238691464"/>
                    </a:ext>
                  </a:extLst>
                </a:gridCol>
              </a:tblGrid>
              <a:tr h="1042458">
                <a:tc>
                  <a:txBody>
                    <a:bodyPr/>
                    <a:lstStyle/>
                    <a:p>
                      <a:r>
                        <a:rPr lang="en-US" sz="3600" dirty="0"/>
                        <a:t>Phone Calls</a:t>
                      </a:r>
                    </a:p>
                  </a:txBody>
                  <a:tcPr/>
                </a:tc>
                <a:tc>
                  <a:txBody>
                    <a:bodyPr/>
                    <a:lstStyle/>
                    <a:p>
                      <a:r>
                        <a:rPr lang="en-US" sz="3600" dirty="0"/>
                        <a:t>My Practice</a:t>
                      </a:r>
                    </a:p>
                  </a:txBody>
                  <a:tcPr/>
                </a:tc>
                <a:tc>
                  <a:txBody>
                    <a:bodyPr/>
                    <a:lstStyle/>
                    <a:p>
                      <a:r>
                        <a:rPr lang="en-US" sz="3600" dirty="0"/>
                        <a:t>Best Practice Data</a:t>
                      </a:r>
                    </a:p>
                  </a:txBody>
                  <a:tcPr/>
                </a:tc>
                <a:extLst>
                  <a:ext uri="{0D108BD9-81ED-4DB2-BD59-A6C34878D82A}">
                    <a16:rowId xmlns:a16="http://schemas.microsoft.com/office/drawing/2014/main" val="1217843145"/>
                  </a:ext>
                </a:extLst>
              </a:tr>
              <a:tr h="1042458">
                <a:tc>
                  <a:txBody>
                    <a:bodyPr/>
                    <a:lstStyle/>
                    <a:p>
                      <a:r>
                        <a:rPr lang="en-US" sz="2000" dirty="0"/>
                        <a:t>Appt. scheduling with full registration</a:t>
                      </a:r>
                    </a:p>
                  </a:txBody>
                  <a:tcPr/>
                </a:tc>
                <a:tc>
                  <a:txBody>
                    <a:bodyPr/>
                    <a:lstStyle/>
                    <a:p>
                      <a:r>
                        <a:rPr lang="en-US" sz="3600" dirty="0"/>
                        <a:t>120</a:t>
                      </a:r>
                    </a:p>
                  </a:txBody>
                  <a:tcPr/>
                </a:tc>
                <a:tc>
                  <a:txBody>
                    <a:bodyPr/>
                    <a:lstStyle/>
                    <a:p>
                      <a:r>
                        <a:rPr lang="en-US" sz="3600" dirty="0"/>
                        <a:t>150</a:t>
                      </a:r>
                    </a:p>
                  </a:txBody>
                  <a:tcPr/>
                </a:tc>
                <a:extLst>
                  <a:ext uri="{0D108BD9-81ED-4DB2-BD59-A6C34878D82A}">
                    <a16:rowId xmlns:a16="http://schemas.microsoft.com/office/drawing/2014/main" val="2872229125"/>
                  </a:ext>
                </a:extLst>
              </a:tr>
              <a:tr h="1042458">
                <a:tc>
                  <a:txBody>
                    <a:bodyPr/>
                    <a:lstStyle/>
                    <a:p>
                      <a:r>
                        <a:rPr lang="en-US" sz="2000" dirty="0"/>
                        <a:t>Appt. scheduling with no registration</a:t>
                      </a:r>
                    </a:p>
                  </a:txBody>
                  <a:tcPr/>
                </a:tc>
                <a:tc>
                  <a:txBody>
                    <a:bodyPr/>
                    <a:lstStyle/>
                    <a:p>
                      <a:r>
                        <a:rPr lang="en-US" sz="3600" dirty="0"/>
                        <a:t>180</a:t>
                      </a:r>
                    </a:p>
                  </a:txBody>
                  <a:tcPr/>
                </a:tc>
                <a:tc>
                  <a:txBody>
                    <a:bodyPr/>
                    <a:lstStyle/>
                    <a:p>
                      <a:r>
                        <a:rPr lang="en-US" sz="3600" dirty="0"/>
                        <a:t>250</a:t>
                      </a:r>
                    </a:p>
                  </a:txBody>
                  <a:tcPr/>
                </a:tc>
                <a:extLst>
                  <a:ext uri="{0D108BD9-81ED-4DB2-BD59-A6C34878D82A}">
                    <a16:rowId xmlns:a16="http://schemas.microsoft.com/office/drawing/2014/main" val="3787952339"/>
                  </a:ext>
                </a:extLst>
              </a:tr>
            </a:tbl>
          </a:graphicData>
        </a:graphic>
      </p:graphicFrame>
      <p:sp>
        <p:nvSpPr>
          <p:cNvPr id="7" name="Title 6">
            <a:extLst>
              <a:ext uri="{FF2B5EF4-FFF2-40B4-BE49-F238E27FC236}">
                <a16:creationId xmlns:a16="http://schemas.microsoft.com/office/drawing/2014/main" id="{76399546-08E6-883C-A785-5C23F40C9FE7}"/>
              </a:ext>
            </a:extLst>
          </p:cNvPr>
          <p:cNvSpPr>
            <a:spLocks noGrp="1"/>
          </p:cNvSpPr>
          <p:nvPr>
            <p:ph type="title"/>
          </p:nvPr>
        </p:nvSpPr>
        <p:spPr/>
        <p:txBody>
          <a:bodyPr/>
          <a:lstStyle/>
          <a:p>
            <a:endParaRPr lang="en-US" dirty="0"/>
          </a:p>
        </p:txBody>
      </p:sp>
      <p:sp>
        <p:nvSpPr>
          <p:cNvPr id="10" name="TextBox 9">
            <a:extLst>
              <a:ext uri="{FF2B5EF4-FFF2-40B4-BE49-F238E27FC236}">
                <a16:creationId xmlns:a16="http://schemas.microsoft.com/office/drawing/2014/main" id="{70919791-711D-C5C3-5EB2-FADE6840E69E}"/>
              </a:ext>
            </a:extLst>
          </p:cNvPr>
          <p:cNvSpPr txBox="1"/>
          <p:nvPr/>
        </p:nvSpPr>
        <p:spPr>
          <a:xfrm>
            <a:off x="457200" y="6096000"/>
            <a:ext cx="8305800" cy="369332"/>
          </a:xfrm>
          <a:prstGeom prst="rect">
            <a:avLst/>
          </a:prstGeom>
          <a:noFill/>
        </p:spPr>
        <p:txBody>
          <a:bodyPr wrap="square" rtlCol="0">
            <a:spAutoFit/>
          </a:bodyPr>
          <a:lstStyle/>
          <a:p>
            <a:r>
              <a:rPr lang="en-US" dirty="0"/>
              <a:t>Source:  Elizabeth Woodcock: </a:t>
            </a:r>
            <a:r>
              <a:rPr lang="en-US" u="sng" dirty="0"/>
              <a:t>Mastering Patient Flow </a:t>
            </a:r>
          </a:p>
        </p:txBody>
      </p:sp>
    </p:spTree>
    <p:extLst>
      <p:ext uri="{BB962C8B-B14F-4D97-AF65-F5344CB8AC3E}">
        <p14:creationId xmlns:p14="http://schemas.microsoft.com/office/powerpoint/2010/main" val="207090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6021-C1D6-6D6A-4507-E91EDE9E6D6C}"/>
              </a:ext>
            </a:extLst>
          </p:cNvPr>
          <p:cNvSpPr>
            <a:spLocks noGrp="1"/>
          </p:cNvSpPr>
          <p:nvPr>
            <p:ph type="title"/>
          </p:nvPr>
        </p:nvSpPr>
        <p:spPr/>
        <p:txBody>
          <a:bodyPr/>
          <a:lstStyle/>
          <a:p>
            <a:r>
              <a:rPr lang="en-US" dirty="0"/>
              <a:t>Incoming Call Analysis</a:t>
            </a:r>
          </a:p>
        </p:txBody>
      </p:sp>
      <p:pic>
        <p:nvPicPr>
          <p:cNvPr id="5" name="Content Placeholder 4">
            <a:extLst>
              <a:ext uri="{FF2B5EF4-FFF2-40B4-BE49-F238E27FC236}">
                <a16:creationId xmlns:a16="http://schemas.microsoft.com/office/drawing/2014/main" id="{41CFD797-E593-2114-E3A8-45AFD31A965D}"/>
              </a:ext>
            </a:extLst>
          </p:cNvPr>
          <p:cNvPicPr>
            <a:picLocks noGrp="1" noChangeAspect="1"/>
          </p:cNvPicPr>
          <p:nvPr>
            <p:ph idx="1"/>
          </p:nvPr>
        </p:nvPicPr>
        <p:blipFill>
          <a:blip r:embed="rId2"/>
          <a:stretch>
            <a:fillRect/>
          </a:stretch>
        </p:blipFill>
        <p:spPr>
          <a:xfrm>
            <a:off x="807876" y="1825625"/>
            <a:ext cx="7528247" cy="4351338"/>
          </a:xfrm>
        </p:spPr>
      </p:pic>
      <p:pic>
        <p:nvPicPr>
          <p:cNvPr id="6" name="Picture 5">
            <a:extLst>
              <a:ext uri="{FF2B5EF4-FFF2-40B4-BE49-F238E27FC236}">
                <a16:creationId xmlns:a16="http://schemas.microsoft.com/office/drawing/2014/main" id="{25D3BA3D-AB7D-DDA0-E1DA-9A301B63B7E3}"/>
              </a:ext>
            </a:extLst>
          </p:cNvPr>
          <p:cNvPicPr>
            <a:picLocks noChangeAspect="1"/>
          </p:cNvPicPr>
          <p:nvPr/>
        </p:nvPicPr>
        <p:blipFill>
          <a:blip r:embed="rId3"/>
          <a:stretch>
            <a:fillRect/>
          </a:stretch>
        </p:blipFill>
        <p:spPr>
          <a:xfrm flipV="1">
            <a:off x="4724400" y="4038600"/>
            <a:ext cx="3766789" cy="914400"/>
          </a:xfrm>
          <a:prstGeom prst="rect">
            <a:avLst/>
          </a:prstGeom>
        </p:spPr>
      </p:pic>
    </p:spTree>
    <p:extLst>
      <p:ext uri="{BB962C8B-B14F-4D97-AF65-F5344CB8AC3E}">
        <p14:creationId xmlns:p14="http://schemas.microsoft.com/office/powerpoint/2010/main" val="98653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B1A7-2C7F-B503-74EC-02F17B7314E0}"/>
              </a:ext>
            </a:extLst>
          </p:cNvPr>
          <p:cNvSpPr>
            <a:spLocks noGrp="1"/>
          </p:cNvSpPr>
          <p:nvPr>
            <p:ph type="title"/>
          </p:nvPr>
        </p:nvSpPr>
        <p:spPr>
          <a:xfrm>
            <a:off x="628650" y="389287"/>
            <a:ext cx="7886700" cy="829913"/>
          </a:xfrm>
        </p:spPr>
        <p:txBody>
          <a:bodyPr/>
          <a:lstStyle/>
          <a:p>
            <a:r>
              <a:rPr lang="en-US" dirty="0"/>
              <a:t>Patient Demographics</a:t>
            </a:r>
          </a:p>
        </p:txBody>
      </p:sp>
      <p:graphicFrame>
        <p:nvGraphicFramePr>
          <p:cNvPr id="6" name="Content Placeholder 5">
            <a:extLst>
              <a:ext uri="{FF2B5EF4-FFF2-40B4-BE49-F238E27FC236}">
                <a16:creationId xmlns:a16="http://schemas.microsoft.com/office/drawing/2014/main" id="{3B9483F0-58B6-DACC-4125-27023C638BF1}"/>
              </a:ext>
            </a:extLst>
          </p:cNvPr>
          <p:cNvGraphicFramePr>
            <a:graphicFrameLocks noGrp="1"/>
          </p:cNvGraphicFramePr>
          <p:nvPr>
            <p:ph idx="1"/>
            <p:extLst>
              <p:ext uri="{D42A27DB-BD31-4B8C-83A1-F6EECF244321}">
                <p14:modId xmlns:p14="http://schemas.microsoft.com/office/powerpoint/2010/main" val="2269472296"/>
              </p:ext>
            </p:extLst>
          </p:nvPr>
        </p:nvGraphicFramePr>
        <p:xfrm>
          <a:off x="628650" y="1676400"/>
          <a:ext cx="714375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86BA295-8F01-1ECD-C57F-792D6C1BE947}"/>
              </a:ext>
            </a:extLst>
          </p:cNvPr>
          <p:cNvSpPr txBox="1"/>
          <p:nvPr/>
        </p:nvSpPr>
        <p:spPr>
          <a:xfrm>
            <a:off x="7086600" y="1828800"/>
            <a:ext cx="1676400" cy="2585323"/>
          </a:xfrm>
          <a:prstGeom prst="rect">
            <a:avLst/>
          </a:prstGeom>
          <a:noFill/>
          <a:ln w="57150">
            <a:solidFill>
              <a:srgbClr val="0070C0"/>
            </a:solidFill>
          </a:ln>
        </p:spPr>
        <p:txBody>
          <a:bodyPr wrap="square" rtlCol="0">
            <a:spAutoFit/>
          </a:bodyPr>
          <a:lstStyle/>
          <a:p>
            <a:r>
              <a:rPr lang="en-US" dirty="0"/>
              <a:t>Series 1: 0-10</a:t>
            </a:r>
          </a:p>
          <a:p>
            <a:endParaRPr lang="en-US" dirty="0"/>
          </a:p>
          <a:p>
            <a:r>
              <a:rPr lang="en-US" dirty="0"/>
              <a:t>Series 2- 11-25</a:t>
            </a:r>
          </a:p>
          <a:p>
            <a:endParaRPr lang="en-US" dirty="0"/>
          </a:p>
          <a:p>
            <a:r>
              <a:rPr lang="en-US" dirty="0"/>
              <a:t>Series 3- 26-40</a:t>
            </a:r>
          </a:p>
          <a:p>
            <a:endParaRPr lang="en-US" dirty="0"/>
          </a:p>
          <a:p>
            <a:r>
              <a:rPr lang="en-US" dirty="0"/>
              <a:t>Series 4- 41-64</a:t>
            </a:r>
          </a:p>
          <a:p>
            <a:endParaRPr lang="en-US" dirty="0"/>
          </a:p>
          <a:p>
            <a:r>
              <a:rPr lang="en-US" dirty="0"/>
              <a:t>Series 5-65+</a:t>
            </a:r>
          </a:p>
        </p:txBody>
      </p:sp>
    </p:spTree>
    <p:extLst>
      <p:ext uri="{BB962C8B-B14F-4D97-AF65-F5344CB8AC3E}">
        <p14:creationId xmlns:p14="http://schemas.microsoft.com/office/powerpoint/2010/main" val="178690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D9E1-9851-8827-198D-0A4D1C0FE3F7}"/>
              </a:ext>
            </a:extLst>
          </p:cNvPr>
          <p:cNvSpPr>
            <a:spLocks noGrp="1"/>
          </p:cNvSpPr>
          <p:nvPr>
            <p:ph type="title"/>
          </p:nvPr>
        </p:nvSpPr>
        <p:spPr/>
        <p:txBody>
          <a:bodyPr/>
          <a:lstStyle/>
          <a:p>
            <a:r>
              <a:rPr lang="en-US" dirty="0"/>
              <a:t>Patient Satisfaction Surveys</a:t>
            </a:r>
          </a:p>
        </p:txBody>
      </p:sp>
      <p:sp>
        <p:nvSpPr>
          <p:cNvPr id="14" name="Text Placeholder 13">
            <a:extLst>
              <a:ext uri="{FF2B5EF4-FFF2-40B4-BE49-F238E27FC236}">
                <a16:creationId xmlns:a16="http://schemas.microsoft.com/office/drawing/2014/main" id="{AF3CCF7B-970E-E804-0678-3173CD40066C}"/>
              </a:ext>
            </a:extLst>
          </p:cNvPr>
          <p:cNvSpPr>
            <a:spLocks noGrp="1"/>
          </p:cNvSpPr>
          <p:nvPr>
            <p:ph type="body" idx="1"/>
          </p:nvPr>
        </p:nvSpPr>
        <p:spPr>
          <a:ln w="28575">
            <a:solidFill>
              <a:schemeClr val="tx1"/>
            </a:solidFill>
          </a:ln>
        </p:spPr>
        <p:txBody>
          <a:bodyPr>
            <a:normAutofit/>
          </a:bodyPr>
          <a:lstStyle/>
          <a:p>
            <a:pPr algn="r"/>
            <a:r>
              <a:rPr lang="en-US" sz="2400" dirty="0"/>
              <a:t>           Qualitative 				</a:t>
            </a:r>
          </a:p>
        </p:txBody>
      </p:sp>
      <p:sp>
        <p:nvSpPr>
          <p:cNvPr id="15" name="Content Placeholder 14">
            <a:extLst>
              <a:ext uri="{FF2B5EF4-FFF2-40B4-BE49-F238E27FC236}">
                <a16:creationId xmlns:a16="http://schemas.microsoft.com/office/drawing/2014/main" id="{5F83152D-4C43-ED3A-78C2-AA8BAC3AFA77}"/>
              </a:ext>
            </a:extLst>
          </p:cNvPr>
          <p:cNvSpPr>
            <a:spLocks noGrp="1"/>
          </p:cNvSpPr>
          <p:nvPr>
            <p:ph sz="half" idx="2"/>
          </p:nvPr>
        </p:nvSpPr>
        <p:spPr>
          <a:xfrm>
            <a:off x="627459" y="2505075"/>
            <a:ext cx="3870723" cy="3684588"/>
          </a:xfrm>
          <a:ln w="38100">
            <a:solidFill>
              <a:schemeClr val="tx1"/>
            </a:solidFill>
          </a:ln>
        </p:spPr>
        <p:txBody>
          <a:bodyPr/>
          <a:lstStyle/>
          <a:p>
            <a:r>
              <a:rPr lang="en-US" dirty="0"/>
              <a:t>How satisfied were you with the care you received today?</a:t>
            </a:r>
          </a:p>
          <a:p>
            <a:r>
              <a:rPr lang="en-US" dirty="0"/>
              <a:t>What could this practice do to improve the care you received today?</a:t>
            </a:r>
          </a:p>
          <a:p>
            <a:r>
              <a:rPr lang="en-US" dirty="0"/>
              <a:t>Did the provider listen to your concerns?</a:t>
            </a:r>
          </a:p>
          <a:p>
            <a:r>
              <a:rPr lang="en-US" dirty="0"/>
              <a:t>Would you recommend this practice to your family and friends?</a:t>
            </a:r>
          </a:p>
        </p:txBody>
      </p:sp>
      <p:sp>
        <p:nvSpPr>
          <p:cNvPr id="16" name="Text Placeholder 15">
            <a:extLst>
              <a:ext uri="{FF2B5EF4-FFF2-40B4-BE49-F238E27FC236}">
                <a16:creationId xmlns:a16="http://schemas.microsoft.com/office/drawing/2014/main" id="{61EC245A-3594-FD2F-FCC7-E3B4AE76565E}"/>
              </a:ext>
            </a:extLst>
          </p:cNvPr>
          <p:cNvSpPr>
            <a:spLocks noGrp="1"/>
          </p:cNvSpPr>
          <p:nvPr>
            <p:ph type="body" sz="quarter" idx="3"/>
          </p:nvPr>
        </p:nvSpPr>
        <p:spPr>
          <a:xfrm>
            <a:off x="4572000" y="1681163"/>
            <a:ext cx="4267200" cy="823912"/>
          </a:xfrm>
          <a:ln w="28575">
            <a:solidFill>
              <a:schemeClr val="tx1"/>
            </a:solidFill>
          </a:ln>
        </p:spPr>
        <p:txBody>
          <a:bodyPr>
            <a:normAutofit/>
          </a:bodyPr>
          <a:lstStyle/>
          <a:p>
            <a:r>
              <a:rPr lang="en-US" sz="2400" dirty="0"/>
              <a:t>		Quantitative		</a:t>
            </a:r>
          </a:p>
        </p:txBody>
      </p:sp>
      <p:sp>
        <p:nvSpPr>
          <p:cNvPr id="17" name="Content Placeholder 16">
            <a:extLst>
              <a:ext uri="{FF2B5EF4-FFF2-40B4-BE49-F238E27FC236}">
                <a16:creationId xmlns:a16="http://schemas.microsoft.com/office/drawing/2014/main" id="{B4D2D982-65AC-6939-2DBC-4BDF7C5F4A67}"/>
              </a:ext>
            </a:extLst>
          </p:cNvPr>
          <p:cNvSpPr>
            <a:spLocks noGrp="1"/>
          </p:cNvSpPr>
          <p:nvPr>
            <p:ph sz="quarter" idx="4"/>
          </p:nvPr>
        </p:nvSpPr>
        <p:spPr>
          <a:ln w="28575">
            <a:solidFill>
              <a:schemeClr val="tx1"/>
            </a:solidFill>
          </a:ln>
        </p:spPr>
        <p:txBody>
          <a:bodyPr/>
          <a:lstStyle/>
          <a:p>
            <a:r>
              <a:rPr lang="en-US" dirty="0"/>
              <a:t>Using the choices below how would you rate the ease of making an appointment by phone?  </a:t>
            </a:r>
          </a:p>
          <a:p>
            <a:r>
              <a:rPr lang="en-US" dirty="0"/>
              <a:t>Circle:</a:t>
            </a:r>
          </a:p>
          <a:p>
            <a:pPr lvl="1"/>
            <a:r>
              <a:rPr lang="en-US" dirty="0"/>
              <a:t>“1” for poor</a:t>
            </a:r>
          </a:p>
          <a:p>
            <a:pPr lvl="1"/>
            <a:r>
              <a:rPr lang="en-US" dirty="0"/>
              <a:t>“2” for good</a:t>
            </a:r>
          </a:p>
          <a:p>
            <a:pPr lvl="1"/>
            <a:r>
              <a:rPr lang="en-US" dirty="0"/>
              <a:t>“3” for excellent</a:t>
            </a:r>
          </a:p>
          <a:p>
            <a:endParaRPr lang="en-US" dirty="0"/>
          </a:p>
        </p:txBody>
      </p:sp>
    </p:spTree>
    <p:extLst>
      <p:ext uri="{BB962C8B-B14F-4D97-AF65-F5344CB8AC3E}">
        <p14:creationId xmlns:p14="http://schemas.microsoft.com/office/powerpoint/2010/main" val="268683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F68992-6624-49E9-3430-49A236BB23EC}"/>
              </a:ext>
            </a:extLst>
          </p:cNvPr>
          <p:cNvSpPr>
            <a:spLocks noGrp="1"/>
          </p:cNvSpPr>
          <p:nvPr>
            <p:ph type="title"/>
          </p:nvPr>
        </p:nvSpPr>
        <p:spPr/>
        <p:txBody>
          <a:bodyPr/>
          <a:lstStyle/>
          <a:p>
            <a:r>
              <a:rPr lang="en-US" dirty="0"/>
              <a:t>Appointment Availability</a:t>
            </a:r>
          </a:p>
        </p:txBody>
      </p:sp>
      <p:sp>
        <p:nvSpPr>
          <p:cNvPr id="8" name="Content Placeholder 7">
            <a:extLst>
              <a:ext uri="{FF2B5EF4-FFF2-40B4-BE49-F238E27FC236}">
                <a16:creationId xmlns:a16="http://schemas.microsoft.com/office/drawing/2014/main" id="{51568A53-B97E-2C72-0707-E858C2E6598C}"/>
              </a:ext>
            </a:extLst>
          </p:cNvPr>
          <p:cNvSpPr>
            <a:spLocks noGrp="1"/>
          </p:cNvSpPr>
          <p:nvPr>
            <p:ph idx="1"/>
          </p:nvPr>
        </p:nvSpPr>
        <p:spPr>
          <a:xfrm>
            <a:off x="628650" y="1447800"/>
            <a:ext cx="7886700" cy="4729163"/>
          </a:xfrm>
        </p:spPr>
        <p:txBody>
          <a:bodyPr/>
          <a:lstStyle/>
          <a:p>
            <a:r>
              <a:rPr lang="en-US" sz="3200" dirty="0"/>
              <a:t>Measure number of days to next available new or established patient.</a:t>
            </a:r>
          </a:p>
          <a:p>
            <a:pPr lvl="1"/>
            <a:r>
              <a:rPr lang="en-US" sz="2400" dirty="0"/>
              <a:t>3NAA (3</a:t>
            </a:r>
            <a:r>
              <a:rPr lang="en-US" sz="2400" baseline="30000" dirty="0"/>
              <a:t>rd</a:t>
            </a:r>
            <a:r>
              <a:rPr lang="en-US" sz="2400" dirty="0"/>
              <a:t> next available appointment) is healthcare standard measure of access to care and tells how long a patient waits to be seen.</a:t>
            </a:r>
          </a:p>
          <a:p>
            <a:pPr lvl="1"/>
            <a:r>
              <a:rPr lang="en-US" sz="2400" dirty="0"/>
              <a:t>Measure from the same day and same time for every provider.</a:t>
            </a:r>
          </a:p>
          <a:p>
            <a:pPr lvl="1"/>
            <a:r>
              <a:rPr lang="en-US" sz="2400" dirty="0"/>
              <a:t>Helps determine back log.</a:t>
            </a:r>
          </a:p>
          <a:p>
            <a:pPr lvl="1"/>
            <a:r>
              <a:rPr lang="en-US" sz="2400" dirty="0"/>
              <a:t>Institute of health sets the goal as zero days for primary care and 2 days for specialists</a:t>
            </a:r>
          </a:p>
        </p:txBody>
      </p:sp>
    </p:spTree>
    <p:extLst>
      <p:ext uri="{BB962C8B-B14F-4D97-AF65-F5344CB8AC3E}">
        <p14:creationId xmlns:p14="http://schemas.microsoft.com/office/powerpoint/2010/main" val="97410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9464-63D1-1DE2-C50D-01A60C2F5EF5}"/>
              </a:ext>
            </a:extLst>
          </p:cNvPr>
          <p:cNvSpPr>
            <a:spLocks noGrp="1"/>
          </p:cNvSpPr>
          <p:nvPr>
            <p:ph type="title"/>
          </p:nvPr>
        </p:nvSpPr>
        <p:spPr/>
        <p:txBody>
          <a:bodyPr/>
          <a:lstStyle/>
          <a:p>
            <a:r>
              <a:rPr lang="en-US" dirty="0"/>
              <a:t>No Show Rates and Cancellation Rates</a:t>
            </a:r>
          </a:p>
        </p:txBody>
      </p:sp>
      <p:sp>
        <p:nvSpPr>
          <p:cNvPr id="3" name="Content Placeholder 2">
            <a:extLst>
              <a:ext uri="{FF2B5EF4-FFF2-40B4-BE49-F238E27FC236}">
                <a16:creationId xmlns:a16="http://schemas.microsoft.com/office/drawing/2014/main" id="{5BFB0D4D-5B55-01D8-53EE-5344D80B007D}"/>
              </a:ext>
            </a:extLst>
          </p:cNvPr>
          <p:cNvSpPr>
            <a:spLocks noGrp="1"/>
          </p:cNvSpPr>
          <p:nvPr>
            <p:ph idx="1"/>
          </p:nvPr>
        </p:nvSpPr>
        <p:spPr/>
        <p:txBody>
          <a:bodyPr/>
          <a:lstStyle/>
          <a:p>
            <a:r>
              <a:rPr lang="en-US" sz="2800" dirty="0"/>
              <a:t>No Show Rate</a:t>
            </a:r>
          </a:p>
          <a:p>
            <a:pPr marL="342900" lvl="1" indent="0">
              <a:buNone/>
            </a:pPr>
            <a:r>
              <a:rPr lang="en-US" sz="2500" dirty="0"/>
              <a:t>	Number of appointment no-shows</a:t>
            </a:r>
          </a:p>
          <a:p>
            <a:pPr marL="342900" lvl="1" indent="0">
              <a:buNone/>
            </a:pPr>
            <a:r>
              <a:rPr lang="en-US" sz="2500" dirty="0"/>
              <a:t>	Number of total scheduled appointments</a:t>
            </a:r>
          </a:p>
          <a:p>
            <a:endParaRPr lang="en-US" sz="2800" dirty="0"/>
          </a:p>
          <a:p>
            <a:pPr>
              <a:lnSpc>
                <a:spcPct val="100000"/>
              </a:lnSpc>
            </a:pPr>
            <a:r>
              <a:rPr lang="en-US" sz="2800" dirty="0"/>
              <a:t>Cancellation Rates</a:t>
            </a:r>
          </a:p>
          <a:p>
            <a:pPr marL="342900" lvl="1" indent="0">
              <a:buNone/>
            </a:pPr>
            <a:r>
              <a:rPr lang="en-US" sz="2800" dirty="0"/>
              <a:t>	</a:t>
            </a:r>
            <a:r>
              <a:rPr lang="en-US" sz="2500" dirty="0"/>
              <a:t>Number of cancellations converted to appts</a:t>
            </a:r>
          </a:p>
          <a:p>
            <a:pPr marL="342900" lvl="1" indent="0">
              <a:buNone/>
            </a:pPr>
            <a:r>
              <a:rPr lang="en-US" sz="2500" dirty="0"/>
              <a:t>			    Total Cancellations</a:t>
            </a:r>
          </a:p>
        </p:txBody>
      </p:sp>
      <p:pic>
        <p:nvPicPr>
          <p:cNvPr id="8" name="Picture 7">
            <a:extLst>
              <a:ext uri="{FF2B5EF4-FFF2-40B4-BE49-F238E27FC236}">
                <a16:creationId xmlns:a16="http://schemas.microsoft.com/office/drawing/2014/main" id="{A74CBFEE-4DB0-23F7-EC25-D12A9F6310E1}"/>
              </a:ext>
            </a:extLst>
          </p:cNvPr>
          <p:cNvPicPr>
            <a:picLocks noChangeAspect="1"/>
          </p:cNvPicPr>
          <p:nvPr/>
        </p:nvPicPr>
        <p:blipFill>
          <a:blip r:embed="rId2"/>
          <a:stretch>
            <a:fillRect/>
          </a:stretch>
        </p:blipFill>
        <p:spPr>
          <a:xfrm>
            <a:off x="990600" y="2659180"/>
            <a:ext cx="6096000" cy="69520"/>
          </a:xfrm>
          <a:prstGeom prst="rect">
            <a:avLst/>
          </a:prstGeom>
        </p:spPr>
      </p:pic>
      <p:cxnSp>
        <p:nvCxnSpPr>
          <p:cNvPr id="10" name="Straight Connector 9">
            <a:extLst>
              <a:ext uri="{FF2B5EF4-FFF2-40B4-BE49-F238E27FC236}">
                <a16:creationId xmlns:a16="http://schemas.microsoft.com/office/drawing/2014/main" id="{8424698D-60AD-4426-C829-CF4A446BDCBA}"/>
              </a:ext>
            </a:extLst>
          </p:cNvPr>
          <p:cNvCxnSpPr>
            <a:cxnSpLocks/>
          </p:cNvCxnSpPr>
          <p:nvPr/>
        </p:nvCxnSpPr>
        <p:spPr>
          <a:xfrm>
            <a:off x="990600" y="4495800"/>
            <a:ext cx="6477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9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825625"/>
            <a:ext cx="6972300" cy="4351338"/>
          </a:xfrm>
        </p:spPr>
        <p:txBody>
          <a:bodyPr>
            <a:normAutofit fontScale="92500" lnSpcReduction="10000"/>
          </a:bodyPr>
          <a:lstStyle/>
          <a:p>
            <a:pPr>
              <a:buNone/>
            </a:pPr>
            <a:r>
              <a:rPr lang="en-US" sz="4400" dirty="0"/>
              <a:t>	</a:t>
            </a:r>
          </a:p>
          <a:p>
            <a:pPr algn="ctr">
              <a:buNone/>
            </a:pPr>
            <a:r>
              <a:rPr lang="en-US" sz="4400" dirty="0"/>
              <a:t>	“Something that can be used as a way to judge the quality or level of other, similar things”</a:t>
            </a:r>
          </a:p>
          <a:p>
            <a:pPr>
              <a:buNone/>
            </a:pPr>
            <a:endParaRPr lang="en-US" sz="4400" dirty="0"/>
          </a:p>
          <a:p>
            <a:pPr>
              <a:buNone/>
            </a:pPr>
            <a:endParaRPr lang="en-US" sz="4400" dirty="0"/>
          </a:p>
          <a:p>
            <a:pPr>
              <a:buNone/>
            </a:pPr>
            <a:r>
              <a:rPr lang="en-US" sz="4400" dirty="0"/>
              <a:t>								</a:t>
            </a:r>
            <a:endParaRPr lang="en-US" dirty="0"/>
          </a:p>
        </p:txBody>
      </p:sp>
      <p:sp>
        <p:nvSpPr>
          <p:cNvPr id="6" name="TextBox 5">
            <a:extLst>
              <a:ext uri="{FF2B5EF4-FFF2-40B4-BE49-F238E27FC236}">
                <a16:creationId xmlns:a16="http://schemas.microsoft.com/office/drawing/2014/main" id="{BF8DAACC-E5EF-4A5E-854E-CD523C376A15}"/>
              </a:ext>
            </a:extLst>
          </p:cNvPr>
          <p:cNvSpPr txBox="1"/>
          <p:nvPr/>
        </p:nvSpPr>
        <p:spPr>
          <a:xfrm>
            <a:off x="3810000" y="5867400"/>
            <a:ext cx="4419600" cy="369332"/>
          </a:xfrm>
          <a:prstGeom prst="rect">
            <a:avLst/>
          </a:prstGeom>
          <a:noFill/>
        </p:spPr>
        <p:txBody>
          <a:bodyPr wrap="square" rtlCol="0">
            <a:spAutoFit/>
          </a:bodyPr>
          <a:lstStyle/>
          <a:p>
            <a:r>
              <a:rPr lang="en-US" dirty="0"/>
              <a:t>Source:  Merriam-Webster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457200"/>
            <a:ext cx="8229600" cy="1171575"/>
          </a:xfrm>
        </p:spPr>
        <p:txBody>
          <a:bodyPr>
            <a:normAutofit/>
          </a:bodyPr>
          <a:lstStyle/>
          <a:p>
            <a:pPr>
              <a:lnSpc>
                <a:spcPct val="90000"/>
              </a:lnSpc>
            </a:pPr>
            <a:r>
              <a:rPr lang="en-US" sz="4000" b="1" dirty="0">
                <a:latin typeface="Times New Roman" pitchFamily="18" charset="0"/>
              </a:rPr>
              <a:t> Tracking No Shows</a:t>
            </a:r>
            <a:endParaRPr lang="en-US" sz="4000" i="1" dirty="0">
              <a:latin typeface="Times New Roman" pitchFamily="18" charset="0"/>
            </a:endParaRPr>
          </a:p>
        </p:txBody>
      </p:sp>
      <p:sp>
        <p:nvSpPr>
          <p:cNvPr id="232451" name="Rectangle 3"/>
          <p:cNvSpPr>
            <a:spLocks noGrp="1" noChangeArrowheads="1"/>
          </p:cNvSpPr>
          <p:nvPr>
            <p:ph type="body" sz="half" idx="1"/>
          </p:nvPr>
        </p:nvSpPr>
        <p:spPr>
          <a:xfrm>
            <a:off x="468313" y="1736725"/>
            <a:ext cx="8291512" cy="619125"/>
          </a:xfrm>
        </p:spPr>
        <p:txBody>
          <a:bodyPr/>
          <a:lstStyle/>
          <a:p>
            <a:pPr>
              <a:buFont typeface="Wingdings" pitchFamily="2" charset="2"/>
              <a:buNone/>
            </a:pPr>
            <a:r>
              <a:rPr lang="en-US" sz="2800">
                <a:latin typeface="Times New Roman" pitchFamily="18" charset="0"/>
              </a:rPr>
              <a:t>Total “no-show” numbers per provider:</a:t>
            </a:r>
          </a:p>
          <a:p>
            <a:pPr>
              <a:buFont typeface="Wingdings" pitchFamily="2" charset="2"/>
              <a:buNone/>
            </a:pPr>
            <a:endParaRPr lang="en-US" sz="2800">
              <a:latin typeface="Times New Roman" pitchFamily="18" charset="0"/>
            </a:endParaRPr>
          </a:p>
        </p:txBody>
      </p:sp>
      <p:graphicFrame>
        <p:nvGraphicFramePr>
          <p:cNvPr id="232554" name="Group 106"/>
          <p:cNvGraphicFramePr>
            <a:graphicFrameLocks noGrp="1"/>
          </p:cNvGraphicFramePr>
          <p:nvPr>
            <p:ph sz="half" idx="2"/>
            <p:extLst>
              <p:ext uri="{D42A27DB-BD31-4B8C-83A1-F6EECF244321}">
                <p14:modId xmlns:p14="http://schemas.microsoft.com/office/powerpoint/2010/main" val="799429645"/>
              </p:ext>
            </p:extLst>
          </p:nvPr>
        </p:nvGraphicFramePr>
        <p:xfrm>
          <a:off x="468313" y="2312988"/>
          <a:ext cx="8218487" cy="4267200"/>
        </p:xfrm>
        <a:graphic>
          <a:graphicData uri="http://schemas.openxmlformats.org/drawingml/2006/table">
            <a:tbl>
              <a:tblPr/>
              <a:tblGrid>
                <a:gridCol w="164465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1639887">
                  <a:extLst>
                    <a:ext uri="{9D8B030D-6E8A-4147-A177-3AD203B41FA5}">
                      <a16:colId xmlns:a16="http://schemas.microsoft.com/office/drawing/2014/main" val="20002"/>
                    </a:ext>
                  </a:extLst>
                </a:gridCol>
                <a:gridCol w="1644650">
                  <a:extLst>
                    <a:ext uri="{9D8B030D-6E8A-4147-A177-3AD203B41FA5}">
                      <a16:colId xmlns:a16="http://schemas.microsoft.com/office/drawing/2014/main" val="20003"/>
                    </a:ext>
                  </a:extLst>
                </a:gridCol>
                <a:gridCol w="1644650">
                  <a:extLst>
                    <a:ext uri="{9D8B030D-6E8A-4147-A177-3AD203B41FA5}">
                      <a16:colId xmlns:a16="http://schemas.microsoft.com/office/drawing/2014/main" val="20004"/>
                    </a:ext>
                  </a:extLst>
                </a:gridCol>
              </a:tblGrid>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February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March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April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May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June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July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August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September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October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November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December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1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a:ln>
                            <a:noFill/>
                          </a:ln>
                          <a:solidFill>
                            <a:schemeClr val="tx1"/>
                          </a:solidFill>
                          <a:effectLst/>
                          <a:latin typeface="Arial"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681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a:ln>
                            <a:noFill/>
                          </a:ln>
                          <a:solidFill>
                            <a:schemeClr val="tx1"/>
                          </a:solidFill>
                          <a:effectLst/>
                          <a:latin typeface="Arial" charset="0"/>
                        </a:rPr>
                        <a:t>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a:ln>
                            <a:noFill/>
                          </a:ln>
                          <a:solidFill>
                            <a:schemeClr val="tx1"/>
                          </a:solidFill>
                          <a:effectLst/>
                          <a:latin typeface="Arial" charset="0"/>
                        </a:rPr>
                        <a:t>368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5" name="Oval 4"/>
          <p:cNvSpPr/>
          <p:nvPr/>
        </p:nvSpPr>
        <p:spPr>
          <a:xfrm>
            <a:off x="4419600" y="6248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E0FB11-3588-96AC-D99E-2FEAF37EF6BF}"/>
              </a:ext>
            </a:extLst>
          </p:cNvPr>
          <p:cNvSpPr>
            <a:spLocks noGrp="1"/>
          </p:cNvSpPr>
          <p:nvPr>
            <p:ph type="title"/>
          </p:nvPr>
        </p:nvSpPr>
        <p:spPr>
          <a:xfrm>
            <a:off x="628650" y="365127"/>
            <a:ext cx="7886700" cy="1006474"/>
          </a:xfrm>
        </p:spPr>
        <p:txBody>
          <a:bodyPr/>
          <a:lstStyle/>
          <a:p>
            <a:r>
              <a:rPr lang="en-US" b="1" dirty="0"/>
              <a:t>Provider Data</a:t>
            </a:r>
          </a:p>
        </p:txBody>
      </p:sp>
      <p:sp>
        <p:nvSpPr>
          <p:cNvPr id="6" name="Content Placeholder 5">
            <a:extLst>
              <a:ext uri="{FF2B5EF4-FFF2-40B4-BE49-F238E27FC236}">
                <a16:creationId xmlns:a16="http://schemas.microsoft.com/office/drawing/2014/main" id="{DFB468D9-E32A-4C2D-DD51-6CF2D84D71C9}"/>
              </a:ext>
            </a:extLst>
          </p:cNvPr>
          <p:cNvSpPr>
            <a:spLocks noGrp="1"/>
          </p:cNvSpPr>
          <p:nvPr>
            <p:ph idx="1"/>
          </p:nvPr>
        </p:nvSpPr>
        <p:spPr>
          <a:xfrm>
            <a:off x="626791" y="1219200"/>
            <a:ext cx="7886700" cy="4957763"/>
          </a:xfrm>
        </p:spPr>
        <p:txBody>
          <a:bodyPr/>
          <a:lstStyle/>
          <a:p>
            <a:r>
              <a:rPr lang="en-US" dirty="0"/>
              <a:t>Patient encounters per FTE Physician</a:t>
            </a:r>
          </a:p>
          <a:p>
            <a:pPr marL="342900" lvl="1" indent="0">
              <a:buNone/>
            </a:pPr>
            <a:r>
              <a:rPr lang="en-US" dirty="0"/>
              <a:t>	Physician ambulatory encounters</a:t>
            </a:r>
          </a:p>
          <a:p>
            <a:pPr marL="342900" lvl="1" indent="0">
              <a:buNone/>
            </a:pPr>
            <a:r>
              <a:rPr lang="en-US" dirty="0"/>
              <a:t>	Total FTE Physicians</a:t>
            </a:r>
          </a:p>
          <a:p>
            <a:r>
              <a:rPr lang="en-US" dirty="0"/>
              <a:t>New patient registrations per FTE Physician</a:t>
            </a:r>
          </a:p>
          <a:p>
            <a:pPr marL="342900" lvl="1" indent="0">
              <a:buNone/>
            </a:pPr>
            <a:r>
              <a:rPr lang="en-US" dirty="0"/>
              <a:t>	New patient registrations</a:t>
            </a:r>
          </a:p>
          <a:p>
            <a:pPr marL="342900" lvl="1" indent="0">
              <a:buNone/>
            </a:pPr>
            <a:r>
              <a:rPr lang="en-US" dirty="0"/>
              <a:t>	Total FTE Physicians</a:t>
            </a:r>
          </a:p>
          <a:p>
            <a:r>
              <a:rPr lang="en-US" dirty="0"/>
              <a:t>Physician weeks worked per year</a:t>
            </a:r>
          </a:p>
          <a:p>
            <a:pPr lvl="1"/>
            <a:r>
              <a:rPr lang="en-US" dirty="0"/>
              <a:t>Total number of weeks worked per year per physician</a:t>
            </a:r>
          </a:p>
          <a:p>
            <a:r>
              <a:rPr lang="en-US" dirty="0"/>
              <a:t>Clinical service hours worked per week</a:t>
            </a:r>
          </a:p>
          <a:p>
            <a:pPr lvl="1"/>
            <a:r>
              <a:rPr lang="en-US" dirty="0"/>
              <a:t>How many patient contact hours are available per FTE Phys per week</a:t>
            </a:r>
          </a:p>
          <a:p>
            <a:r>
              <a:rPr lang="en-US" dirty="0"/>
              <a:t>Appointment duration in minutes</a:t>
            </a:r>
          </a:p>
          <a:p>
            <a:pPr marL="342900" lvl="1" indent="0">
              <a:buNone/>
            </a:pPr>
            <a:r>
              <a:rPr lang="en-US" dirty="0"/>
              <a:t>	Total number of clinical service hours per week per physician</a:t>
            </a:r>
          </a:p>
          <a:p>
            <a:pPr marL="342900" lvl="1" indent="0">
              <a:buNone/>
            </a:pPr>
            <a:r>
              <a:rPr lang="en-US" dirty="0"/>
              <a:t>	Number of totaled scheduled appointments per physician</a:t>
            </a:r>
          </a:p>
        </p:txBody>
      </p:sp>
      <p:cxnSp>
        <p:nvCxnSpPr>
          <p:cNvPr id="8" name="Straight Connector 7">
            <a:extLst>
              <a:ext uri="{FF2B5EF4-FFF2-40B4-BE49-F238E27FC236}">
                <a16:creationId xmlns:a16="http://schemas.microsoft.com/office/drawing/2014/main" id="{FA5E039C-218C-AD40-017F-6200E4CF8AC7}"/>
              </a:ext>
            </a:extLst>
          </p:cNvPr>
          <p:cNvCxnSpPr/>
          <p:nvPr/>
        </p:nvCxnSpPr>
        <p:spPr>
          <a:xfrm>
            <a:off x="914400" y="1828800"/>
            <a:ext cx="396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7A651B-430B-4B3D-6831-83B120D91868}"/>
              </a:ext>
            </a:extLst>
          </p:cNvPr>
          <p:cNvCxnSpPr>
            <a:cxnSpLocks/>
          </p:cNvCxnSpPr>
          <p:nvPr/>
        </p:nvCxnSpPr>
        <p:spPr>
          <a:xfrm>
            <a:off x="914400" y="28194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BACF-0C6F-275C-5BB3-2E50BE19D96F}"/>
              </a:ext>
            </a:extLst>
          </p:cNvPr>
          <p:cNvCxnSpPr>
            <a:cxnSpLocks/>
          </p:cNvCxnSpPr>
          <p:nvPr/>
        </p:nvCxnSpPr>
        <p:spPr>
          <a:xfrm>
            <a:off x="914400" y="5181600"/>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5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960-AEB1-90A3-CD68-B1A1A5D07731}"/>
              </a:ext>
            </a:extLst>
          </p:cNvPr>
          <p:cNvSpPr>
            <a:spLocks noGrp="1"/>
          </p:cNvSpPr>
          <p:nvPr>
            <p:ph type="title"/>
          </p:nvPr>
        </p:nvSpPr>
        <p:spPr/>
        <p:txBody>
          <a:bodyPr/>
          <a:lstStyle/>
          <a:p>
            <a:r>
              <a:rPr lang="en-US" dirty="0"/>
              <a:t>Encounter Data</a:t>
            </a:r>
          </a:p>
        </p:txBody>
      </p:sp>
      <p:sp>
        <p:nvSpPr>
          <p:cNvPr id="3" name="Content Placeholder 2">
            <a:extLst>
              <a:ext uri="{FF2B5EF4-FFF2-40B4-BE49-F238E27FC236}">
                <a16:creationId xmlns:a16="http://schemas.microsoft.com/office/drawing/2014/main" id="{D4B25006-F799-DB78-D9AC-19B74B678DD5}"/>
              </a:ext>
            </a:extLst>
          </p:cNvPr>
          <p:cNvSpPr>
            <a:spLocks noGrp="1"/>
          </p:cNvSpPr>
          <p:nvPr>
            <p:ph idx="1"/>
          </p:nvPr>
        </p:nvSpPr>
        <p:spPr>
          <a:xfrm>
            <a:off x="628650" y="1690689"/>
            <a:ext cx="7886700" cy="4486274"/>
          </a:xfrm>
        </p:spPr>
        <p:txBody>
          <a:bodyPr>
            <a:normAutofit/>
          </a:bodyPr>
          <a:lstStyle/>
          <a:p>
            <a:r>
              <a:rPr lang="en-US" sz="2800" dirty="0"/>
              <a:t>Measure and benchmark monthly encounters per provider</a:t>
            </a:r>
          </a:p>
          <a:p>
            <a:endParaRPr lang="en-US" sz="2800" dirty="0"/>
          </a:p>
          <a:p>
            <a:pPr marL="0" indent="0">
              <a:buNone/>
            </a:pPr>
            <a:endParaRPr lang="en-US" sz="2800" dirty="0"/>
          </a:p>
        </p:txBody>
      </p:sp>
      <p:graphicFrame>
        <p:nvGraphicFramePr>
          <p:cNvPr id="5" name="Table 5">
            <a:extLst>
              <a:ext uri="{FF2B5EF4-FFF2-40B4-BE49-F238E27FC236}">
                <a16:creationId xmlns:a16="http://schemas.microsoft.com/office/drawing/2014/main" id="{F4E023CD-C7D1-3809-924E-0FD6CE3E3415}"/>
              </a:ext>
            </a:extLst>
          </p:cNvPr>
          <p:cNvGraphicFramePr>
            <a:graphicFrameLocks noGrp="1"/>
          </p:cNvGraphicFramePr>
          <p:nvPr>
            <p:extLst>
              <p:ext uri="{D42A27DB-BD31-4B8C-83A1-F6EECF244321}">
                <p14:modId xmlns:p14="http://schemas.microsoft.com/office/powerpoint/2010/main" val="653149519"/>
              </p:ext>
            </p:extLst>
          </p:nvPr>
        </p:nvGraphicFramePr>
        <p:xfrm>
          <a:off x="990600" y="2743200"/>
          <a:ext cx="6705600" cy="327660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295942091"/>
                    </a:ext>
                  </a:extLst>
                </a:gridCol>
                <a:gridCol w="2235200">
                  <a:extLst>
                    <a:ext uri="{9D8B030D-6E8A-4147-A177-3AD203B41FA5}">
                      <a16:colId xmlns:a16="http://schemas.microsoft.com/office/drawing/2014/main" val="716046891"/>
                    </a:ext>
                  </a:extLst>
                </a:gridCol>
                <a:gridCol w="2235200">
                  <a:extLst>
                    <a:ext uri="{9D8B030D-6E8A-4147-A177-3AD203B41FA5}">
                      <a16:colId xmlns:a16="http://schemas.microsoft.com/office/drawing/2014/main" val="1875173254"/>
                    </a:ext>
                  </a:extLst>
                </a:gridCol>
              </a:tblGrid>
              <a:tr h="1572938">
                <a:tc>
                  <a:txBody>
                    <a:bodyPr/>
                    <a:lstStyle/>
                    <a:p>
                      <a:r>
                        <a:rPr lang="en-US" sz="2800" dirty="0"/>
                        <a:t>Encounters</a:t>
                      </a:r>
                    </a:p>
                    <a:p>
                      <a:r>
                        <a:rPr lang="en-US" sz="2800" dirty="0"/>
                        <a:t>Per FTE Provider</a:t>
                      </a:r>
                    </a:p>
                  </a:txBody>
                  <a:tcPr>
                    <a:solidFill>
                      <a:schemeClr val="accent1">
                        <a:lumMod val="60000"/>
                        <a:lumOff val="40000"/>
                      </a:schemeClr>
                    </a:solidFill>
                  </a:tcPr>
                </a:tc>
                <a:tc>
                  <a:txBody>
                    <a:bodyPr/>
                    <a:lstStyle/>
                    <a:p>
                      <a:endParaRPr lang="en-US" sz="2800" dirty="0"/>
                    </a:p>
                    <a:p>
                      <a:r>
                        <a:rPr lang="en-US" sz="2800" dirty="0"/>
                        <a:t>My Practice</a:t>
                      </a:r>
                    </a:p>
                  </a:txBody>
                  <a:tcPr>
                    <a:solidFill>
                      <a:schemeClr val="accent1">
                        <a:lumMod val="60000"/>
                        <a:lumOff val="40000"/>
                      </a:schemeClr>
                    </a:solidFill>
                  </a:tcPr>
                </a:tc>
                <a:tc>
                  <a:txBody>
                    <a:bodyPr/>
                    <a:lstStyle/>
                    <a:p>
                      <a:endParaRPr lang="en-US" sz="2800" dirty="0"/>
                    </a:p>
                    <a:p>
                      <a:r>
                        <a:rPr lang="en-US" sz="2800" dirty="0"/>
                        <a:t>MGMA </a:t>
                      </a:r>
                    </a:p>
                  </a:txBody>
                  <a:tcPr>
                    <a:solidFill>
                      <a:schemeClr val="accent1">
                        <a:lumMod val="60000"/>
                        <a:lumOff val="40000"/>
                      </a:schemeClr>
                    </a:solidFill>
                  </a:tcPr>
                </a:tc>
                <a:extLst>
                  <a:ext uri="{0D108BD9-81ED-4DB2-BD59-A6C34878D82A}">
                    <a16:rowId xmlns:a16="http://schemas.microsoft.com/office/drawing/2014/main" val="1823544424"/>
                  </a:ext>
                </a:extLst>
              </a:tr>
              <a:tr h="759899">
                <a:tc>
                  <a:txBody>
                    <a:bodyPr/>
                    <a:lstStyle/>
                    <a:p>
                      <a:r>
                        <a:rPr lang="en-US" sz="2400" dirty="0"/>
                        <a:t>Physicians</a:t>
                      </a:r>
                    </a:p>
                  </a:txBody>
                  <a:tcPr>
                    <a:solidFill>
                      <a:schemeClr val="accent1">
                        <a:lumMod val="20000"/>
                        <a:lumOff val="80000"/>
                      </a:schemeClr>
                    </a:solidFill>
                  </a:tcPr>
                </a:tc>
                <a:tc>
                  <a:txBody>
                    <a:bodyPr/>
                    <a:lstStyle/>
                    <a:p>
                      <a:pPr algn="ctr"/>
                      <a:r>
                        <a:rPr lang="en-US" sz="2800" dirty="0"/>
                        <a:t>225</a:t>
                      </a:r>
                    </a:p>
                  </a:txBody>
                  <a:tcPr>
                    <a:solidFill>
                      <a:schemeClr val="accent1">
                        <a:lumMod val="20000"/>
                        <a:lumOff val="80000"/>
                      </a:schemeClr>
                    </a:solidFill>
                  </a:tcPr>
                </a:tc>
                <a:tc>
                  <a:txBody>
                    <a:bodyPr/>
                    <a:lstStyle/>
                    <a:p>
                      <a:pPr algn="ctr"/>
                      <a:r>
                        <a:rPr lang="en-US" sz="2800" dirty="0"/>
                        <a:t>300</a:t>
                      </a:r>
                    </a:p>
                  </a:txBody>
                  <a:tcPr>
                    <a:solidFill>
                      <a:schemeClr val="accent1">
                        <a:lumMod val="20000"/>
                        <a:lumOff val="80000"/>
                      </a:schemeClr>
                    </a:solidFill>
                  </a:tcPr>
                </a:tc>
                <a:extLst>
                  <a:ext uri="{0D108BD9-81ED-4DB2-BD59-A6C34878D82A}">
                    <a16:rowId xmlns:a16="http://schemas.microsoft.com/office/drawing/2014/main" val="3802311719"/>
                  </a:ext>
                </a:extLst>
              </a:tr>
              <a:tr h="943763">
                <a:tc>
                  <a:txBody>
                    <a:bodyPr/>
                    <a:lstStyle/>
                    <a:p>
                      <a:r>
                        <a:rPr lang="en-US" sz="2400" dirty="0"/>
                        <a:t>Non-Physician Practitioners</a:t>
                      </a:r>
                    </a:p>
                  </a:txBody>
                  <a:tcPr>
                    <a:solidFill>
                      <a:schemeClr val="accent1">
                        <a:lumMod val="60000"/>
                        <a:lumOff val="40000"/>
                      </a:schemeClr>
                    </a:solidFill>
                  </a:tcPr>
                </a:tc>
                <a:tc>
                  <a:txBody>
                    <a:bodyPr/>
                    <a:lstStyle/>
                    <a:p>
                      <a:pPr algn="ctr"/>
                      <a:r>
                        <a:rPr lang="en-US" sz="2800" dirty="0"/>
                        <a:t>165</a:t>
                      </a:r>
                    </a:p>
                  </a:txBody>
                  <a:tcPr>
                    <a:solidFill>
                      <a:schemeClr val="accent1">
                        <a:lumMod val="60000"/>
                        <a:lumOff val="40000"/>
                      </a:schemeClr>
                    </a:solidFill>
                  </a:tcPr>
                </a:tc>
                <a:tc>
                  <a:txBody>
                    <a:bodyPr/>
                    <a:lstStyle/>
                    <a:p>
                      <a:pPr algn="ctr"/>
                      <a:r>
                        <a:rPr lang="en-US" sz="2800" dirty="0"/>
                        <a:t>198</a:t>
                      </a:r>
                    </a:p>
                  </a:txBody>
                  <a:tcPr>
                    <a:solidFill>
                      <a:schemeClr val="accent1">
                        <a:lumMod val="60000"/>
                        <a:lumOff val="40000"/>
                      </a:schemeClr>
                    </a:solidFill>
                  </a:tcPr>
                </a:tc>
                <a:extLst>
                  <a:ext uri="{0D108BD9-81ED-4DB2-BD59-A6C34878D82A}">
                    <a16:rowId xmlns:a16="http://schemas.microsoft.com/office/drawing/2014/main" val="2404468697"/>
                  </a:ext>
                </a:extLst>
              </a:tr>
            </a:tbl>
          </a:graphicData>
        </a:graphic>
      </p:graphicFrame>
    </p:spTree>
    <p:extLst>
      <p:ext uri="{BB962C8B-B14F-4D97-AF65-F5344CB8AC3E}">
        <p14:creationId xmlns:p14="http://schemas.microsoft.com/office/powerpoint/2010/main" val="47820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Case Study #2 ( Financial Example)</a:t>
            </a:r>
          </a:p>
        </p:txBody>
      </p:sp>
      <p:sp>
        <p:nvSpPr>
          <p:cNvPr id="3" name="Content Placeholder 2"/>
          <p:cNvSpPr>
            <a:spLocks noGrp="1"/>
          </p:cNvSpPr>
          <p:nvPr>
            <p:ph idx="1"/>
          </p:nvPr>
        </p:nvSpPr>
        <p:spPr>
          <a:xfrm>
            <a:off x="628650" y="1600200"/>
            <a:ext cx="7886700" cy="4576763"/>
          </a:xfrm>
        </p:spPr>
        <p:txBody>
          <a:bodyPr>
            <a:normAutofit/>
          </a:bodyPr>
          <a:lstStyle/>
          <a:p>
            <a:pPr>
              <a:buNone/>
            </a:pPr>
            <a:r>
              <a:rPr lang="en-US" i="1" dirty="0"/>
              <a:t>	</a:t>
            </a:r>
            <a:r>
              <a:rPr lang="en-US" sz="3200" i="1" dirty="0"/>
              <a:t>You are the administrator of a primary care practice. Over the last two years you have seen a decrease in revenue and increase in overhead.  The physicians are also concerned. They have asked you to identify whether it is a             revenue problem? </a:t>
            </a:r>
          </a:p>
          <a:p>
            <a:pPr>
              <a:buNone/>
            </a:pPr>
            <a:r>
              <a:rPr lang="en-US" sz="3200" i="1" dirty="0"/>
              <a:t>			  or an expense problem?</a:t>
            </a:r>
          </a:p>
          <a:p>
            <a:pPr>
              <a:buNone/>
            </a:pPr>
            <a:r>
              <a:rPr lang="en-US" sz="3200" i="1" dirty="0"/>
              <a:t>  and report back to the board with an improvement plan.</a:t>
            </a:r>
          </a:p>
        </p:txBody>
      </p:sp>
      <p:sp>
        <p:nvSpPr>
          <p:cNvPr id="4" name="Star: 5 Points 3">
            <a:extLst>
              <a:ext uri="{FF2B5EF4-FFF2-40B4-BE49-F238E27FC236}">
                <a16:creationId xmlns:a16="http://schemas.microsoft.com/office/drawing/2014/main" id="{C09C1894-191E-4FBF-A566-4678429DCF7D}"/>
              </a:ext>
            </a:extLst>
          </p:cNvPr>
          <p:cNvSpPr/>
          <p:nvPr/>
        </p:nvSpPr>
        <p:spPr>
          <a:xfrm rot="21289841">
            <a:off x="1537246" y="4257646"/>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2AC792-AA7F-44E0-B504-D30A0DB46AC6}"/>
              </a:ext>
            </a:extLst>
          </p:cNvPr>
          <p:cNvPicPr>
            <a:picLocks noChangeAspect="1"/>
          </p:cNvPicPr>
          <p:nvPr/>
        </p:nvPicPr>
        <p:blipFill>
          <a:blip r:embed="rId2"/>
          <a:stretch>
            <a:fillRect/>
          </a:stretch>
        </p:blipFill>
        <p:spPr>
          <a:xfrm>
            <a:off x="1514611" y="3739439"/>
            <a:ext cx="731583" cy="5669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3760-FF22-4838-B096-FD94CCD5E2AE}"/>
              </a:ext>
            </a:extLst>
          </p:cNvPr>
          <p:cNvSpPr>
            <a:spLocks noGrp="1"/>
          </p:cNvSpPr>
          <p:nvPr>
            <p:ph type="title"/>
          </p:nvPr>
        </p:nvSpPr>
        <p:spPr/>
        <p:txBody>
          <a:bodyPr>
            <a:normAutofit/>
          </a:bodyPr>
          <a:lstStyle/>
          <a:p>
            <a:r>
              <a:rPr lang="en-US" sz="2800" dirty="0"/>
              <a:t>Benchmarking – Common Key Performance Indicators</a:t>
            </a:r>
          </a:p>
        </p:txBody>
      </p:sp>
      <p:sp>
        <p:nvSpPr>
          <p:cNvPr id="3" name="Content Placeholder 2">
            <a:extLst>
              <a:ext uri="{FF2B5EF4-FFF2-40B4-BE49-F238E27FC236}">
                <a16:creationId xmlns:a16="http://schemas.microsoft.com/office/drawing/2014/main" id="{29719EF2-88D3-4860-B489-6DD9EE0F3DDE}"/>
              </a:ext>
            </a:extLst>
          </p:cNvPr>
          <p:cNvSpPr>
            <a:spLocks noGrp="1"/>
          </p:cNvSpPr>
          <p:nvPr>
            <p:ph idx="1"/>
          </p:nvPr>
        </p:nvSpPr>
        <p:spPr>
          <a:xfrm>
            <a:off x="628650" y="1447800"/>
            <a:ext cx="7886700" cy="4729163"/>
          </a:xfrm>
        </p:spPr>
        <p:txBody>
          <a:bodyPr>
            <a:normAutofit/>
          </a:bodyPr>
          <a:lstStyle/>
          <a:p>
            <a:r>
              <a:rPr lang="en-US" sz="2800" b="1" u="sng" dirty="0"/>
              <a:t>Revenue KPI’s</a:t>
            </a:r>
          </a:p>
          <a:p>
            <a:pPr lvl="1"/>
            <a:r>
              <a:rPr lang="en-US" sz="2500" dirty="0"/>
              <a:t>Gross charges</a:t>
            </a:r>
          </a:p>
          <a:p>
            <a:pPr lvl="1"/>
            <a:r>
              <a:rPr lang="en-US" sz="2500" dirty="0"/>
              <a:t>Gross collection ratio</a:t>
            </a:r>
          </a:p>
          <a:p>
            <a:pPr lvl="1"/>
            <a:r>
              <a:rPr lang="en-US" sz="2500" dirty="0"/>
              <a:t>Net collection ratio</a:t>
            </a:r>
          </a:p>
          <a:p>
            <a:pPr lvl="1"/>
            <a:r>
              <a:rPr lang="en-US" sz="2500" dirty="0"/>
              <a:t>Days charges in A/R</a:t>
            </a:r>
          </a:p>
          <a:p>
            <a:pPr lvl="1"/>
            <a:r>
              <a:rPr lang="en-US" sz="2500" dirty="0"/>
              <a:t>Months charges in A/R</a:t>
            </a:r>
          </a:p>
          <a:p>
            <a:pPr lvl="1"/>
            <a:r>
              <a:rPr lang="en-US" sz="2500" dirty="0"/>
              <a:t>Aged trial balances- Payer &amp; Patient</a:t>
            </a:r>
          </a:p>
          <a:p>
            <a:pPr lvl="1"/>
            <a:r>
              <a:rPr lang="en-US" sz="2500" dirty="0"/>
              <a:t>Coding patterns by provider</a:t>
            </a:r>
          </a:p>
        </p:txBody>
      </p:sp>
    </p:spTree>
    <p:extLst>
      <p:ext uri="{BB962C8B-B14F-4D97-AF65-F5344CB8AC3E}">
        <p14:creationId xmlns:p14="http://schemas.microsoft.com/office/powerpoint/2010/main" val="187191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Measure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988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468-313C-1736-5D3B-701F2634F5EE}"/>
              </a:ext>
            </a:extLst>
          </p:cNvPr>
          <p:cNvSpPr>
            <a:spLocks noGrp="1"/>
          </p:cNvSpPr>
          <p:nvPr>
            <p:ph type="title"/>
          </p:nvPr>
        </p:nvSpPr>
        <p:spPr>
          <a:xfrm>
            <a:off x="628650" y="365127"/>
            <a:ext cx="7886700" cy="1006474"/>
          </a:xfrm>
        </p:spPr>
        <p:txBody>
          <a:bodyPr>
            <a:normAutofit/>
          </a:bodyPr>
          <a:lstStyle/>
          <a:p>
            <a:r>
              <a:rPr lang="en-US" sz="4000" dirty="0"/>
              <a:t>Evaluating Revenue</a:t>
            </a:r>
          </a:p>
        </p:txBody>
      </p:sp>
      <p:sp>
        <p:nvSpPr>
          <p:cNvPr id="3" name="Content Placeholder 2">
            <a:extLst>
              <a:ext uri="{FF2B5EF4-FFF2-40B4-BE49-F238E27FC236}">
                <a16:creationId xmlns:a16="http://schemas.microsoft.com/office/drawing/2014/main" id="{F4825E33-79D5-15A9-4A8E-6F97B1F58068}"/>
              </a:ext>
            </a:extLst>
          </p:cNvPr>
          <p:cNvSpPr>
            <a:spLocks noGrp="1"/>
          </p:cNvSpPr>
          <p:nvPr>
            <p:ph idx="1"/>
          </p:nvPr>
        </p:nvSpPr>
        <p:spPr>
          <a:xfrm>
            <a:off x="628650" y="1295400"/>
            <a:ext cx="7886700" cy="4881563"/>
          </a:xfrm>
        </p:spPr>
        <p:txBody>
          <a:bodyPr>
            <a:normAutofit/>
          </a:bodyPr>
          <a:lstStyle/>
          <a:p>
            <a:r>
              <a:rPr lang="en-US" sz="2800" dirty="0"/>
              <a:t>Gross collection ratio</a:t>
            </a:r>
          </a:p>
          <a:p>
            <a:pPr marL="0" indent="0">
              <a:buNone/>
            </a:pPr>
            <a:r>
              <a:rPr lang="en-US" sz="2800" dirty="0"/>
              <a:t>		</a:t>
            </a:r>
            <a:r>
              <a:rPr lang="en-US" sz="2400" dirty="0"/>
              <a:t>Net FFS revenue or collections</a:t>
            </a:r>
          </a:p>
          <a:p>
            <a:pPr marL="0" indent="0">
              <a:buNone/>
            </a:pPr>
            <a:r>
              <a:rPr lang="en-US" sz="2400" dirty="0"/>
              <a:t>		Gross FFS charges</a:t>
            </a:r>
          </a:p>
          <a:p>
            <a:pPr marL="0" indent="0">
              <a:buNone/>
            </a:pPr>
            <a:endParaRPr lang="en-US" sz="2400" dirty="0"/>
          </a:p>
          <a:p>
            <a:pPr marL="0" indent="0">
              <a:buNone/>
            </a:pPr>
            <a:endParaRPr lang="en-US" sz="2400" dirty="0"/>
          </a:p>
          <a:p>
            <a:pPr marL="0" indent="0">
              <a:buNone/>
            </a:pPr>
            <a:endParaRPr lang="en-US" sz="2400" dirty="0"/>
          </a:p>
          <a:p>
            <a:r>
              <a:rPr lang="en-US" sz="2800" dirty="0"/>
              <a:t>Net collection ratio</a:t>
            </a:r>
          </a:p>
          <a:p>
            <a:pPr marL="0" indent="0">
              <a:buNone/>
            </a:pPr>
            <a:r>
              <a:rPr lang="en-US" sz="2800" dirty="0"/>
              <a:t>		</a:t>
            </a:r>
            <a:r>
              <a:rPr lang="en-US" sz="2400" dirty="0"/>
              <a:t>Net FFS Collections</a:t>
            </a:r>
          </a:p>
          <a:p>
            <a:pPr marL="0" indent="0">
              <a:buNone/>
            </a:pPr>
            <a:endParaRPr lang="en-US" sz="2400" dirty="0"/>
          </a:p>
          <a:p>
            <a:pPr marL="0" indent="0">
              <a:buNone/>
            </a:pPr>
            <a:r>
              <a:rPr lang="en-US" sz="2400" dirty="0"/>
              <a:t>		Net FFS Charges (Charges less Contractual Adj.)</a:t>
            </a:r>
            <a:endParaRPr lang="en-US" sz="2800" dirty="0"/>
          </a:p>
          <a:p>
            <a:pPr marL="342900" lvl="1" indent="0">
              <a:buNone/>
            </a:pPr>
            <a:endParaRPr lang="en-US" sz="2100" dirty="0"/>
          </a:p>
        </p:txBody>
      </p:sp>
      <p:cxnSp>
        <p:nvCxnSpPr>
          <p:cNvPr id="5" name="Straight Connector 4">
            <a:extLst>
              <a:ext uri="{FF2B5EF4-FFF2-40B4-BE49-F238E27FC236}">
                <a16:creationId xmlns:a16="http://schemas.microsoft.com/office/drawing/2014/main" id="{467B6902-40D3-11DE-6DD1-019B45855E5E}"/>
              </a:ext>
            </a:extLst>
          </p:cNvPr>
          <p:cNvCxnSpPr>
            <a:cxnSpLocks/>
          </p:cNvCxnSpPr>
          <p:nvPr/>
        </p:nvCxnSpPr>
        <p:spPr>
          <a:xfrm>
            <a:off x="1600200" y="2286000"/>
            <a:ext cx="472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D0981F-0815-0BBF-C678-1DAB577AFBEE}"/>
              </a:ext>
            </a:extLst>
          </p:cNvPr>
          <p:cNvCxnSpPr/>
          <p:nvPr/>
        </p:nvCxnSpPr>
        <p:spPr>
          <a:xfrm>
            <a:off x="1447800" y="5170489"/>
            <a:ext cx="5410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9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6608-BB68-D3FB-81A1-C6746841E5D3}"/>
              </a:ext>
            </a:extLst>
          </p:cNvPr>
          <p:cNvSpPr>
            <a:spLocks noGrp="1"/>
          </p:cNvSpPr>
          <p:nvPr>
            <p:ph type="title"/>
          </p:nvPr>
        </p:nvSpPr>
        <p:spPr/>
        <p:txBody>
          <a:bodyPr/>
          <a:lstStyle/>
          <a:p>
            <a:r>
              <a:rPr lang="en-US" dirty="0"/>
              <a:t>Evaluating Accounts Receivable</a:t>
            </a:r>
          </a:p>
        </p:txBody>
      </p:sp>
      <p:sp>
        <p:nvSpPr>
          <p:cNvPr id="3" name="Content Placeholder 2">
            <a:extLst>
              <a:ext uri="{FF2B5EF4-FFF2-40B4-BE49-F238E27FC236}">
                <a16:creationId xmlns:a16="http://schemas.microsoft.com/office/drawing/2014/main" id="{5793C1A3-C344-049F-9C87-764B1C36E161}"/>
              </a:ext>
            </a:extLst>
          </p:cNvPr>
          <p:cNvSpPr>
            <a:spLocks noGrp="1"/>
          </p:cNvSpPr>
          <p:nvPr>
            <p:ph idx="1"/>
          </p:nvPr>
        </p:nvSpPr>
        <p:spPr>
          <a:xfrm>
            <a:off x="628650" y="1524000"/>
            <a:ext cx="7886700" cy="4652963"/>
          </a:xfrm>
        </p:spPr>
        <p:txBody>
          <a:bodyPr>
            <a:normAutofit lnSpcReduction="10000"/>
          </a:bodyPr>
          <a:lstStyle/>
          <a:p>
            <a:r>
              <a:rPr lang="en-US" sz="2800" dirty="0"/>
              <a:t>Days in A/R</a:t>
            </a:r>
          </a:p>
          <a:p>
            <a:pPr marL="0" indent="0">
              <a:buNone/>
            </a:pPr>
            <a:r>
              <a:rPr lang="en-US" sz="2800" dirty="0"/>
              <a:t>		</a:t>
            </a:r>
            <a:r>
              <a:rPr lang="en-US" sz="2400" dirty="0"/>
              <a:t>Outstanding net Accounts Receivable</a:t>
            </a:r>
          </a:p>
          <a:p>
            <a:pPr marL="0" indent="0">
              <a:buNone/>
            </a:pPr>
            <a:r>
              <a:rPr lang="en-US" sz="2400" dirty="0"/>
              <a:t>		Average adjusted revenue per day</a:t>
            </a:r>
            <a:endParaRPr lang="en-US" sz="2800" dirty="0"/>
          </a:p>
          <a:p>
            <a:endParaRPr lang="en-US" dirty="0"/>
          </a:p>
          <a:p>
            <a:r>
              <a:rPr lang="en-US" sz="2800" dirty="0"/>
              <a:t>Months in A/R</a:t>
            </a:r>
          </a:p>
          <a:p>
            <a:pPr marL="0" indent="0">
              <a:buNone/>
            </a:pPr>
            <a:r>
              <a:rPr lang="en-US" sz="2800" dirty="0"/>
              <a:t>	</a:t>
            </a:r>
            <a:r>
              <a:rPr lang="en-US" sz="2400" dirty="0"/>
              <a:t>	Total Accounts Receivable</a:t>
            </a:r>
          </a:p>
          <a:p>
            <a:pPr marL="0" indent="0">
              <a:buNone/>
            </a:pPr>
            <a:r>
              <a:rPr lang="en-US" sz="2400" dirty="0"/>
              <a:t>		Annual Adjusted FFS charges * 1/12</a:t>
            </a:r>
            <a:endParaRPr lang="en-US" sz="2800" dirty="0"/>
          </a:p>
          <a:p>
            <a:pPr marL="0" indent="0">
              <a:buNone/>
            </a:pPr>
            <a:endParaRPr lang="en-US" dirty="0"/>
          </a:p>
          <a:p>
            <a:pPr marL="0" indent="0">
              <a:buNone/>
            </a:pPr>
            <a:r>
              <a:rPr lang="en-US" dirty="0"/>
              <a:t>**Aged accounts receivable </a:t>
            </a:r>
          </a:p>
          <a:p>
            <a:pPr marL="0" indent="0">
              <a:buNone/>
            </a:pPr>
            <a:r>
              <a:rPr lang="en-US" dirty="0"/>
              <a:t>Goal: ≤ 60 days – 50%-60% of total A/R</a:t>
            </a:r>
          </a:p>
          <a:p>
            <a:pPr marL="0" indent="0">
              <a:buNone/>
            </a:pPr>
            <a:r>
              <a:rPr lang="en-US" dirty="0"/>
              <a:t>	≥ 90 days – no more than 15% of total A/R</a:t>
            </a:r>
          </a:p>
        </p:txBody>
      </p:sp>
      <p:cxnSp>
        <p:nvCxnSpPr>
          <p:cNvPr id="5" name="Straight Connector 4">
            <a:extLst>
              <a:ext uri="{FF2B5EF4-FFF2-40B4-BE49-F238E27FC236}">
                <a16:creationId xmlns:a16="http://schemas.microsoft.com/office/drawing/2014/main" id="{9C055BC4-66F4-8D78-2BF5-AD75ACF8A1E2}"/>
              </a:ext>
            </a:extLst>
          </p:cNvPr>
          <p:cNvCxnSpPr/>
          <p:nvPr/>
        </p:nvCxnSpPr>
        <p:spPr>
          <a:xfrm>
            <a:off x="1524000" y="2362200"/>
            <a:ext cx="563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5C1234-5814-53D6-FD11-8C12B63B43EA}"/>
              </a:ext>
            </a:extLst>
          </p:cNvPr>
          <p:cNvCxnSpPr>
            <a:cxnSpLocks/>
          </p:cNvCxnSpPr>
          <p:nvPr/>
        </p:nvCxnSpPr>
        <p:spPr>
          <a:xfrm>
            <a:off x="1524000" y="4038600"/>
            <a:ext cx="5638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515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B8E6A-4D21-4062-AF55-9F3448AEAE5C}"/>
              </a:ext>
            </a:extLst>
          </p:cNvPr>
          <p:cNvSpPr>
            <a:spLocks noGrp="1"/>
          </p:cNvSpPr>
          <p:nvPr>
            <p:ph type="title"/>
          </p:nvPr>
        </p:nvSpPr>
        <p:spPr>
          <a:xfrm>
            <a:off x="76199" y="76200"/>
            <a:ext cx="8915399" cy="381000"/>
          </a:xfrm>
          <a:solidFill>
            <a:schemeClr val="bg1">
              <a:lumMod val="85000"/>
            </a:schemeClr>
          </a:solidFill>
        </p:spPr>
        <p:txBody>
          <a:bodyPr>
            <a:normAutofit fontScale="90000"/>
          </a:bodyPr>
          <a:lstStyle/>
          <a:p>
            <a:pPr algn="ctr"/>
            <a:r>
              <a:rPr lang="en-US" dirty="0"/>
              <a:t>ABC Clinic</a:t>
            </a:r>
          </a:p>
        </p:txBody>
      </p:sp>
      <p:graphicFrame>
        <p:nvGraphicFramePr>
          <p:cNvPr id="6" name="Table 6">
            <a:extLst>
              <a:ext uri="{FF2B5EF4-FFF2-40B4-BE49-F238E27FC236}">
                <a16:creationId xmlns:a16="http://schemas.microsoft.com/office/drawing/2014/main" id="{A6B78F02-050E-4A9C-94FD-7D4C4FCBB78A}"/>
              </a:ext>
            </a:extLst>
          </p:cNvPr>
          <p:cNvGraphicFramePr>
            <a:graphicFrameLocks noGrp="1"/>
          </p:cNvGraphicFramePr>
          <p:nvPr>
            <p:ph idx="1"/>
            <p:extLst>
              <p:ext uri="{D42A27DB-BD31-4B8C-83A1-F6EECF244321}">
                <p14:modId xmlns:p14="http://schemas.microsoft.com/office/powerpoint/2010/main" val="1837654815"/>
              </p:ext>
            </p:extLst>
          </p:nvPr>
        </p:nvGraphicFramePr>
        <p:xfrm>
          <a:off x="76200" y="671379"/>
          <a:ext cx="8915399" cy="6162737"/>
        </p:xfrm>
        <a:graphic>
          <a:graphicData uri="http://schemas.openxmlformats.org/drawingml/2006/table">
            <a:tbl>
              <a:tblPr firstRow="1" bandRow="1">
                <a:tableStyleId>{5C22544A-7EE6-4342-B048-85BDC9FD1C3A}</a:tableStyleId>
              </a:tblPr>
              <a:tblGrid>
                <a:gridCol w="2170196">
                  <a:extLst>
                    <a:ext uri="{9D8B030D-6E8A-4147-A177-3AD203B41FA5}">
                      <a16:colId xmlns:a16="http://schemas.microsoft.com/office/drawing/2014/main" val="1787346990"/>
                    </a:ext>
                  </a:extLst>
                </a:gridCol>
                <a:gridCol w="2248401">
                  <a:extLst>
                    <a:ext uri="{9D8B030D-6E8A-4147-A177-3AD203B41FA5}">
                      <a16:colId xmlns:a16="http://schemas.microsoft.com/office/drawing/2014/main" val="2496861322"/>
                    </a:ext>
                  </a:extLst>
                </a:gridCol>
                <a:gridCol w="2248401">
                  <a:extLst>
                    <a:ext uri="{9D8B030D-6E8A-4147-A177-3AD203B41FA5}">
                      <a16:colId xmlns:a16="http://schemas.microsoft.com/office/drawing/2014/main" val="4016408951"/>
                    </a:ext>
                  </a:extLst>
                </a:gridCol>
                <a:gridCol w="2248401">
                  <a:extLst>
                    <a:ext uri="{9D8B030D-6E8A-4147-A177-3AD203B41FA5}">
                      <a16:colId xmlns:a16="http://schemas.microsoft.com/office/drawing/2014/main" val="1836639534"/>
                    </a:ext>
                  </a:extLst>
                </a:gridCol>
              </a:tblGrid>
              <a:tr h="311601">
                <a:tc>
                  <a:txBody>
                    <a:bodyPr/>
                    <a:lstStyle/>
                    <a:p>
                      <a:pPr algn="ctr"/>
                      <a:r>
                        <a:rPr lang="en-US" dirty="0"/>
                        <a:t>2022</a:t>
                      </a:r>
                    </a:p>
                  </a:txBody>
                  <a:tcPr>
                    <a:solidFill>
                      <a:schemeClr val="accent1"/>
                    </a:solidFill>
                  </a:tcPr>
                </a:tc>
                <a:tc>
                  <a:txBody>
                    <a:bodyPr/>
                    <a:lstStyle/>
                    <a:p>
                      <a:pPr algn="ctr"/>
                      <a:r>
                        <a:rPr lang="en-US" dirty="0"/>
                        <a:t>Charges</a:t>
                      </a:r>
                    </a:p>
                  </a:txBody>
                  <a:tcPr>
                    <a:solidFill>
                      <a:schemeClr val="accent1"/>
                    </a:solidFill>
                  </a:tcPr>
                </a:tc>
                <a:tc>
                  <a:txBody>
                    <a:bodyPr/>
                    <a:lstStyle/>
                    <a:p>
                      <a:pPr algn="ctr"/>
                      <a:r>
                        <a:rPr lang="en-US" dirty="0"/>
                        <a:t>Receipts</a:t>
                      </a:r>
                    </a:p>
                  </a:txBody>
                  <a:tcPr>
                    <a:solidFill>
                      <a:schemeClr val="accent1"/>
                    </a:solidFill>
                  </a:tcPr>
                </a:tc>
                <a:tc>
                  <a:txBody>
                    <a:bodyPr/>
                    <a:lstStyle/>
                    <a:p>
                      <a:pPr algn="ctr"/>
                      <a:r>
                        <a:rPr lang="en-US" dirty="0"/>
                        <a:t>Adjustments</a:t>
                      </a:r>
                    </a:p>
                  </a:txBody>
                  <a:tcPr>
                    <a:solidFill>
                      <a:schemeClr val="accent1"/>
                    </a:solidFill>
                  </a:tcPr>
                </a:tc>
                <a:extLst>
                  <a:ext uri="{0D108BD9-81ED-4DB2-BD59-A6C34878D82A}">
                    <a16:rowId xmlns:a16="http://schemas.microsoft.com/office/drawing/2014/main" val="3344420042"/>
                  </a:ext>
                </a:extLst>
              </a:tr>
              <a:tr h="344741">
                <a:tc>
                  <a:txBody>
                    <a:bodyPr/>
                    <a:lstStyle/>
                    <a:p>
                      <a:pPr algn="ctr"/>
                      <a:r>
                        <a:rPr lang="en-US" sz="1600" dirty="0"/>
                        <a:t>January</a:t>
                      </a:r>
                    </a:p>
                  </a:txBody>
                  <a:tcPr>
                    <a:solidFill>
                      <a:schemeClr val="accent1">
                        <a:lumMod val="20000"/>
                        <a:lumOff val="80000"/>
                      </a:schemeClr>
                    </a:solidFill>
                  </a:tcPr>
                </a:tc>
                <a:tc>
                  <a:txBody>
                    <a:bodyPr/>
                    <a:lstStyle/>
                    <a:p>
                      <a:pPr algn="ctr"/>
                      <a:r>
                        <a:rPr lang="en-US" sz="1600" dirty="0"/>
                        <a:t>203,406.00</a:t>
                      </a:r>
                    </a:p>
                  </a:txBody>
                  <a:tcPr>
                    <a:solidFill>
                      <a:schemeClr val="accent1">
                        <a:lumMod val="20000"/>
                        <a:lumOff val="80000"/>
                      </a:schemeClr>
                    </a:solidFill>
                  </a:tcPr>
                </a:tc>
                <a:tc>
                  <a:txBody>
                    <a:bodyPr/>
                    <a:lstStyle/>
                    <a:p>
                      <a:pPr algn="ctr"/>
                      <a:r>
                        <a:rPr lang="en-US" sz="1600" dirty="0"/>
                        <a:t>118,291.85</a:t>
                      </a:r>
                    </a:p>
                  </a:txBody>
                  <a:tcPr>
                    <a:solidFill>
                      <a:schemeClr val="accent1">
                        <a:lumMod val="20000"/>
                        <a:lumOff val="80000"/>
                      </a:schemeClr>
                    </a:solidFill>
                  </a:tcPr>
                </a:tc>
                <a:tc>
                  <a:txBody>
                    <a:bodyPr/>
                    <a:lstStyle/>
                    <a:p>
                      <a:pPr algn="ctr"/>
                      <a:r>
                        <a:rPr lang="en-US" sz="1600" dirty="0"/>
                        <a:t>48,856.68</a:t>
                      </a:r>
                    </a:p>
                  </a:txBody>
                  <a:tcPr>
                    <a:solidFill>
                      <a:schemeClr val="accent1">
                        <a:lumMod val="20000"/>
                        <a:lumOff val="80000"/>
                      </a:schemeClr>
                    </a:solidFill>
                  </a:tcPr>
                </a:tc>
                <a:extLst>
                  <a:ext uri="{0D108BD9-81ED-4DB2-BD59-A6C34878D82A}">
                    <a16:rowId xmlns:a16="http://schemas.microsoft.com/office/drawing/2014/main" val="203159083"/>
                  </a:ext>
                </a:extLst>
              </a:tr>
              <a:tr h="344741">
                <a:tc>
                  <a:txBody>
                    <a:bodyPr/>
                    <a:lstStyle/>
                    <a:p>
                      <a:pPr algn="ctr"/>
                      <a:r>
                        <a:rPr lang="en-US" sz="1600" dirty="0"/>
                        <a:t>February</a:t>
                      </a:r>
                    </a:p>
                  </a:txBody>
                  <a:tcPr>
                    <a:solidFill>
                      <a:schemeClr val="accent1">
                        <a:lumMod val="20000"/>
                        <a:lumOff val="80000"/>
                      </a:schemeClr>
                    </a:solidFill>
                  </a:tcPr>
                </a:tc>
                <a:tc>
                  <a:txBody>
                    <a:bodyPr/>
                    <a:lstStyle/>
                    <a:p>
                      <a:pPr algn="ctr"/>
                      <a:r>
                        <a:rPr lang="en-US" sz="1600" dirty="0"/>
                        <a:t>231,279.50</a:t>
                      </a:r>
                    </a:p>
                  </a:txBody>
                  <a:tcPr>
                    <a:solidFill>
                      <a:schemeClr val="accent1">
                        <a:lumMod val="20000"/>
                        <a:lumOff val="80000"/>
                      </a:schemeClr>
                    </a:solidFill>
                  </a:tcPr>
                </a:tc>
                <a:tc>
                  <a:txBody>
                    <a:bodyPr/>
                    <a:lstStyle/>
                    <a:p>
                      <a:pPr algn="ctr"/>
                      <a:r>
                        <a:rPr lang="en-US" sz="1600" dirty="0"/>
                        <a:t>159,031.74</a:t>
                      </a:r>
                    </a:p>
                  </a:txBody>
                  <a:tcPr>
                    <a:solidFill>
                      <a:schemeClr val="accent1">
                        <a:lumMod val="20000"/>
                        <a:lumOff val="80000"/>
                      </a:schemeClr>
                    </a:solidFill>
                  </a:tcPr>
                </a:tc>
                <a:tc>
                  <a:txBody>
                    <a:bodyPr/>
                    <a:lstStyle/>
                    <a:p>
                      <a:pPr algn="ctr"/>
                      <a:r>
                        <a:rPr lang="en-US" sz="1600" dirty="0"/>
                        <a:t>64,110.71</a:t>
                      </a:r>
                    </a:p>
                  </a:txBody>
                  <a:tcPr>
                    <a:solidFill>
                      <a:schemeClr val="accent1">
                        <a:lumMod val="20000"/>
                        <a:lumOff val="80000"/>
                      </a:schemeClr>
                    </a:solidFill>
                  </a:tcPr>
                </a:tc>
                <a:extLst>
                  <a:ext uri="{0D108BD9-81ED-4DB2-BD59-A6C34878D82A}">
                    <a16:rowId xmlns:a16="http://schemas.microsoft.com/office/drawing/2014/main" val="130992432"/>
                  </a:ext>
                </a:extLst>
              </a:tr>
              <a:tr h="308738">
                <a:tc>
                  <a:txBody>
                    <a:bodyPr/>
                    <a:lstStyle/>
                    <a:p>
                      <a:pPr algn="ctr"/>
                      <a:r>
                        <a:rPr lang="en-US" sz="1600" dirty="0"/>
                        <a:t>March</a:t>
                      </a:r>
                    </a:p>
                  </a:txBody>
                  <a:tcPr>
                    <a:solidFill>
                      <a:schemeClr val="accent1">
                        <a:lumMod val="20000"/>
                        <a:lumOff val="80000"/>
                      </a:schemeClr>
                    </a:solidFill>
                  </a:tcPr>
                </a:tc>
                <a:tc>
                  <a:txBody>
                    <a:bodyPr/>
                    <a:lstStyle/>
                    <a:p>
                      <a:pPr algn="ctr"/>
                      <a:r>
                        <a:rPr lang="en-US" sz="1600" dirty="0"/>
                        <a:t>246,268.00</a:t>
                      </a:r>
                    </a:p>
                  </a:txBody>
                  <a:tcPr>
                    <a:solidFill>
                      <a:schemeClr val="accent1">
                        <a:lumMod val="20000"/>
                        <a:lumOff val="80000"/>
                      </a:schemeClr>
                    </a:solidFill>
                  </a:tcPr>
                </a:tc>
                <a:tc>
                  <a:txBody>
                    <a:bodyPr/>
                    <a:lstStyle/>
                    <a:p>
                      <a:pPr algn="ctr"/>
                      <a:r>
                        <a:rPr lang="en-US" sz="1600" dirty="0"/>
                        <a:t>168,324.20</a:t>
                      </a:r>
                    </a:p>
                  </a:txBody>
                  <a:tcPr>
                    <a:solidFill>
                      <a:schemeClr val="accent1">
                        <a:lumMod val="20000"/>
                        <a:lumOff val="80000"/>
                      </a:schemeClr>
                    </a:solidFill>
                  </a:tcPr>
                </a:tc>
                <a:tc>
                  <a:txBody>
                    <a:bodyPr/>
                    <a:lstStyle/>
                    <a:p>
                      <a:pPr algn="ctr"/>
                      <a:r>
                        <a:rPr lang="en-US" sz="1600" dirty="0"/>
                        <a:t>85,684.13</a:t>
                      </a:r>
                    </a:p>
                  </a:txBody>
                  <a:tcPr>
                    <a:solidFill>
                      <a:schemeClr val="accent1">
                        <a:lumMod val="20000"/>
                        <a:lumOff val="80000"/>
                      </a:schemeClr>
                    </a:solidFill>
                  </a:tcPr>
                </a:tc>
                <a:extLst>
                  <a:ext uri="{0D108BD9-81ED-4DB2-BD59-A6C34878D82A}">
                    <a16:rowId xmlns:a16="http://schemas.microsoft.com/office/drawing/2014/main" val="3055647023"/>
                  </a:ext>
                </a:extLst>
              </a:tr>
              <a:tr h="344741">
                <a:tc>
                  <a:txBody>
                    <a:bodyPr/>
                    <a:lstStyle/>
                    <a:p>
                      <a:pPr algn="ctr"/>
                      <a:r>
                        <a:rPr lang="en-US" sz="1600" dirty="0"/>
                        <a:t>April</a:t>
                      </a:r>
                    </a:p>
                  </a:txBody>
                  <a:tcPr>
                    <a:solidFill>
                      <a:schemeClr val="accent1">
                        <a:lumMod val="20000"/>
                        <a:lumOff val="80000"/>
                      </a:schemeClr>
                    </a:solidFill>
                  </a:tcPr>
                </a:tc>
                <a:tc>
                  <a:txBody>
                    <a:bodyPr/>
                    <a:lstStyle/>
                    <a:p>
                      <a:pPr algn="ctr"/>
                      <a:r>
                        <a:rPr lang="en-US" sz="1600" dirty="0"/>
                        <a:t>275,122.00</a:t>
                      </a:r>
                    </a:p>
                  </a:txBody>
                  <a:tcPr>
                    <a:solidFill>
                      <a:schemeClr val="accent1">
                        <a:lumMod val="20000"/>
                        <a:lumOff val="80000"/>
                      </a:schemeClr>
                    </a:solidFill>
                  </a:tcPr>
                </a:tc>
                <a:tc>
                  <a:txBody>
                    <a:bodyPr/>
                    <a:lstStyle/>
                    <a:p>
                      <a:pPr algn="ctr"/>
                      <a:r>
                        <a:rPr lang="en-US" sz="1600" dirty="0"/>
                        <a:t>155,707.17</a:t>
                      </a:r>
                    </a:p>
                  </a:txBody>
                  <a:tcPr>
                    <a:solidFill>
                      <a:schemeClr val="accent1">
                        <a:lumMod val="20000"/>
                        <a:lumOff val="80000"/>
                      </a:schemeClr>
                    </a:solidFill>
                  </a:tcPr>
                </a:tc>
                <a:tc>
                  <a:txBody>
                    <a:bodyPr/>
                    <a:lstStyle/>
                    <a:p>
                      <a:pPr algn="ctr"/>
                      <a:r>
                        <a:rPr lang="en-US" sz="1600" dirty="0"/>
                        <a:t>67,607.80</a:t>
                      </a:r>
                    </a:p>
                  </a:txBody>
                  <a:tcPr>
                    <a:solidFill>
                      <a:schemeClr val="accent1">
                        <a:lumMod val="20000"/>
                        <a:lumOff val="80000"/>
                      </a:schemeClr>
                    </a:solidFill>
                  </a:tcPr>
                </a:tc>
                <a:extLst>
                  <a:ext uri="{0D108BD9-81ED-4DB2-BD59-A6C34878D82A}">
                    <a16:rowId xmlns:a16="http://schemas.microsoft.com/office/drawing/2014/main" val="2835582819"/>
                  </a:ext>
                </a:extLst>
              </a:tr>
              <a:tr h="344741">
                <a:tc>
                  <a:txBody>
                    <a:bodyPr/>
                    <a:lstStyle/>
                    <a:p>
                      <a:pPr algn="ctr"/>
                      <a:r>
                        <a:rPr lang="en-US" sz="1600" dirty="0"/>
                        <a:t>May</a:t>
                      </a:r>
                    </a:p>
                  </a:txBody>
                  <a:tcPr>
                    <a:solidFill>
                      <a:schemeClr val="accent1">
                        <a:lumMod val="20000"/>
                        <a:lumOff val="80000"/>
                      </a:schemeClr>
                    </a:solidFill>
                  </a:tcPr>
                </a:tc>
                <a:tc>
                  <a:txBody>
                    <a:bodyPr/>
                    <a:lstStyle/>
                    <a:p>
                      <a:pPr algn="ctr"/>
                      <a:r>
                        <a:rPr lang="en-US" sz="1600" dirty="0"/>
                        <a:t>264,468.00</a:t>
                      </a:r>
                    </a:p>
                  </a:txBody>
                  <a:tcPr>
                    <a:solidFill>
                      <a:schemeClr val="accent1">
                        <a:lumMod val="20000"/>
                        <a:lumOff val="80000"/>
                      </a:schemeClr>
                    </a:solidFill>
                  </a:tcPr>
                </a:tc>
                <a:tc>
                  <a:txBody>
                    <a:bodyPr/>
                    <a:lstStyle/>
                    <a:p>
                      <a:pPr algn="ctr"/>
                      <a:r>
                        <a:rPr lang="en-US" sz="1600" dirty="0"/>
                        <a:t>212,105.19</a:t>
                      </a:r>
                    </a:p>
                  </a:txBody>
                  <a:tcPr>
                    <a:solidFill>
                      <a:schemeClr val="accent1">
                        <a:lumMod val="20000"/>
                        <a:lumOff val="80000"/>
                      </a:schemeClr>
                    </a:solidFill>
                  </a:tcPr>
                </a:tc>
                <a:tc>
                  <a:txBody>
                    <a:bodyPr/>
                    <a:lstStyle/>
                    <a:p>
                      <a:pPr algn="ctr"/>
                      <a:r>
                        <a:rPr lang="en-US" sz="1600" dirty="0"/>
                        <a:t>81,512.71</a:t>
                      </a:r>
                    </a:p>
                  </a:txBody>
                  <a:tcPr>
                    <a:solidFill>
                      <a:schemeClr val="accent1">
                        <a:lumMod val="20000"/>
                        <a:lumOff val="80000"/>
                      </a:schemeClr>
                    </a:solidFill>
                  </a:tcPr>
                </a:tc>
                <a:extLst>
                  <a:ext uri="{0D108BD9-81ED-4DB2-BD59-A6C34878D82A}">
                    <a16:rowId xmlns:a16="http://schemas.microsoft.com/office/drawing/2014/main" val="3310146340"/>
                  </a:ext>
                </a:extLst>
              </a:tr>
              <a:tr h="344741">
                <a:tc>
                  <a:txBody>
                    <a:bodyPr/>
                    <a:lstStyle/>
                    <a:p>
                      <a:pPr algn="ctr"/>
                      <a:r>
                        <a:rPr lang="en-US" sz="1600" dirty="0"/>
                        <a:t>June</a:t>
                      </a:r>
                    </a:p>
                  </a:txBody>
                  <a:tcPr>
                    <a:solidFill>
                      <a:schemeClr val="accent1">
                        <a:lumMod val="20000"/>
                        <a:lumOff val="80000"/>
                      </a:schemeClr>
                    </a:solidFill>
                  </a:tcPr>
                </a:tc>
                <a:tc>
                  <a:txBody>
                    <a:bodyPr/>
                    <a:lstStyle/>
                    <a:p>
                      <a:pPr algn="ctr"/>
                      <a:r>
                        <a:rPr lang="en-US" sz="1600" dirty="0"/>
                        <a:t>284,359.00</a:t>
                      </a:r>
                    </a:p>
                  </a:txBody>
                  <a:tcPr>
                    <a:solidFill>
                      <a:schemeClr val="accent1">
                        <a:lumMod val="20000"/>
                        <a:lumOff val="80000"/>
                      </a:schemeClr>
                    </a:solidFill>
                  </a:tcPr>
                </a:tc>
                <a:tc>
                  <a:txBody>
                    <a:bodyPr/>
                    <a:lstStyle/>
                    <a:p>
                      <a:pPr algn="ctr"/>
                      <a:r>
                        <a:rPr lang="en-US" sz="1600" dirty="0"/>
                        <a:t>208,302.85</a:t>
                      </a:r>
                    </a:p>
                  </a:txBody>
                  <a:tcPr>
                    <a:solidFill>
                      <a:schemeClr val="accent1">
                        <a:lumMod val="20000"/>
                        <a:lumOff val="80000"/>
                      </a:schemeClr>
                    </a:solidFill>
                  </a:tcPr>
                </a:tc>
                <a:tc>
                  <a:txBody>
                    <a:bodyPr/>
                    <a:lstStyle/>
                    <a:p>
                      <a:pPr algn="ctr"/>
                      <a:r>
                        <a:rPr lang="en-US" sz="1600" dirty="0"/>
                        <a:t>84,368.05</a:t>
                      </a:r>
                    </a:p>
                  </a:txBody>
                  <a:tcPr>
                    <a:solidFill>
                      <a:schemeClr val="accent1">
                        <a:lumMod val="20000"/>
                        <a:lumOff val="80000"/>
                      </a:schemeClr>
                    </a:solidFill>
                  </a:tcPr>
                </a:tc>
                <a:extLst>
                  <a:ext uri="{0D108BD9-81ED-4DB2-BD59-A6C34878D82A}">
                    <a16:rowId xmlns:a16="http://schemas.microsoft.com/office/drawing/2014/main" val="2965286878"/>
                  </a:ext>
                </a:extLst>
              </a:tr>
              <a:tr h="344741">
                <a:tc>
                  <a:txBody>
                    <a:bodyPr/>
                    <a:lstStyle/>
                    <a:p>
                      <a:pPr algn="ctr"/>
                      <a:r>
                        <a:rPr lang="en-US" sz="1600" dirty="0"/>
                        <a:t>July</a:t>
                      </a:r>
                    </a:p>
                  </a:txBody>
                  <a:tcPr>
                    <a:solidFill>
                      <a:schemeClr val="accent1">
                        <a:lumMod val="20000"/>
                        <a:lumOff val="80000"/>
                      </a:schemeClr>
                    </a:solidFill>
                  </a:tcPr>
                </a:tc>
                <a:tc>
                  <a:txBody>
                    <a:bodyPr/>
                    <a:lstStyle/>
                    <a:p>
                      <a:pPr algn="ctr"/>
                      <a:r>
                        <a:rPr lang="en-US" sz="1600" dirty="0"/>
                        <a:t>266,112.00</a:t>
                      </a:r>
                    </a:p>
                  </a:txBody>
                  <a:tcPr>
                    <a:solidFill>
                      <a:schemeClr val="accent1">
                        <a:lumMod val="20000"/>
                        <a:lumOff val="80000"/>
                      </a:schemeClr>
                    </a:solidFill>
                  </a:tcPr>
                </a:tc>
                <a:tc>
                  <a:txBody>
                    <a:bodyPr/>
                    <a:lstStyle/>
                    <a:p>
                      <a:pPr algn="ctr"/>
                      <a:r>
                        <a:rPr lang="en-US" sz="1600" dirty="0"/>
                        <a:t>204,925.09</a:t>
                      </a:r>
                    </a:p>
                  </a:txBody>
                  <a:tcPr>
                    <a:solidFill>
                      <a:schemeClr val="accent1">
                        <a:lumMod val="20000"/>
                        <a:lumOff val="80000"/>
                      </a:schemeClr>
                    </a:solidFill>
                  </a:tcPr>
                </a:tc>
                <a:tc>
                  <a:txBody>
                    <a:bodyPr/>
                    <a:lstStyle/>
                    <a:p>
                      <a:pPr algn="ctr"/>
                      <a:r>
                        <a:rPr lang="en-US" sz="1600" dirty="0"/>
                        <a:t>84,267.63</a:t>
                      </a:r>
                    </a:p>
                  </a:txBody>
                  <a:tcPr>
                    <a:solidFill>
                      <a:schemeClr val="accent1">
                        <a:lumMod val="20000"/>
                        <a:lumOff val="80000"/>
                      </a:schemeClr>
                    </a:solidFill>
                  </a:tcPr>
                </a:tc>
                <a:extLst>
                  <a:ext uri="{0D108BD9-81ED-4DB2-BD59-A6C34878D82A}">
                    <a16:rowId xmlns:a16="http://schemas.microsoft.com/office/drawing/2014/main" val="294643131"/>
                  </a:ext>
                </a:extLst>
              </a:tr>
              <a:tr h="344741">
                <a:tc>
                  <a:txBody>
                    <a:bodyPr/>
                    <a:lstStyle/>
                    <a:p>
                      <a:pPr algn="ctr"/>
                      <a:r>
                        <a:rPr lang="en-US" sz="1600" dirty="0"/>
                        <a:t>August</a:t>
                      </a:r>
                    </a:p>
                  </a:txBody>
                  <a:tcPr>
                    <a:solidFill>
                      <a:schemeClr val="accent1">
                        <a:lumMod val="20000"/>
                        <a:lumOff val="80000"/>
                      </a:schemeClr>
                    </a:solidFill>
                  </a:tcPr>
                </a:tc>
                <a:tc>
                  <a:txBody>
                    <a:bodyPr/>
                    <a:lstStyle/>
                    <a:p>
                      <a:pPr algn="ctr"/>
                      <a:r>
                        <a:rPr lang="en-US" sz="1600" dirty="0"/>
                        <a:t>341,514.00</a:t>
                      </a:r>
                    </a:p>
                  </a:txBody>
                  <a:tcPr>
                    <a:solidFill>
                      <a:schemeClr val="accent1">
                        <a:lumMod val="20000"/>
                        <a:lumOff val="80000"/>
                      </a:schemeClr>
                    </a:solidFill>
                  </a:tcPr>
                </a:tc>
                <a:tc>
                  <a:txBody>
                    <a:bodyPr/>
                    <a:lstStyle/>
                    <a:p>
                      <a:pPr algn="ctr"/>
                      <a:r>
                        <a:rPr lang="en-US" sz="1600" dirty="0"/>
                        <a:t>223,385.43</a:t>
                      </a:r>
                    </a:p>
                  </a:txBody>
                  <a:tcPr>
                    <a:solidFill>
                      <a:schemeClr val="accent1">
                        <a:lumMod val="20000"/>
                        <a:lumOff val="80000"/>
                      </a:schemeClr>
                    </a:solidFill>
                  </a:tcPr>
                </a:tc>
                <a:tc>
                  <a:txBody>
                    <a:bodyPr/>
                    <a:lstStyle/>
                    <a:p>
                      <a:pPr algn="ctr"/>
                      <a:r>
                        <a:rPr lang="en-US" sz="1600" dirty="0"/>
                        <a:t>90,705.27</a:t>
                      </a:r>
                    </a:p>
                  </a:txBody>
                  <a:tcPr>
                    <a:solidFill>
                      <a:schemeClr val="accent1">
                        <a:lumMod val="20000"/>
                        <a:lumOff val="80000"/>
                      </a:schemeClr>
                    </a:solidFill>
                  </a:tcPr>
                </a:tc>
                <a:extLst>
                  <a:ext uri="{0D108BD9-81ED-4DB2-BD59-A6C34878D82A}">
                    <a16:rowId xmlns:a16="http://schemas.microsoft.com/office/drawing/2014/main" val="2251509667"/>
                  </a:ext>
                </a:extLst>
              </a:tr>
              <a:tr h="344741">
                <a:tc>
                  <a:txBody>
                    <a:bodyPr/>
                    <a:lstStyle/>
                    <a:p>
                      <a:pPr algn="ctr"/>
                      <a:r>
                        <a:rPr lang="en-US" sz="1600" dirty="0"/>
                        <a:t>September</a:t>
                      </a:r>
                    </a:p>
                  </a:txBody>
                  <a:tcPr>
                    <a:solidFill>
                      <a:schemeClr val="accent1">
                        <a:lumMod val="20000"/>
                        <a:lumOff val="80000"/>
                      </a:schemeClr>
                    </a:solidFill>
                  </a:tcPr>
                </a:tc>
                <a:tc>
                  <a:txBody>
                    <a:bodyPr/>
                    <a:lstStyle/>
                    <a:p>
                      <a:pPr algn="ctr"/>
                      <a:r>
                        <a:rPr lang="en-US" sz="1600" dirty="0"/>
                        <a:t>223,898.29</a:t>
                      </a:r>
                    </a:p>
                  </a:txBody>
                  <a:tcPr>
                    <a:solidFill>
                      <a:schemeClr val="accent1">
                        <a:lumMod val="20000"/>
                        <a:lumOff val="80000"/>
                      </a:schemeClr>
                    </a:solidFill>
                  </a:tcPr>
                </a:tc>
                <a:tc>
                  <a:txBody>
                    <a:bodyPr/>
                    <a:lstStyle/>
                    <a:p>
                      <a:pPr algn="ctr"/>
                      <a:r>
                        <a:rPr lang="en-US" sz="1600" dirty="0"/>
                        <a:t>199,969.70</a:t>
                      </a:r>
                    </a:p>
                  </a:txBody>
                  <a:tcPr>
                    <a:solidFill>
                      <a:schemeClr val="accent1">
                        <a:lumMod val="20000"/>
                        <a:lumOff val="80000"/>
                      </a:schemeClr>
                    </a:solidFill>
                  </a:tcPr>
                </a:tc>
                <a:tc>
                  <a:txBody>
                    <a:bodyPr/>
                    <a:lstStyle/>
                    <a:p>
                      <a:pPr algn="ctr"/>
                      <a:r>
                        <a:rPr lang="en-US" sz="1600" dirty="0"/>
                        <a:t>61,677.46</a:t>
                      </a:r>
                    </a:p>
                  </a:txBody>
                  <a:tcPr>
                    <a:solidFill>
                      <a:schemeClr val="accent1">
                        <a:lumMod val="20000"/>
                        <a:lumOff val="80000"/>
                      </a:schemeClr>
                    </a:solidFill>
                  </a:tcPr>
                </a:tc>
                <a:extLst>
                  <a:ext uri="{0D108BD9-81ED-4DB2-BD59-A6C34878D82A}">
                    <a16:rowId xmlns:a16="http://schemas.microsoft.com/office/drawing/2014/main" val="3352549322"/>
                  </a:ext>
                </a:extLst>
              </a:tr>
              <a:tr h="344741">
                <a:tc>
                  <a:txBody>
                    <a:bodyPr/>
                    <a:lstStyle/>
                    <a:p>
                      <a:pPr algn="ctr"/>
                      <a:r>
                        <a:rPr lang="en-US" sz="1600" dirty="0"/>
                        <a:t>October</a:t>
                      </a:r>
                    </a:p>
                  </a:txBody>
                  <a:tcPr>
                    <a:solidFill>
                      <a:schemeClr val="accent1">
                        <a:lumMod val="20000"/>
                        <a:lumOff val="80000"/>
                      </a:schemeClr>
                    </a:solidFill>
                  </a:tcPr>
                </a:tc>
                <a:tc>
                  <a:txBody>
                    <a:bodyPr/>
                    <a:lstStyle/>
                    <a:p>
                      <a:pPr algn="ctr"/>
                      <a:r>
                        <a:rPr lang="en-US" sz="1600" dirty="0"/>
                        <a:t>292,998.75</a:t>
                      </a:r>
                    </a:p>
                  </a:txBody>
                  <a:tcPr>
                    <a:solidFill>
                      <a:schemeClr val="accent1">
                        <a:lumMod val="20000"/>
                        <a:lumOff val="80000"/>
                      </a:schemeClr>
                    </a:solidFill>
                  </a:tcPr>
                </a:tc>
                <a:tc>
                  <a:txBody>
                    <a:bodyPr/>
                    <a:lstStyle/>
                    <a:p>
                      <a:pPr algn="ctr"/>
                      <a:r>
                        <a:rPr lang="en-US" sz="1600" dirty="0"/>
                        <a:t>200,563.96</a:t>
                      </a:r>
                    </a:p>
                  </a:txBody>
                  <a:tcPr>
                    <a:solidFill>
                      <a:schemeClr val="accent1">
                        <a:lumMod val="20000"/>
                        <a:lumOff val="80000"/>
                      </a:schemeClr>
                    </a:solidFill>
                  </a:tcPr>
                </a:tc>
                <a:tc>
                  <a:txBody>
                    <a:bodyPr/>
                    <a:lstStyle/>
                    <a:p>
                      <a:pPr algn="ctr"/>
                      <a:r>
                        <a:rPr lang="en-US" sz="1600" dirty="0"/>
                        <a:t>81,262.35</a:t>
                      </a:r>
                    </a:p>
                  </a:txBody>
                  <a:tcPr>
                    <a:solidFill>
                      <a:schemeClr val="accent1">
                        <a:lumMod val="20000"/>
                        <a:lumOff val="80000"/>
                      </a:schemeClr>
                    </a:solidFill>
                  </a:tcPr>
                </a:tc>
                <a:extLst>
                  <a:ext uri="{0D108BD9-81ED-4DB2-BD59-A6C34878D82A}">
                    <a16:rowId xmlns:a16="http://schemas.microsoft.com/office/drawing/2014/main" val="3856215833"/>
                  </a:ext>
                </a:extLst>
              </a:tr>
              <a:tr h="344741">
                <a:tc>
                  <a:txBody>
                    <a:bodyPr/>
                    <a:lstStyle/>
                    <a:p>
                      <a:pPr algn="ctr"/>
                      <a:r>
                        <a:rPr lang="en-US" sz="1600" dirty="0"/>
                        <a:t>November</a:t>
                      </a:r>
                    </a:p>
                  </a:txBody>
                  <a:tcPr>
                    <a:solidFill>
                      <a:schemeClr val="accent1">
                        <a:lumMod val="20000"/>
                        <a:lumOff val="80000"/>
                      </a:schemeClr>
                    </a:solidFill>
                  </a:tcPr>
                </a:tc>
                <a:tc>
                  <a:txBody>
                    <a:bodyPr/>
                    <a:lstStyle/>
                    <a:p>
                      <a:pPr algn="ctr"/>
                      <a:r>
                        <a:rPr lang="en-US" sz="1600" dirty="0"/>
                        <a:t>292,998.75</a:t>
                      </a:r>
                    </a:p>
                  </a:txBody>
                  <a:tcPr>
                    <a:solidFill>
                      <a:schemeClr val="accent1">
                        <a:lumMod val="20000"/>
                        <a:lumOff val="80000"/>
                      </a:schemeClr>
                    </a:solidFill>
                  </a:tcPr>
                </a:tc>
                <a:tc>
                  <a:txBody>
                    <a:bodyPr/>
                    <a:lstStyle/>
                    <a:p>
                      <a:pPr algn="ctr"/>
                      <a:r>
                        <a:rPr lang="en-US" sz="1600" dirty="0"/>
                        <a:t>206,058.25</a:t>
                      </a:r>
                    </a:p>
                  </a:txBody>
                  <a:tcPr>
                    <a:solidFill>
                      <a:schemeClr val="accent1">
                        <a:lumMod val="20000"/>
                        <a:lumOff val="80000"/>
                      </a:schemeClr>
                    </a:solidFill>
                  </a:tcPr>
                </a:tc>
                <a:tc>
                  <a:txBody>
                    <a:bodyPr/>
                    <a:lstStyle/>
                    <a:p>
                      <a:pPr algn="ctr"/>
                      <a:r>
                        <a:rPr lang="en-US" sz="1600" dirty="0"/>
                        <a:t>109,334.01</a:t>
                      </a:r>
                    </a:p>
                  </a:txBody>
                  <a:tcPr>
                    <a:solidFill>
                      <a:schemeClr val="accent1">
                        <a:lumMod val="20000"/>
                        <a:lumOff val="80000"/>
                      </a:schemeClr>
                    </a:solidFill>
                  </a:tcPr>
                </a:tc>
                <a:extLst>
                  <a:ext uri="{0D108BD9-81ED-4DB2-BD59-A6C34878D82A}">
                    <a16:rowId xmlns:a16="http://schemas.microsoft.com/office/drawing/2014/main" val="3420459903"/>
                  </a:ext>
                </a:extLst>
              </a:tr>
              <a:tr h="344741">
                <a:tc>
                  <a:txBody>
                    <a:bodyPr/>
                    <a:lstStyle/>
                    <a:p>
                      <a:pPr algn="ctr"/>
                      <a:r>
                        <a:rPr lang="en-US" sz="1600" dirty="0"/>
                        <a:t>December</a:t>
                      </a:r>
                    </a:p>
                  </a:txBody>
                  <a:tcPr>
                    <a:solidFill>
                      <a:schemeClr val="accent1">
                        <a:lumMod val="20000"/>
                        <a:lumOff val="80000"/>
                      </a:schemeClr>
                    </a:solidFill>
                  </a:tcPr>
                </a:tc>
                <a:tc>
                  <a:txBody>
                    <a:bodyPr/>
                    <a:lstStyle/>
                    <a:p>
                      <a:pPr algn="ctr"/>
                      <a:r>
                        <a:rPr lang="en-US" sz="1600" dirty="0"/>
                        <a:t>267,414.57</a:t>
                      </a:r>
                    </a:p>
                  </a:txBody>
                  <a:tcPr>
                    <a:solidFill>
                      <a:schemeClr val="accent1">
                        <a:lumMod val="20000"/>
                        <a:lumOff val="80000"/>
                      </a:schemeClr>
                    </a:solidFill>
                  </a:tcPr>
                </a:tc>
                <a:tc>
                  <a:txBody>
                    <a:bodyPr/>
                    <a:lstStyle/>
                    <a:p>
                      <a:pPr algn="ctr"/>
                      <a:r>
                        <a:rPr lang="en-US" sz="1600" dirty="0"/>
                        <a:t>164,402.38</a:t>
                      </a:r>
                    </a:p>
                  </a:txBody>
                  <a:tcPr>
                    <a:solidFill>
                      <a:schemeClr val="accent1">
                        <a:lumMod val="20000"/>
                        <a:lumOff val="80000"/>
                      </a:schemeClr>
                    </a:solidFill>
                  </a:tcPr>
                </a:tc>
                <a:tc>
                  <a:txBody>
                    <a:bodyPr/>
                    <a:lstStyle/>
                    <a:p>
                      <a:pPr algn="ctr"/>
                      <a:r>
                        <a:rPr lang="en-US" sz="1600" dirty="0"/>
                        <a:t>90,720.21</a:t>
                      </a:r>
                    </a:p>
                  </a:txBody>
                  <a:tcPr>
                    <a:solidFill>
                      <a:schemeClr val="accent1">
                        <a:lumMod val="20000"/>
                        <a:lumOff val="80000"/>
                      </a:schemeClr>
                    </a:solidFill>
                  </a:tcPr>
                </a:tc>
                <a:extLst>
                  <a:ext uri="{0D108BD9-81ED-4DB2-BD59-A6C34878D82A}">
                    <a16:rowId xmlns:a16="http://schemas.microsoft.com/office/drawing/2014/main" val="748961974"/>
                  </a:ext>
                </a:extLst>
              </a:tr>
              <a:tr h="344741">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extLst>
                  <a:ext uri="{0D108BD9-81ED-4DB2-BD59-A6C34878D82A}">
                    <a16:rowId xmlns:a16="http://schemas.microsoft.com/office/drawing/2014/main" val="2010321059"/>
                  </a:ext>
                </a:extLst>
              </a:tr>
              <a:tr h="344741">
                <a:tc>
                  <a:txBody>
                    <a:bodyPr/>
                    <a:lstStyle/>
                    <a:p>
                      <a:pPr algn="ctr"/>
                      <a:r>
                        <a:rPr lang="en-US" sz="1600" b="1" dirty="0"/>
                        <a:t>TOTAL</a:t>
                      </a:r>
                    </a:p>
                  </a:txBody>
                  <a:tcPr>
                    <a:solidFill>
                      <a:schemeClr val="accent1">
                        <a:lumMod val="20000"/>
                        <a:lumOff val="80000"/>
                      </a:schemeClr>
                    </a:solidFill>
                  </a:tcPr>
                </a:tc>
                <a:tc>
                  <a:txBody>
                    <a:bodyPr/>
                    <a:lstStyle/>
                    <a:p>
                      <a:pPr algn="ctr"/>
                      <a:r>
                        <a:rPr lang="en-US" sz="1600" b="1" dirty="0"/>
                        <a:t>3,188,943.45</a:t>
                      </a:r>
                    </a:p>
                  </a:txBody>
                  <a:tcPr>
                    <a:solidFill>
                      <a:schemeClr val="accent1">
                        <a:lumMod val="20000"/>
                        <a:lumOff val="80000"/>
                      </a:schemeClr>
                    </a:solidFill>
                  </a:tcPr>
                </a:tc>
                <a:tc>
                  <a:txBody>
                    <a:bodyPr/>
                    <a:lstStyle/>
                    <a:p>
                      <a:pPr algn="ctr"/>
                      <a:r>
                        <a:rPr lang="en-US" sz="1600" b="1" dirty="0"/>
                        <a:t>2,221,067.81</a:t>
                      </a:r>
                    </a:p>
                  </a:txBody>
                  <a:tcPr>
                    <a:solidFill>
                      <a:schemeClr val="accent1">
                        <a:lumMod val="20000"/>
                        <a:lumOff val="80000"/>
                      </a:schemeClr>
                    </a:solidFill>
                  </a:tcPr>
                </a:tc>
                <a:tc>
                  <a:txBody>
                    <a:bodyPr/>
                    <a:lstStyle/>
                    <a:p>
                      <a:pPr algn="ctr"/>
                      <a:r>
                        <a:rPr lang="en-US" sz="1600" b="1" dirty="0"/>
                        <a:t>950,107.01</a:t>
                      </a:r>
                    </a:p>
                  </a:txBody>
                  <a:tcPr>
                    <a:solidFill>
                      <a:schemeClr val="accent1">
                        <a:lumMod val="20000"/>
                        <a:lumOff val="80000"/>
                      </a:schemeClr>
                    </a:solidFill>
                  </a:tcPr>
                </a:tc>
                <a:extLst>
                  <a:ext uri="{0D108BD9-81ED-4DB2-BD59-A6C34878D82A}">
                    <a16:rowId xmlns:a16="http://schemas.microsoft.com/office/drawing/2014/main" val="2454697334"/>
                  </a:ext>
                </a:extLst>
              </a:tr>
              <a:tr h="344741">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tc>
                  <a:txBody>
                    <a:bodyPr/>
                    <a:lstStyle/>
                    <a:p>
                      <a:pPr algn="ctr"/>
                      <a:endParaRPr lang="en-US" sz="1600" dirty="0"/>
                    </a:p>
                  </a:txBody>
                  <a:tcPr>
                    <a:solidFill>
                      <a:schemeClr val="accent1">
                        <a:lumMod val="20000"/>
                        <a:lumOff val="80000"/>
                      </a:schemeClr>
                    </a:solidFill>
                  </a:tcPr>
                </a:tc>
                <a:extLst>
                  <a:ext uri="{0D108BD9-81ED-4DB2-BD59-A6C34878D82A}">
                    <a16:rowId xmlns:a16="http://schemas.microsoft.com/office/drawing/2014/main" val="3936014054"/>
                  </a:ext>
                </a:extLst>
              </a:tr>
              <a:tr h="344741">
                <a:tc>
                  <a:txBody>
                    <a:bodyPr/>
                    <a:lstStyle/>
                    <a:p>
                      <a:pPr algn="ctr"/>
                      <a:r>
                        <a:rPr lang="en-US" sz="1600" dirty="0"/>
                        <a:t>Monthly Average</a:t>
                      </a:r>
                    </a:p>
                  </a:txBody>
                  <a:tcPr>
                    <a:solidFill>
                      <a:schemeClr val="accent1">
                        <a:lumMod val="20000"/>
                        <a:lumOff val="80000"/>
                      </a:schemeClr>
                    </a:solidFill>
                  </a:tcPr>
                </a:tc>
                <a:tc>
                  <a:txBody>
                    <a:bodyPr/>
                    <a:lstStyle/>
                    <a:p>
                      <a:pPr algn="ctr"/>
                      <a:r>
                        <a:rPr lang="en-US" sz="1600" dirty="0"/>
                        <a:t>265,745.29</a:t>
                      </a:r>
                    </a:p>
                  </a:txBody>
                  <a:tcPr>
                    <a:solidFill>
                      <a:schemeClr val="accent1">
                        <a:lumMod val="20000"/>
                        <a:lumOff val="80000"/>
                      </a:schemeClr>
                    </a:solidFill>
                  </a:tcPr>
                </a:tc>
                <a:tc>
                  <a:txBody>
                    <a:bodyPr/>
                    <a:lstStyle/>
                    <a:p>
                      <a:pPr algn="ctr"/>
                      <a:r>
                        <a:rPr lang="en-US" sz="1600" dirty="0"/>
                        <a:t>185.088.98</a:t>
                      </a:r>
                    </a:p>
                  </a:txBody>
                  <a:tcPr>
                    <a:solidFill>
                      <a:schemeClr val="accent1">
                        <a:lumMod val="20000"/>
                        <a:lumOff val="80000"/>
                      </a:schemeClr>
                    </a:solidFill>
                  </a:tcPr>
                </a:tc>
                <a:tc>
                  <a:txBody>
                    <a:bodyPr/>
                    <a:lstStyle/>
                    <a:p>
                      <a:pPr algn="ctr"/>
                      <a:r>
                        <a:rPr lang="en-US" sz="1600" dirty="0"/>
                        <a:t>79,175.58</a:t>
                      </a:r>
                    </a:p>
                  </a:txBody>
                  <a:tcPr>
                    <a:solidFill>
                      <a:schemeClr val="accent1">
                        <a:lumMod val="20000"/>
                        <a:lumOff val="80000"/>
                      </a:schemeClr>
                    </a:solidFill>
                  </a:tcPr>
                </a:tc>
                <a:extLst>
                  <a:ext uri="{0D108BD9-81ED-4DB2-BD59-A6C34878D82A}">
                    <a16:rowId xmlns:a16="http://schemas.microsoft.com/office/drawing/2014/main" val="66368834"/>
                  </a:ext>
                </a:extLst>
              </a:tr>
              <a:tr h="344741">
                <a:tc>
                  <a:txBody>
                    <a:bodyPr/>
                    <a:lstStyle/>
                    <a:p>
                      <a:pPr algn="ctr"/>
                      <a:r>
                        <a:rPr lang="en-US" sz="1600" dirty="0"/>
                        <a:t>2021 Monthly Ave.</a:t>
                      </a:r>
                    </a:p>
                  </a:txBody>
                  <a:tcPr>
                    <a:solidFill>
                      <a:schemeClr val="accent1">
                        <a:lumMod val="20000"/>
                        <a:lumOff val="80000"/>
                      </a:schemeClr>
                    </a:solidFill>
                  </a:tcPr>
                </a:tc>
                <a:tc>
                  <a:txBody>
                    <a:bodyPr/>
                    <a:lstStyle/>
                    <a:p>
                      <a:pPr algn="ctr"/>
                      <a:r>
                        <a:rPr lang="en-US" sz="1600" dirty="0"/>
                        <a:t>197,070,.08</a:t>
                      </a:r>
                    </a:p>
                  </a:txBody>
                  <a:tcPr>
                    <a:solidFill>
                      <a:schemeClr val="accent1">
                        <a:lumMod val="20000"/>
                        <a:lumOff val="80000"/>
                      </a:schemeClr>
                    </a:solidFill>
                  </a:tcPr>
                </a:tc>
                <a:tc>
                  <a:txBody>
                    <a:bodyPr/>
                    <a:lstStyle/>
                    <a:p>
                      <a:pPr algn="ctr"/>
                      <a:r>
                        <a:rPr lang="en-US" sz="1600" dirty="0"/>
                        <a:t>141,732.48</a:t>
                      </a:r>
                    </a:p>
                  </a:txBody>
                  <a:tcPr>
                    <a:solidFill>
                      <a:schemeClr val="accent1">
                        <a:lumMod val="20000"/>
                        <a:lumOff val="80000"/>
                      </a:schemeClr>
                    </a:solidFill>
                  </a:tcPr>
                </a:tc>
                <a:tc>
                  <a:txBody>
                    <a:bodyPr/>
                    <a:lstStyle/>
                    <a:p>
                      <a:pPr algn="ctr"/>
                      <a:r>
                        <a:rPr lang="en-US" sz="1600" dirty="0"/>
                        <a:t>56,553.11</a:t>
                      </a:r>
                    </a:p>
                  </a:txBody>
                  <a:tcPr>
                    <a:solidFill>
                      <a:schemeClr val="accent1">
                        <a:lumMod val="20000"/>
                        <a:lumOff val="80000"/>
                      </a:schemeClr>
                    </a:solidFill>
                  </a:tcPr>
                </a:tc>
                <a:extLst>
                  <a:ext uri="{0D108BD9-81ED-4DB2-BD59-A6C34878D82A}">
                    <a16:rowId xmlns:a16="http://schemas.microsoft.com/office/drawing/2014/main" val="3476990756"/>
                  </a:ext>
                </a:extLst>
              </a:tr>
            </a:tbl>
          </a:graphicData>
        </a:graphic>
      </p:graphicFrame>
    </p:spTree>
    <p:extLst>
      <p:ext uri="{BB962C8B-B14F-4D97-AF65-F5344CB8AC3E}">
        <p14:creationId xmlns:p14="http://schemas.microsoft.com/office/powerpoint/2010/main" val="2371929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Monitoring Charges</a:t>
            </a:r>
          </a:p>
        </p:txBody>
      </p:sp>
      <p:sp>
        <p:nvSpPr>
          <p:cNvPr id="6" name="Content Placeholder 5"/>
          <p:cNvSpPr>
            <a:spLocks noGrp="1"/>
          </p:cNvSpPr>
          <p:nvPr>
            <p:ph idx="1"/>
          </p:nvPr>
        </p:nvSpPr>
        <p:spPr>
          <a:xfrm>
            <a:off x="3200400" y="2362201"/>
            <a:ext cx="2514600" cy="1828800"/>
          </a:xfrm>
          <a:prstGeom prst="rightArrow">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dirty="0"/>
          </a:p>
        </p:txBody>
      </p:sp>
      <p:sp>
        <p:nvSpPr>
          <p:cNvPr id="5" name="Down Arrow 4"/>
          <p:cNvSpPr/>
          <p:nvPr/>
        </p:nvSpPr>
        <p:spPr>
          <a:xfrm>
            <a:off x="6400800" y="1600200"/>
            <a:ext cx="1524000" cy="2743200"/>
          </a:xfrm>
          <a:prstGeom prst="downArrow">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Up Arrow 8"/>
          <p:cNvSpPr/>
          <p:nvPr/>
        </p:nvSpPr>
        <p:spPr>
          <a:xfrm>
            <a:off x="609600" y="1371600"/>
            <a:ext cx="1447800" cy="2057400"/>
          </a:xfrm>
          <a:prstGeom prst="upArrow">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304800" y="3657600"/>
            <a:ext cx="1981200" cy="923330"/>
          </a:xfrm>
          <a:prstGeom prst="rect">
            <a:avLst/>
          </a:prstGeom>
          <a:noFill/>
        </p:spPr>
        <p:txBody>
          <a:bodyPr wrap="square" rtlCol="0">
            <a:spAutoFit/>
          </a:bodyPr>
          <a:lstStyle/>
          <a:p>
            <a:r>
              <a:rPr lang="en-US" dirty="0"/>
              <a:t>Charges should be consistent from month to month</a:t>
            </a:r>
          </a:p>
        </p:txBody>
      </p:sp>
      <p:sp>
        <p:nvSpPr>
          <p:cNvPr id="11" name="TextBox 10"/>
          <p:cNvSpPr txBox="1"/>
          <p:nvPr/>
        </p:nvSpPr>
        <p:spPr>
          <a:xfrm>
            <a:off x="3048000" y="4419600"/>
            <a:ext cx="2590800" cy="923330"/>
          </a:xfrm>
          <a:prstGeom prst="rect">
            <a:avLst/>
          </a:prstGeom>
          <a:noFill/>
        </p:spPr>
        <p:txBody>
          <a:bodyPr wrap="square" rtlCol="0">
            <a:spAutoFit/>
          </a:bodyPr>
          <a:lstStyle/>
          <a:p>
            <a:r>
              <a:rPr lang="en-US" dirty="0"/>
              <a:t>Monitor charges by service line- E&amp;M, Surgery, Lab, Drugs, etc.</a:t>
            </a:r>
          </a:p>
        </p:txBody>
      </p:sp>
      <p:sp>
        <p:nvSpPr>
          <p:cNvPr id="12" name="TextBox 11"/>
          <p:cNvSpPr txBox="1"/>
          <p:nvPr/>
        </p:nvSpPr>
        <p:spPr>
          <a:xfrm>
            <a:off x="6248400" y="4495800"/>
            <a:ext cx="2209800" cy="1200329"/>
          </a:xfrm>
          <a:prstGeom prst="rect">
            <a:avLst/>
          </a:prstGeom>
          <a:noFill/>
        </p:spPr>
        <p:txBody>
          <a:bodyPr wrap="square" rtlCol="0">
            <a:spAutoFit/>
          </a:bodyPr>
          <a:lstStyle/>
          <a:p>
            <a:r>
              <a:rPr lang="en-US" dirty="0"/>
              <a:t>Establish internal benchmarks or compare with external benchmarks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slide(fromLeft)">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Left)">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To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6211-D324-486B-92ED-45394A75EF4B}"/>
              </a:ext>
            </a:extLst>
          </p:cNvPr>
          <p:cNvSpPr>
            <a:spLocks noGrp="1"/>
          </p:cNvSpPr>
          <p:nvPr>
            <p:ph type="title"/>
          </p:nvPr>
        </p:nvSpPr>
        <p:spPr/>
        <p:txBody>
          <a:bodyPr>
            <a:normAutofit/>
          </a:bodyPr>
          <a:lstStyle/>
          <a:p>
            <a:r>
              <a:rPr lang="en-US" sz="4000" dirty="0"/>
              <a:t>Why Should We Benchmark?</a:t>
            </a:r>
          </a:p>
        </p:txBody>
      </p:sp>
      <p:sp>
        <p:nvSpPr>
          <p:cNvPr id="3" name="Content Placeholder 2">
            <a:extLst>
              <a:ext uri="{FF2B5EF4-FFF2-40B4-BE49-F238E27FC236}">
                <a16:creationId xmlns:a16="http://schemas.microsoft.com/office/drawing/2014/main" id="{9BEDCFA9-9885-4456-A074-68A96DF8F2E4}"/>
              </a:ext>
            </a:extLst>
          </p:cNvPr>
          <p:cNvSpPr>
            <a:spLocks noGrp="1"/>
          </p:cNvSpPr>
          <p:nvPr>
            <p:ph idx="1"/>
          </p:nvPr>
        </p:nvSpPr>
        <p:spPr/>
        <p:txBody>
          <a:bodyPr>
            <a:normAutofit fontScale="92500" lnSpcReduction="10000"/>
          </a:bodyPr>
          <a:lstStyle/>
          <a:p>
            <a:r>
              <a:rPr lang="en-US" sz="3200" dirty="0"/>
              <a:t>Benchmarking helps you understand where you are and define where you want to go and how you will get there</a:t>
            </a:r>
          </a:p>
          <a:p>
            <a:pPr marL="0" indent="0">
              <a:buNone/>
            </a:pPr>
            <a:endParaRPr lang="en-US" sz="3200" dirty="0"/>
          </a:p>
          <a:p>
            <a:r>
              <a:rPr lang="en-US" sz="3200" dirty="0"/>
              <a:t>The dynamics of healthcare management dictate enhanced methods of measurement, analysis, comparison, and improvement</a:t>
            </a:r>
          </a:p>
          <a:p>
            <a:pPr marL="0" indent="0">
              <a:buNone/>
            </a:pPr>
            <a:endParaRPr lang="en-US" sz="3200" dirty="0"/>
          </a:p>
          <a:p>
            <a:r>
              <a:rPr lang="en-US" sz="3200" dirty="0"/>
              <a:t>Benchmarking improves a practice’s ability to identify, predict, and adjust to challenges.</a:t>
            </a:r>
          </a:p>
          <a:p>
            <a:pPr marL="0" indent="0">
              <a:buNone/>
            </a:pPr>
            <a:endParaRPr lang="en-US" dirty="0"/>
          </a:p>
        </p:txBody>
      </p:sp>
    </p:spTree>
    <p:extLst>
      <p:ext uri="{BB962C8B-B14F-4D97-AF65-F5344CB8AC3E}">
        <p14:creationId xmlns:p14="http://schemas.microsoft.com/office/powerpoint/2010/main" val="347059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t>Monitoring Charges</a:t>
            </a:r>
          </a:p>
        </p:txBody>
      </p:sp>
      <p:sp>
        <p:nvSpPr>
          <p:cNvPr id="37892" name="Rectangle 3"/>
          <p:cNvSpPr>
            <a:spLocks noGrp="1" noChangeArrowheads="1"/>
          </p:cNvSpPr>
          <p:nvPr>
            <p:ph idx="1"/>
          </p:nvPr>
        </p:nvSpPr>
        <p:spPr/>
        <p:txBody>
          <a:bodyPr/>
          <a:lstStyle/>
          <a:p>
            <a:pPr eaLnBrk="1" hangingPunct="1"/>
            <a:r>
              <a:rPr lang="en-US" sz="2800" dirty="0"/>
              <a:t>Pay attention to outliers:</a:t>
            </a:r>
          </a:p>
          <a:p>
            <a:pPr lvl="1" eaLnBrk="1" hangingPunct="1"/>
            <a:r>
              <a:rPr lang="en-US" sz="2400" dirty="0"/>
              <a:t>Charge posting issues</a:t>
            </a:r>
          </a:p>
          <a:p>
            <a:pPr lvl="2"/>
            <a:r>
              <a:rPr lang="en-US" sz="2100" dirty="0"/>
              <a:t>Lag time to posting</a:t>
            </a:r>
          </a:p>
          <a:p>
            <a:pPr lvl="2"/>
            <a:r>
              <a:rPr lang="en-US" sz="2100" dirty="0"/>
              <a:t>Physician issue</a:t>
            </a:r>
          </a:p>
          <a:p>
            <a:pPr lvl="2"/>
            <a:r>
              <a:rPr lang="en-US" sz="2100" dirty="0"/>
              <a:t>Work- flow in the business office</a:t>
            </a:r>
          </a:p>
          <a:p>
            <a:pPr marL="685800" lvl="2" indent="0">
              <a:buNone/>
            </a:pPr>
            <a:endParaRPr lang="en-US" sz="2100" dirty="0"/>
          </a:p>
          <a:p>
            <a:pPr lvl="1" eaLnBrk="1" hangingPunct="1"/>
            <a:r>
              <a:rPr lang="en-US" sz="2400" dirty="0"/>
              <a:t>Vacations or time off</a:t>
            </a:r>
          </a:p>
          <a:p>
            <a:pPr lvl="1" eaLnBrk="1" hangingPunct="1"/>
            <a:r>
              <a:rPr lang="en-US" sz="2400" dirty="0"/>
              <a:t>Physician not turning in charges consistently</a:t>
            </a:r>
          </a:p>
          <a:p>
            <a:pPr lvl="1" eaLnBrk="1" hangingPunct="1"/>
            <a:r>
              <a:rPr lang="en-US" sz="2400" dirty="0"/>
              <a:t>Implementing or discontinuing a service</a:t>
            </a:r>
          </a:p>
          <a:p>
            <a:pPr lvl="1" eaLnBrk="1" hangingPunct="1"/>
            <a:r>
              <a:rPr lang="en-US" sz="2400" dirty="0"/>
              <a:t>Isolated or unusual incidents such as a spike or lull in demand ( seasonal)</a:t>
            </a:r>
          </a:p>
          <a:p>
            <a:pPr eaLnBrk="1" hangingPunct="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Adjustments/Write-offs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787399"/>
              </p:ext>
            </p:extLst>
          </p:nvPr>
        </p:nvGraphicFramePr>
        <p:xfrm>
          <a:off x="228600" y="1600200"/>
          <a:ext cx="6400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iscount_sign_cropped"/>
          <p:cNvPicPr>
            <a:picLocks noChangeAspect="1" noChangeArrowheads="1"/>
          </p:cNvPicPr>
          <p:nvPr/>
        </p:nvPicPr>
        <p:blipFill>
          <a:blip r:embed="rId7" cstate="print"/>
          <a:srcRect l="18983" t="9360" r="18048"/>
          <a:stretch>
            <a:fillRect/>
          </a:stretch>
        </p:blipFill>
        <p:spPr bwMode="auto">
          <a:xfrm>
            <a:off x="6623932" y="2971800"/>
            <a:ext cx="2520068" cy="3733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Monitoring Adjustments</a:t>
            </a:r>
          </a:p>
        </p:txBody>
      </p:sp>
      <p:graphicFrame>
        <p:nvGraphicFramePr>
          <p:cNvPr id="4" name="Diagram 3"/>
          <p:cNvGraphicFramePr/>
          <p:nvPr>
            <p:extLst>
              <p:ext uri="{D42A27DB-BD31-4B8C-83A1-F6EECF244321}">
                <p14:modId xmlns:p14="http://schemas.microsoft.com/office/powerpoint/2010/main" val="41972378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a:t>Tips for Monitoring Adjustments</a:t>
            </a:r>
          </a:p>
        </p:txBody>
      </p:sp>
      <p:sp>
        <p:nvSpPr>
          <p:cNvPr id="47108" name="Rectangle 3"/>
          <p:cNvSpPr>
            <a:spLocks noGrp="1" noChangeArrowheads="1"/>
          </p:cNvSpPr>
          <p:nvPr>
            <p:ph idx="1"/>
          </p:nvPr>
        </p:nvSpPr>
        <p:spPr/>
        <p:txBody>
          <a:bodyPr/>
          <a:lstStyle/>
          <a:p>
            <a:pPr eaLnBrk="1" hangingPunct="1">
              <a:lnSpc>
                <a:spcPct val="90000"/>
              </a:lnSpc>
            </a:pPr>
            <a:r>
              <a:rPr lang="en-US" sz="2800" dirty="0"/>
              <a:t>Establish adjustment reason codes for major payers </a:t>
            </a:r>
            <a:r>
              <a:rPr lang="en-US" sz="2800" u="sng" dirty="0"/>
              <a:t>and</a:t>
            </a:r>
            <a:r>
              <a:rPr lang="en-US" sz="2800" dirty="0"/>
              <a:t> separate codes for frequently used </a:t>
            </a:r>
            <a:r>
              <a:rPr lang="en-US" sz="2800" i="1" dirty="0"/>
              <a:t>“Other” </a:t>
            </a:r>
            <a:r>
              <a:rPr lang="en-US" sz="2800" dirty="0"/>
              <a:t>write offs:</a:t>
            </a:r>
          </a:p>
          <a:p>
            <a:pPr lvl="1" eaLnBrk="1" hangingPunct="1">
              <a:lnSpc>
                <a:spcPct val="90000"/>
              </a:lnSpc>
            </a:pPr>
            <a:r>
              <a:rPr lang="en-US" sz="2400" dirty="0"/>
              <a:t>Bad debt, courtesy, small balance, timely filing, billing errors</a:t>
            </a:r>
          </a:p>
          <a:p>
            <a:pPr eaLnBrk="1" hangingPunct="1">
              <a:lnSpc>
                <a:spcPct val="90000"/>
              </a:lnSpc>
            </a:pPr>
            <a:r>
              <a:rPr lang="en-US" sz="2800" dirty="0"/>
              <a:t>Use Monthly, Year-to-Date and Average Columns to compare to your internal benchmarks</a:t>
            </a:r>
          </a:p>
          <a:p>
            <a:pPr eaLnBrk="1" hangingPunct="1">
              <a:lnSpc>
                <a:spcPct val="90000"/>
              </a:lnSpc>
            </a:pPr>
            <a:r>
              <a:rPr lang="en-US" sz="2800" dirty="0"/>
              <a:t>Monitor by major payer to identify trends</a:t>
            </a:r>
          </a:p>
          <a:p>
            <a:pPr eaLnBrk="1" hangingPunct="1">
              <a:lnSpc>
                <a:spcPct val="90000"/>
              </a:lnSpc>
            </a:pPr>
            <a:r>
              <a:rPr lang="en-US" sz="2800" dirty="0"/>
              <a:t>Track adjustment percent by provider</a:t>
            </a:r>
          </a:p>
          <a:p>
            <a:pPr lvl="1" eaLnBrk="1" hangingPunct="1">
              <a:lnSpc>
                <a:spcPct val="90000"/>
              </a:lnSpc>
            </a:pPr>
            <a:endParaRPr lang="en-US" sz="2400" dirty="0"/>
          </a:p>
          <a:p>
            <a:pPr lvl="1" eaLnBrk="1" hangingPunct="1">
              <a:lnSpc>
                <a:spcPct val="90000"/>
              </a:lnSpc>
            </a:pP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t>Monitoring Adjustments</a:t>
            </a:r>
          </a:p>
        </p:txBody>
      </p:sp>
      <p:graphicFrame>
        <p:nvGraphicFramePr>
          <p:cNvPr id="5" name="Diagram 4"/>
          <p:cNvGraphicFramePr/>
          <p:nvPr>
            <p:extLst>
              <p:ext uri="{D42A27DB-BD31-4B8C-83A1-F6EECF244321}">
                <p14:modId xmlns:p14="http://schemas.microsoft.com/office/powerpoint/2010/main" val="42117742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1"/>
            <a:ext cx="8229600" cy="609600"/>
          </a:xfrm>
        </p:spPr>
        <p:txBody>
          <a:bodyPr>
            <a:normAutofit fontScale="90000"/>
          </a:bodyPr>
          <a:lstStyle/>
          <a:p>
            <a:pPr eaLnBrk="1" hangingPunct="1"/>
            <a:r>
              <a:rPr lang="en-US" sz="4000" b="1" dirty="0">
                <a:latin typeface="Times New Roman" pitchFamily="18" charset="0"/>
              </a:rPr>
              <a:t>Accounts Receivable Management</a:t>
            </a:r>
          </a:p>
        </p:txBody>
      </p:sp>
      <p:pic>
        <p:nvPicPr>
          <p:cNvPr id="59395" name="Picture 5"/>
          <p:cNvPicPr>
            <a:picLocks noChangeAspect="1" noChangeArrowheads="1"/>
          </p:cNvPicPr>
          <p:nvPr/>
        </p:nvPicPr>
        <p:blipFill>
          <a:blip r:embed="rId3" cstate="print"/>
          <a:srcRect/>
          <a:stretch>
            <a:fillRect/>
          </a:stretch>
        </p:blipFill>
        <p:spPr bwMode="auto">
          <a:xfrm>
            <a:off x="24161" y="1050074"/>
            <a:ext cx="8816975" cy="5802351"/>
          </a:xfrm>
          <a:prstGeom prst="rect">
            <a:avLst/>
          </a:prstGeom>
          <a:noFill/>
          <a:ln w="9525">
            <a:noFill/>
            <a:miter lim="800000"/>
            <a:headEnd/>
            <a:tailEnd/>
          </a:ln>
        </p:spPr>
      </p:pic>
      <p:sp>
        <p:nvSpPr>
          <p:cNvPr id="2" name="Oval 1">
            <a:extLst>
              <a:ext uri="{FF2B5EF4-FFF2-40B4-BE49-F238E27FC236}">
                <a16:creationId xmlns:a16="http://schemas.microsoft.com/office/drawing/2014/main" id="{F85330C7-2A9D-6634-D30B-B0EE7703EB06}"/>
              </a:ext>
            </a:extLst>
          </p:cNvPr>
          <p:cNvSpPr/>
          <p:nvPr/>
        </p:nvSpPr>
        <p:spPr>
          <a:xfrm>
            <a:off x="250825" y="1295400"/>
            <a:ext cx="892175" cy="6096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57CED6-4F55-757E-43D2-FCA4FCDFFEA8}"/>
              </a:ext>
            </a:extLst>
          </p:cNvPr>
          <p:cNvPicPr>
            <a:picLocks noChangeAspect="1"/>
          </p:cNvPicPr>
          <p:nvPr/>
        </p:nvPicPr>
        <p:blipFill>
          <a:blip r:embed="rId4"/>
          <a:stretch>
            <a:fillRect/>
          </a:stretch>
        </p:blipFill>
        <p:spPr>
          <a:xfrm>
            <a:off x="221383" y="3951249"/>
            <a:ext cx="951058" cy="664522"/>
          </a:xfrm>
          <a:prstGeom prst="rect">
            <a:avLst/>
          </a:prstGeom>
        </p:spPr>
      </p:pic>
    </p:spTree>
    <p:extLst>
      <p:ext uri="{BB962C8B-B14F-4D97-AF65-F5344CB8AC3E}">
        <p14:creationId xmlns:p14="http://schemas.microsoft.com/office/powerpoint/2010/main" val="859147314"/>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572D-488D-432C-B907-B15D1E0A1D79}"/>
              </a:ext>
            </a:extLst>
          </p:cNvPr>
          <p:cNvSpPr>
            <a:spLocks noGrp="1"/>
          </p:cNvSpPr>
          <p:nvPr>
            <p:ph type="title"/>
          </p:nvPr>
        </p:nvSpPr>
        <p:spPr>
          <a:xfrm>
            <a:off x="628650" y="365127"/>
            <a:ext cx="7886700" cy="930274"/>
          </a:xfrm>
        </p:spPr>
        <p:txBody>
          <a:bodyPr/>
          <a:lstStyle/>
          <a:p>
            <a:r>
              <a:rPr lang="en-US" dirty="0"/>
              <a:t>Monitoring Receipts</a:t>
            </a:r>
          </a:p>
        </p:txBody>
      </p:sp>
      <p:graphicFrame>
        <p:nvGraphicFramePr>
          <p:cNvPr id="5" name="Table 5">
            <a:extLst>
              <a:ext uri="{FF2B5EF4-FFF2-40B4-BE49-F238E27FC236}">
                <a16:creationId xmlns:a16="http://schemas.microsoft.com/office/drawing/2014/main" id="{5B8BD813-9A18-40D9-BE6C-D4B80FABAE26}"/>
              </a:ext>
            </a:extLst>
          </p:cNvPr>
          <p:cNvGraphicFramePr>
            <a:graphicFrameLocks noGrp="1"/>
          </p:cNvGraphicFramePr>
          <p:nvPr>
            <p:ph idx="1"/>
            <p:extLst>
              <p:ext uri="{D42A27DB-BD31-4B8C-83A1-F6EECF244321}">
                <p14:modId xmlns:p14="http://schemas.microsoft.com/office/powerpoint/2010/main" val="2019070118"/>
              </p:ext>
            </p:extLst>
          </p:nvPr>
        </p:nvGraphicFramePr>
        <p:xfrm>
          <a:off x="152397" y="1620530"/>
          <a:ext cx="8839205" cy="3682988"/>
        </p:xfrm>
        <a:graphic>
          <a:graphicData uri="http://schemas.openxmlformats.org/drawingml/2006/table">
            <a:tbl>
              <a:tblPr firstRow="1" bandRow="1">
                <a:tableStyleId>{00A15C55-8517-42AA-B614-E9B94910E393}</a:tableStyleId>
              </a:tblPr>
              <a:tblGrid>
                <a:gridCol w="1447803">
                  <a:extLst>
                    <a:ext uri="{9D8B030D-6E8A-4147-A177-3AD203B41FA5}">
                      <a16:colId xmlns:a16="http://schemas.microsoft.com/office/drawing/2014/main" val="2772817612"/>
                    </a:ext>
                  </a:extLst>
                </a:gridCol>
                <a:gridCol w="742132">
                  <a:extLst>
                    <a:ext uri="{9D8B030D-6E8A-4147-A177-3AD203B41FA5}">
                      <a16:colId xmlns:a16="http://schemas.microsoft.com/office/drawing/2014/main" val="1537273006"/>
                    </a:ext>
                  </a:extLst>
                </a:gridCol>
                <a:gridCol w="1057839">
                  <a:extLst>
                    <a:ext uri="{9D8B030D-6E8A-4147-A177-3AD203B41FA5}">
                      <a16:colId xmlns:a16="http://schemas.microsoft.com/office/drawing/2014/main" val="3047584208"/>
                    </a:ext>
                  </a:extLst>
                </a:gridCol>
                <a:gridCol w="1169839">
                  <a:extLst>
                    <a:ext uri="{9D8B030D-6E8A-4147-A177-3AD203B41FA5}">
                      <a16:colId xmlns:a16="http://schemas.microsoft.com/office/drawing/2014/main" val="125502256"/>
                    </a:ext>
                  </a:extLst>
                </a:gridCol>
                <a:gridCol w="1105398">
                  <a:extLst>
                    <a:ext uri="{9D8B030D-6E8A-4147-A177-3AD203B41FA5}">
                      <a16:colId xmlns:a16="http://schemas.microsoft.com/office/drawing/2014/main" val="2616057298"/>
                    </a:ext>
                  </a:extLst>
                </a:gridCol>
                <a:gridCol w="1105398">
                  <a:extLst>
                    <a:ext uri="{9D8B030D-6E8A-4147-A177-3AD203B41FA5}">
                      <a16:colId xmlns:a16="http://schemas.microsoft.com/office/drawing/2014/main" val="312198257"/>
                    </a:ext>
                  </a:extLst>
                </a:gridCol>
                <a:gridCol w="1105398">
                  <a:extLst>
                    <a:ext uri="{9D8B030D-6E8A-4147-A177-3AD203B41FA5}">
                      <a16:colId xmlns:a16="http://schemas.microsoft.com/office/drawing/2014/main" val="2424440060"/>
                    </a:ext>
                  </a:extLst>
                </a:gridCol>
                <a:gridCol w="1105398">
                  <a:extLst>
                    <a:ext uri="{9D8B030D-6E8A-4147-A177-3AD203B41FA5}">
                      <a16:colId xmlns:a16="http://schemas.microsoft.com/office/drawing/2014/main" val="2747678380"/>
                    </a:ext>
                  </a:extLst>
                </a:gridCol>
              </a:tblGrid>
              <a:tr h="557780">
                <a:tc>
                  <a:txBody>
                    <a:bodyPr/>
                    <a:lstStyle/>
                    <a:p>
                      <a:pPr algn="ctr"/>
                      <a:r>
                        <a:rPr lang="en-US" sz="1400" dirty="0">
                          <a:solidFill>
                            <a:schemeClr val="tx1"/>
                          </a:solidFill>
                        </a:rPr>
                        <a:t>Cash Receipts</a:t>
                      </a:r>
                    </a:p>
                  </a:txBody>
                  <a:tcPr>
                    <a:solidFill>
                      <a:schemeClr val="accent1">
                        <a:lumMod val="60000"/>
                        <a:lumOff val="40000"/>
                      </a:schemeClr>
                    </a:solidFill>
                  </a:tcPr>
                </a:tc>
                <a:tc>
                  <a:txBody>
                    <a:bodyPr/>
                    <a:lstStyle/>
                    <a:p>
                      <a:pPr algn="ctr"/>
                      <a:r>
                        <a:rPr lang="en-US" sz="1400" dirty="0">
                          <a:solidFill>
                            <a:schemeClr val="tx1"/>
                          </a:solidFill>
                        </a:rPr>
                        <a:t>Jan 22</a:t>
                      </a:r>
                    </a:p>
                  </a:txBody>
                  <a:tcPr>
                    <a:solidFill>
                      <a:schemeClr val="accent1">
                        <a:lumMod val="60000"/>
                        <a:lumOff val="40000"/>
                      </a:schemeClr>
                    </a:solidFill>
                  </a:tcPr>
                </a:tc>
                <a:tc>
                  <a:txBody>
                    <a:bodyPr/>
                    <a:lstStyle/>
                    <a:p>
                      <a:pPr algn="ctr"/>
                      <a:r>
                        <a:rPr lang="en-US" sz="1400" dirty="0">
                          <a:solidFill>
                            <a:schemeClr val="tx1"/>
                          </a:solidFill>
                        </a:rPr>
                        <a:t>Feb 22</a:t>
                      </a:r>
                    </a:p>
                  </a:txBody>
                  <a:tcPr>
                    <a:solidFill>
                      <a:schemeClr val="accent1">
                        <a:lumMod val="60000"/>
                        <a:lumOff val="40000"/>
                      </a:schemeClr>
                    </a:solidFill>
                  </a:tcPr>
                </a:tc>
                <a:tc>
                  <a:txBody>
                    <a:bodyPr/>
                    <a:lstStyle/>
                    <a:p>
                      <a:pPr algn="ctr"/>
                      <a:r>
                        <a:rPr lang="en-US" sz="1400" dirty="0">
                          <a:solidFill>
                            <a:schemeClr val="tx1"/>
                          </a:solidFill>
                        </a:rPr>
                        <a:t>March 22</a:t>
                      </a:r>
                    </a:p>
                  </a:txBody>
                  <a:tcPr>
                    <a:solidFill>
                      <a:schemeClr val="accent1">
                        <a:lumMod val="60000"/>
                        <a:lumOff val="40000"/>
                      </a:schemeClr>
                    </a:solidFill>
                  </a:tcPr>
                </a:tc>
                <a:tc>
                  <a:txBody>
                    <a:bodyPr/>
                    <a:lstStyle/>
                    <a:p>
                      <a:pPr algn="ctr"/>
                      <a:r>
                        <a:rPr lang="en-US" sz="1400" dirty="0">
                          <a:solidFill>
                            <a:schemeClr val="tx1"/>
                          </a:solidFill>
                        </a:rPr>
                        <a:t>April 22</a:t>
                      </a:r>
                    </a:p>
                  </a:txBody>
                  <a:tcPr>
                    <a:solidFill>
                      <a:schemeClr val="accent1">
                        <a:lumMod val="60000"/>
                        <a:lumOff val="40000"/>
                      </a:schemeClr>
                    </a:solidFill>
                  </a:tcPr>
                </a:tc>
                <a:tc>
                  <a:txBody>
                    <a:bodyPr/>
                    <a:lstStyle/>
                    <a:p>
                      <a:pPr algn="ctr"/>
                      <a:r>
                        <a:rPr lang="en-US" sz="1400" dirty="0">
                          <a:solidFill>
                            <a:schemeClr val="tx1"/>
                          </a:solidFill>
                        </a:rPr>
                        <a:t>May 22</a:t>
                      </a:r>
                    </a:p>
                  </a:txBody>
                  <a:tcPr>
                    <a:solidFill>
                      <a:schemeClr val="accent1">
                        <a:lumMod val="60000"/>
                        <a:lumOff val="40000"/>
                      </a:schemeClr>
                    </a:solidFill>
                  </a:tcPr>
                </a:tc>
                <a:tc>
                  <a:txBody>
                    <a:bodyPr/>
                    <a:lstStyle/>
                    <a:p>
                      <a:pPr algn="ctr"/>
                      <a:r>
                        <a:rPr lang="en-US" sz="1400" dirty="0">
                          <a:solidFill>
                            <a:schemeClr val="tx1"/>
                          </a:solidFill>
                        </a:rPr>
                        <a:t>Total 2021</a:t>
                      </a:r>
                    </a:p>
                  </a:txBody>
                  <a:tcPr>
                    <a:solidFill>
                      <a:schemeClr val="accent1">
                        <a:lumMod val="60000"/>
                        <a:lumOff val="40000"/>
                      </a:schemeClr>
                    </a:solidFill>
                  </a:tcPr>
                </a:tc>
                <a:tc>
                  <a:txBody>
                    <a:bodyPr/>
                    <a:lstStyle/>
                    <a:p>
                      <a:pPr algn="ctr"/>
                      <a:r>
                        <a:rPr lang="en-US" sz="1400" dirty="0">
                          <a:solidFill>
                            <a:schemeClr val="tx1"/>
                          </a:solidFill>
                        </a:rPr>
                        <a:t>2022 YTD Ave/Mo</a:t>
                      </a:r>
                    </a:p>
                  </a:txBody>
                  <a:tcPr>
                    <a:solidFill>
                      <a:schemeClr val="accent1">
                        <a:lumMod val="60000"/>
                        <a:lumOff val="40000"/>
                      </a:schemeClr>
                    </a:solidFill>
                  </a:tcPr>
                </a:tc>
                <a:extLst>
                  <a:ext uri="{0D108BD9-81ED-4DB2-BD59-A6C34878D82A}">
                    <a16:rowId xmlns:a16="http://schemas.microsoft.com/office/drawing/2014/main" val="2195509979"/>
                  </a:ext>
                </a:extLst>
              </a:tr>
              <a:tr h="393727">
                <a:tc>
                  <a:txBody>
                    <a:bodyPr/>
                    <a:lstStyle/>
                    <a:p>
                      <a:r>
                        <a:rPr lang="en-US" sz="1800" dirty="0"/>
                        <a:t>BCBS</a:t>
                      </a:r>
                    </a:p>
                  </a:txBody>
                  <a:tcPr/>
                </a:tc>
                <a:tc>
                  <a:txBody>
                    <a:bodyPr/>
                    <a:lstStyle/>
                    <a:p>
                      <a:pPr algn="ctr"/>
                      <a:r>
                        <a:rPr lang="en-US" sz="1200" b="1" dirty="0"/>
                        <a:t>26,460</a:t>
                      </a:r>
                    </a:p>
                  </a:txBody>
                  <a:tcPr/>
                </a:tc>
                <a:tc>
                  <a:txBody>
                    <a:bodyPr/>
                    <a:lstStyle/>
                    <a:p>
                      <a:pPr algn="ctr"/>
                      <a:r>
                        <a:rPr lang="en-US" sz="1200" b="1" dirty="0"/>
                        <a:t>22,483</a:t>
                      </a:r>
                    </a:p>
                  </a:txBody>
                  <a:tcPr/>
                </a:tc>
                <a:tc>
                  <a:txBody>
                    <a:bodyPr/>
                    <a:lstStyle/>
                    <a:p>
                      <a:pPr algn="ctr"/>
                      <a:r>
                        <a:rPr lang="en-US" sz="1200" b="1" dirty="0"/>
                        <a:t>26,861</a:t>
                      </a:r>
                    </a:p>
                  </a:txBody>
                  <a:tcPr/>
                </a:tc>
                <a:tc>
                  <a:txBody>
                    <a:bodyPr/>
                    <a:lstStyle/>
                    <a:p>
                      <a:pPr algn="ctr"/>
                      <a:r>
                        <a:rPr lang="en-US" sz="1200" b="1" dirty="0"/>
                        <a:t>27,709</a:t>
                      </a:r>
                    </a:p>
                  </a:txBody>
                  <a:tcPr/>
                </a:tc>
                <a:tc>
                  <a:txBody>
                    <a:bodyPr/>
                    <a:lstStyle/>
                    <a:p>
                      <a:pPr algn="ctr"/>
                      <a:r>
                        <a:rPr lang="en-US" sz="1200" b="1" dirty="0"/>
                        <a:t>19,286</a:t>
                      </a:r>
                    </a:p>
                  </a:txBody>
                  <a:tcPr/>
                </a:tc>
                <a:tc>
                  <a:txBody>
                    <a:bodyPr/>
                    <a:lstStyle/>
                    <a:p>
                      <a:pPr algn="ctr"/>
                      <a:r>
                        <a:rPr lang="en-US" sz="1200" b="1" dirty="0"/>
                        <a:t>122,799</a:t>
                      </a:r>
                    </a:p>
                  </a:txBody>
                  <a:tcPr/>
                </a:tc>
                <a:tc>
                  <a:txBody>
                    <a:bodyPr/>
                    <a:lstStyle/>
                    <a:p>
                      <a:pPr algn="ctr"/>
                      <a:r>
                        <a:rPr lang="en-US" sz="1200" b="1" dirty="0"/>
                        <a:t>24,560</a:t>
                      </a:r>
                    </a:p>
                  </a:txBody>
                  <a:tcPr/>
                </a:tc>
                <a:extLst>
                  <a:ext uri="{0D108BD9-81ED-4DB2-BD59-A6C34878D82A}">
                    <a16:rowId xmlns:a16="http://schemas.microsoft.com/office/drawing/2014/main" val="4132662387"/>
                  </a:ext>
                </a:extLst>
              </a:tr>
              <a:tr h="393727">
                <a:tc>
                  <a:txBody>
                    <a:bodyPr/>
                    <a:lstStyle/>
                    <a:p>
                      <a:r>
                        <a:rPr lang="en-US" sz="1800" dirty="0"/>
                        <a:t>Medicare</a:t>
                      </a:r>
                    </a:p>
                  </a:txBody>
                  <a:tcPr/>
                </a:tc>
                <a:tc>
                  <a:txBody>
                    <a:bodyPr/>
                    <a:lstStyle/>
                    <a:p>
                      <a:pPr algn="ctr"/>
                      <a:r>
                        <a:rPr lang="en-US" b="1" dirty="0">
                          <a:solidFill>
                            <a:schemeClr val="tx1"/>
                          </a:solidFill>
                        </a:rPr>
                        <a:t>2,222</a:t>
                      </a:r>
                    </a:p>
                  </a:txBody>
                  <a:tcPr/>
                </a:tc>
                <a:tc>
                  <a:txBody>
                    <a:bodyPr/>
                    <a:lstStyle/>
                    <a:p>
                      <a:pPr algn="ctr"/>
                      <a:r>
                        <a:rPr lang="en-US" b="1" dirty="0">
                          <a:solidFill>
                            <a:schemeClr val="tx1"/>
                          </a:solidFill>
                        </a:rPr>
                        <a:t>2,591</a:t>
                      </a:r>
                    </a:p>
                  </a:txBody>
                  <a:tcPr/>
                </a:tc>
                <a:tc>
                  <a:txBody>
                    <a:bodyPr/>
                    <a:lstStyle/>
                    <a:p>
                      <a:pPr algn="ctr"/>
                      <a:r>
                        <a:rPr lang="en-US" b="1" dirty="0">
                          <a:solidFill>
                            <a:schemeClr val="tx1"/>
                          </a:solidFill>
                        </a:rPr>
                        <a:t>3,644</a:t>
                      </a:r>
                    </a:p>
                  </a:txBody>
                  <a:tcPr/>
                </a:tc>
                <a:tc>
                  <a:txBody>
                    <a:bodyPr/>
                    <a:lstStyle/>
                    <a:p>
                      <a:pPr algn="ctr"/>
                      <a:r>
                        <a:rPr lang="en-US" b="1" dirty="0">
                          <a:solidFill>
                            <a:schemeClr val="tx1"/>
                          </a:solidFill>
                        </a:rPr>
                        <a:t>4,005</a:t>
                      </a:r>
                    </a:p>
                  </a:txBody>
                  <a:tcPr/>
                </a:tc>
                <a:tc>
                  <a:txBody>
                    <a:bodyPr/>
                    <a:lstStyle/>
                    <a:p>
                      <a:pPr algn="ctr"/>
                      <a:r>
                        <a:rPr lang="en-US" b="1" dirty="0">
                          <a:solidFill>
                            <a:schemeClr val="tx1"/>
                          </a:solidFill>
                        </a:rPr>
                        <a:t>1,199</a:t>
                      </a:r>
                    </a:p>
                  </a:txBody>
                  <a:tcPr/>
                </a:tc>
                <a:tc>
                  <a:txBody>
                    <a:bodyPr/>
                    <a:lstStyle/>
                    <a:p>
                      <a:pPr algn="ctr"/>
                      <a:r>
                        <a:rPr lang="en-US" b="1" dirty="0">
                          <a:solidFill>
                            <a:schemeClr val="tx1"/>
                          </a:solidFill>
                        </a:rPr>
                        <a:t>13,661</a:t>
                      </a:r>
                    </a:p>
                  </a:txBody>
                  <a:tcPr/>
                </a:tc>
                <a:tc>
                  <a:txBody>
                    <a:bodyPr/>
                    <a:lstStyle/>
                    <a:p>
                      <a:pPr algn="ctr"/>
                      <a:r>
                        <a:rPr lang="en-US" b="1" dirty="0">
                          <a:solidFill>
                            <a:schemeClr val="tx1"/>
                          </a:solidFill>
                        </a:rPr>
                        <a:t>2,732</a:t>
                      </a:r>
                    </a:p>
                  </a:txBody>
                  <a:tcPr/>
                </a:tc>
                <a:extLst>
                  <a:ext uri="{0D108BD9-81ED-4DB2-BD59-A6C34878D82A}">
                    <a16:rowId xmlns:a16="http://schemas.microsoft.com/office/drawing/2014/main" val="1670588022"/>
                  </a:ext>
                </a:extLst>
              </a:tr>
              <a:tr h="393727">
                <a:tc>
                  <a:txBody>
                    <a:bodyPr/>
                    <a:lstStyle/>
                    <a:p>
                      <a:r>
                        <a:rPr lang="en-US" sz="1800" dirty="0"/>
                        <a:t>Medicaid</a:t>
                      </a:r>
                    </a:p>
                  </a:txBody>
                  <a:tcPr/>
                </a:tc>
                <a:tc>
                  <a:txBody>
                    <a:bodyPr/>
                    <a:lstStyle/>
                    <a:p>
                      <a:pPr algn="ctr"/>
                      <a:r>
                        <a:rPr lang="en-US" b="1" dirty="0"/>
                        <a:t>10,235</a:t>
                      </a:r>
                    </a:p>
                  </a:txBody>
                  <a:tcPr/>
                </a:tc>
                <a:tc>
                  <a:txBody>
                    <a:bodyPr/>
                    <a:lstStyle/>
                    <a:p>
                      <a:pPr algn="ctr"/>
                      <a:r>
                        <a:rPr lang="en-US" b="1" dirty="0"/>
                        <a:t>7,803</a:t>
                      </a:r>
                    </a:p>
                  </a:txBody>
                  <a:tcPr/>
                </a:tc>
                <a:tc>
                  <a:txBody>
                    <a:bodyPr/>
                    <a:lstStyle/>
                    <a:p>
                      <a:pPr algn="ctr"/>
                      <a:r>
                        <a:rPr lang="en-US" b="1" dirty="0"/>
                        <a:t>8,180</a:t>
                      </a:r>
                    </a:p>
                  </a:txBody>
                  <a:tcPr/>
                </a:tc>
                <a:tc>
                  <a:txBody>
                    <a:bodyPr/>
                    <a:lstStyle/>
                    <a:p>
                      <a:pPr algn="ctr"/>
                      <a:r>
                        <a:rPr lang="en-US" b="1" dirty="0"/>
                        <a:t>8,628</a:t>
                      </a:r>
                    </a:p>
                  </a:txBody>
                  <a:tcPr/>
                </a:tc>
                <a:tc>
                  <a:txBody>
                    <a:bodyPr/>
                    <a:lstStyle/>
                    <a:p>
                      <a:pPr algn="ctr"/>
                      <a:r>
                        <a:rPr lang="en-US" b="1" dirty="0"/>
                        <a:t>11,491</a:t>
                      </a:r>
                    </a:p>
                  </a:txBody>
                  <a:tcPr/>
                </a:tc>
                <a:tc>
                  <a:txBody>
                    <a:bodyPr/>
                    <a:lstStyle/>
                    <a:p>
                      <a:pPr algn="ctr"/>
                      <a:r>
                        <a:rPr lang="en-US" b="1" dirty="0"/>
                        <a:t>46,426</a:t>
                      </a:r>
                    </a:p>
                  </a:txBody>
                  <a:tcPr/>
                </a:tc>
                <a:tc>
                  <a:txBody>
                    <a:bodyPr/>
                    <a:lstStyle/>
                    <a:p>
                      <a:pPr algn="ctr"/>
                      <a:r>
                        <a:rPr lang="en-US" b="1" dirty="0"/>
                        <a:t>9,285</a:t>
                      </a:r>
                    </a:p>
                  </a:txBody>
                  <a:tcPr/>
                </a:tc>
                <a:extLst>
                  <a:ext uri="{0D108BD9-81ED-4DB2-BD59-A6C34878D82A}">
                    <a16:rowId xmlns:a16="http://schemas.microsoft.com/office/drawing/2014/main" val="2197874086"/>
                  </a:ext>
                </a:extLst>
              </a:tr>
              <a:tr h="393727">
                <a:tc>
                  <a:txBody>
                    <a:bodyPr/>
                    <a:lstStyle/>
                    <a:p>
                      <a:r>
                        <a:rPr lang="en-US" sz="1800" dirty="0"/>
                        <a:t>Commercial</a:t>
                      </a:r>
                    </a:p>
                  </a:txBody>
                  <a:tcPr/>
                </a:tc>
                <a:tc>
                  <a:txBody>
                    <a:bodyPr/>
                    <a:lstStyle/>
                    <a:p>
                      <a:pPr algn="ctr"/>
                      <a:r>
                        <a:rPr lang="en-US" b="1" dirty="0"/>
                        <a:t>60,064</a:t>
                      </a:r>
                    </a:p>
                  </a:txBody>
                  <a:tcPr/>
                </a:tc>
                <a:tc>
                  <a:txBody>
                    <a:bodyPr/>
                    <a:lstStyle/>
                    <a:p>
                      <a:pPr algn="ctr"/>
                      <a:r>
                        <a:rPr lang="en-US" b="1" dirty="0"/>
                        <a:t>45,056</a:t>
                      </a:r>
                    </a:p>
                  </a:txBody>
                  <a:tcPr/>
                </a:tc>
                <a:tc>
                  <a:txBody>
                    <a:bodyPr/>
                    <a:lstStyle/>
                    <a:p>
                      <a:pPr algn="ctr"/>
                      <a:r>
                        <a:rPr lang="en-US" b="1" dirty="0"/>
                        <a:t>57,331</a:t>
                      </a:r>
                    </a:p>
                  </a:txBody>
                  <a:tcPr/>
                </a:tc>
                <a:tc>
                  <a:txBody>
                    <a:bodyPr/>
                    <a:lstStyle/>
                    <a:p>
                      <a:pPr algn="ctr"/>
                      <a:r>
                        <a:rPr lang="en-US" b="1" dirty="0"/>
                        <a:t>42,665</a:t>
                      </a:r>
                    </a:p>
                  </a:txBody>
                  <a:tcPr/>
                </a:tc>
                <a:tc>
                  <a:txBody>
                    <a:bodyPr/>
                    <a:lstStyle/>
                    <a:p>
                      <a:pPr algn="ctr"/>
                      <a:r>
                        <a:rPr lang="en-US" b="1" dirty="0"/>
                        <a:t>44,616</a:t>
                      </a:r>
                    </a:p>
                  </a:txBody>
                  <a:tcPr/>
                </a:tc>
                <a:tc>
                  <a:txBody>
                    <a:bodyPr/>
                    <a:lstStyle/>
                    <a:p>
                      <a:pPr algn="ctr"/>
                      <a:r>
                        <a:rPr lang="en-US" b="1" dirty="0"/>
                        <a:t>249,733</a:t>
                      </a:r>
                    </a:p>
                  </a:txBody>
                  <a:tcPr/>
                </a:tc>
                <a:tc>
                  <a:txBody>
                    <a:bodyPr/>
                    <a:lstStyle/>
                    <a:p>
                      <a:pPr algn="ctr"/>
                      <a:r>
                        <a:rPr lang="en-US" b="1" dirty="0"/>
                        <a:t>49,947</a:t>
                      </a:r>
                    </a:p>
                  </a:txBody>
                  <a:tcPr/>
                </a:tc>
                <a:extLst>
                  <a:ext uri="{0D108BD9-81ED-4DB2-BD59-A6C34878D82A}">
                    <a16:rowId xmlns:a16="http://schemas.microsoft.com/office/drawing/2014/main" val="1618753824"/>
                  </a:ext>
                </a:extLst>
              </a:tr>
              <a:tr h="762846">
                <a:tc>
                  <a:txBody>
                    <a:bodyPr/>
                    <a:lstStyle/>
                    <a:p>
                      <a:r>
                        <a:rPr lang="en-US" sz="1800" dirty="0"/>
                        <a:t>Refunds (negative)</a:t>
                      </a:r>
                    </a:p>
                  </a:txBody>
                  <a:tcPr/>
                </a:tc>
                <a:tc>
                  <a:txBody>
                    <a:bodyPr/>
                    <a:lstStyle/>
                    <a:p>
                      <a:pPr algn="ctr"/>
                      <a:endParaRPr lang="en-US" b="1" dirty="0"/>
                    </a:p>
                    <a:p>
                      <a:pPr algn="ctr"/>
                      <a:r>
                        <a:rPr lang="en-US" b="1" dirty="0"/>
                        <a:t>(1,187)</a:t>
                      </a:r>
                    </a:p>
                  </a:txBody>
                  <a:tcPr/>
                </a:tc>
                <a:tc>
                  <a:txBody>
                    <a:bodyPr/>
                    <a:lstStyle/>
                    <a:p>
                      <a:pPr marL="0" indent="0" algn="ctr">
                        <a:buFont typeface="+mj-lt"/>
                        <a:buNone/>
                      </a:pPr>
                      <a:endParaRPr lang="en-US" b="1" dirty="0"/>
                    </a:p>
                    <a:p>
                      <a:pPr marL="0" indent="0" algn="ctr">
                        <a:buFont typeface="+mj-lt"/>
                        <a:buNone/>
                      </a:pPr>
                      <a:r>
                        <a:rPr lang="en-US" b="1" dirty="0"/>
                        <a:t>(2,790)</a:t>
                      </a:r>
                    </a:p>
                  </a:txBody>
                  <a:tcPr/>
                </a:tc>
                <a:tc>
                  <a:txBody>
                    <a:bodyPr/>
                    <a:lstStyle/>
                    <a:p>
                      <a:pPr algn="ctr"/>
                      <a:endParaRPr lang="en-US" b="1" dirty="0"/>
                    </a:p>
                    <a:p>
                      <a:pPr algn="ctr"/>
                      <a:r>
                        <a:rPr lang="en-US" b="1" dirty="0"/>
                        <a:t>(4,258)</a:t>
                      </a:r>
                    </a:p>
                    <a:p>
                      <a:pPr algn="ctr"/>
                      <a:endParaRPr lang="en-US" b="1" dirty="0"/>
                    </a:p>
                  </a:txBody>
                  <a:tcPr/>
                </a:tc>
                <a:tc>
                  <a:txBody>
                    <a:bodyPr/>
                    <a:lstStyle/>
                    <a:p>
                      <a:pPr algn="ctr"/>
                      <a:endParaRPr lang="en-US" b="1" dirty="0"/>
                    </a:p>
                    <a:p>
                      <a:pPr algn="ctr"/>
                      <a:r>
                        <a:rPr lang="en-US" b="1" dirty="0"/>
                        <a:t>(958)</a:t>
                      </a:r>
                    </a:p>
                  </a:txBody>
                  <a:tcPr/>
                </a:tc>
                <a:tc>
                  <a:txBody>
                    <a:bodyPr/>
                    <a:lstStyle/>
                    <a:p>
                      <a:pPr algn="ctr"/>
                      <a:endParaRPr lang="en-US" b="1" dirty="0"/>
                    </a:p>
                    <a:p>
                      <a:pPr algn="ctr"/>
                      <a:r>
                        <a:rPr lang="en-US" b="1" dirty="0"/>
                        <a:t>(1,169)</a:t>
                      </a:r>
                    </a:p>
                  </a:txBody>
                  <a:tcPr/>
                </a:tc>
                <a:tc>
                  <a:txBody>
                    <a:bodyPr/>
                    <a:lstStyle/>
                    <a:p>
                      <a:pPr algn="ctr"/>
                      <a:endParaRPr lang="en-US" b="1" dirty="0"/>
                    </a:p>
                    <a:p>
                      <a:pPr algn="ctr"/>
                      <a:r>
                        <a:rPr lang="en-US" b="1" dirty="0"/>
                        <a:t>(10,360)</a:t>
                      </a:r>
                    </a:p>
                  </a:txBody>
                  <a:tcPr/>
                </a:tc>
                <a:tc>
                  <a:txBody>
                    <a:bodyPr/>
                    <a:lstStyle/>
                    <a:p>
                      <a:pPr algn="ctr"/>
                      <a:endParaRPr lang="en-US" b="1" dirty="0"/>
                    </a:p>
                    <a:p>
                      <a:pPr algn="ctr"/>
                      <a:r>
                        <a:rPr lang="en-US" b="1" dirty="0"/>
                        <a:t>(2,072)</a:t>
                      </a:r>
                    </a:p>
                  </a:txBody>
                  <a:tcPr/>
                </a:tc>
                <a:extLst>
                  <a:ext uri="{0D108BD9-81ED-4DB2-BD59-A6C34878D82A}">
                    <a16:rowId xmlns:a16="http://schemas.microsoft.com/office/drawing/2014/main" val="3691184423"/>
                  </a:ext>
                </a:extLst>
              </a:tr>
              <a:tr h="787454">
                <a:tc>
                  <a:txBody>
                    <a:bodyPr/>
                    <a:lstStyle/>
                    <a:p>
                      <a:r>
                        <a:rPr lang="en-US" sz="1800" dirty="0"/>
                        <a:t>Cash Receipts</a:t>
                      </a:r>
                    </a:p>
                  </a:txBody>
                  <a:tcPr/>
                </a:tc>
                <a:tc>
                  <a:txBody>
                    <a:bodyPr/>
                    <a:lstStyle/>
                    <a:p>
                      <a:pPr algn="ctr"/>
                      <a:endParaRPr lang="en-US" sz="1400" b="1" dirty="0"/>
                    </a:p>
                    <a:p>
                      <a:pPr algn="ctr"/>
                      <a:r>
                        <a:rPr lang="en-US" sz="1400" b="1" dirty="0"/>
                        <a:t>97,884</a:t>
                      </a:r>
                    </a:p>
                  </a:txBody>
                  <a:tcPr/>
                </a:tc>
                <a:tc>
                  <a:txBody>
                    <a:bodyPr/>
                    <a:lstStyle/>
                    <a:p>
                      <a:pPr algn="ctr"/>
                      <a:endParaRPr lang="en-US" sz="1400" b="1" dirty="0"/>
                    </a:p>
                    <a:p>
                      <a:pPr algn="ctr"/>
                      <a:r>
                        <a:rPr lang="en-US" sz="1400" b="1" dirty="0"/>
                        <a:t>75,145</a:t>
                      </a:r>
                    </a:p>
                  </a:txBody>
                  <a:tcPr/>
                </a:tc>
                <a:tc>
                  <a:txBody>
                    <a:bodyPr/>
                    <a:lstStyle/>
                    <a:p>
                      <a:pPr algn="ctr"/>
                      <a:endParaRPr lang="en-US" sz="1400" b="1" dirty="0"/>
                    </a:p>
                    <a:p>
                      <a:pPr algn="ctr"/>
                      <a:r>
                        <a:rPr lang="en-US" sz="1400" b="1" dirty="0"/>
                        <a:t>91,757</a:t>
                      </a:r>
                    </a:p>
                  </a:txBody>
                  <a:tcPr/>
                </a:tc>
                <a:tc>
                  <a:txBody>
                    <a:bodyPr/>
                    <a:lstStyle/>
                    <a:p>
                      <a:pPr algn="ctr"/>
                      <a:endParaRPr lang="en-US" sz="1400" b="1" dirty="0"/>
                    </a:p>
                    <a:p>
                      <a:pPr algn="ctr"/>
                      <a:r>
                        <a:rPr lang="en-US" sz="1400" b="1" dirty="0"/>
                        <a:t>82,050</a:t>
                      </a:r>
                    </a:p>
                  </a:txBody>
                  <a:tcPr/>
                </a:tc>
                <a:tc>
                  <a:txBody>
                    <a:bodyPr/>
                    <a:lstStyle/>
                    <a:p>
                      <a:pPr algn="ctr"/>
                      <a:endParaRPr lang="en-US" sz="1400" b="1" dirty="0"/>
                    </a:p>
                    <a:p>
                      <a:pPr algn="ctr"/>
                      <a:r>
                        <a:rPr lang="en-US" sz="1400" b="1" dirty="0"/>
                        <a:t>75,422</a:t>
                      </a:r>
                    </a:p>
                  </a:txBody>
                  <a:tcPr/>
                </a:tc>
                <a:tc>
                  <a:txBody>
                    <a:bodyPr/>
                    <a:lstStyle/>
                    <a:p>
                      <a:pPr algn="ctr"/>
                      <a:endParaRPr lang="en-US" sz="1400" b="1" dirty="0"/>
                    </a:p>
                    <a:p>
                      <a:pPr algn="ctr"/>
                      <a:r>
                        <a:rPr lang="en-US" sz="1400" b="1" dirty="0"/>
                        <a:t>422,259</a:t>
                      </a:r>
                    </a:p>
                  </a:txBody>
                  <a:tcPr/>
                </a:tc>
                <a:tc>
                  <a:txBody>
                    <a:bodyPr/>
                    <a:lstStyle/>
                    <a:p>
                      <a:pPr algn="ctr"/>
                      <a:endParaRPr lang="en-US" sz="1400" b="1" dirty="0"/>
                    </a:p>
                    <a:p>
                      <a:pPr algn="ctr"/>
                      <a:r>
                        <a:rPr lang="en-US" sz="1400" b="1" dirty="0"/>
                        <a:t>84,452</a:t>
                      </a:r>
                    </a:p>
                  </a:txBody>
                  <a:tcPr/>
                </a:tc>
                <a:extLst>
                  <a:ext uri="{0D108BD9-81ED-4DB2-BD59-A6C34878D82A}">
                    <a16:rowId xmlns:a16="http://schemas.microsoft.com/office/drawing/2014/main" val="3664198822"/>
                  </a:ext>
                </a:extLst>
              </a:tr>
            </a:tbl>
          </a:graphicData>
        </a:graphic>
      </p:graphicFrame>
      <p:sp>
        <p:nvSpPr>
          <p:cNvPr id="6" name="TextBox 5">
            <a:extLst>
              <a:ext uri="{FF2B5EF4-FFF2-40B4-BE49-F238E27FC236}">
                <a16:creationId xmlns:a16="http://schemas.microsoft.com/office/drawing/2014/main" id="{5318215B-EB87-4D7D-9EAE-6381A45188DB}"/>
              </a:ext>
            </a:extLst>
          </p:cNvPr>
          <p:cNvSpPr txBox="1"/>
          <p:nvPr/>
        </p:nvSpPr>
        <p:spPr>
          <a:xfrm>
            <a:off x="152397" y="1097310"/>
            <a:ext cx="8763000" cy="523220"/>
          </a:xfrm>
          <a:prstGeom prst="rect">
            <a:avLst/>
          </a:prstGeom>
          <a:noFill/>
        </p:spPr>
        <p:txBody>
          <a:bodyPr wrap="square" rtlCol="0">
            <a:spAutoFit/>
          </a:bodyPr>
          <a:lstStyle/>
          <a:p>
            <a:r>
              <a:rPr lang="en-US" sz="2800" dirty="0"/>
              <a:t>Dr. A Production 2022</a:t>
            </a:r>
          </a:p>
        </p:txBody>
      </p:sp>
      <p:sp>
        <p:nvSpPr>
          <p:cNvPr id="7" name="TextBox 6">
            <a:extLst>
              <a:ext uri="{FF2B5EF4-FFF2-40B4-BE49-F238E27FC236}">
                <a16:creationId xmlns:a16="http://schemas.microsoft.com/office/drawing/2014/main" id="{B08D493E-F635-47B1-A288-8C7EE5416FF1}"/>
              </a:ext>
            </a:extLst>
          </p:cNvPr>
          <p:cNvSpPr txBox="1"/>
          <p:nvPr/>
        </p:nvSpPr>
        <p:spPr>
          <a:xfrm>
            <a:off x="381000" y="5410200"/>
            <a:ext cx="8305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Cash Receipts may fluctuate more erratically than charges</a:t>
            </a:r>
          </a:p>
          <a:p>
            <a:pPr marL="285750" indent="-285750">
              <a:buFont typeface="Arial" panose="020B0604020202020204" pitchFamily="34" charset="0"/>
              <a:buChar char="•"/>
            </a:pPr>
            <a:r>
              <a:rPr lang="en-US" dirty="0"/>
              <a:t>It is helpful to monitor receipts by payer as an aid to managing or interpreting fluctuations</a:t>
            </a:r>
          </a:p>
          <a:p>
            <a:pPr marL="285750" indent="-285750">
              <a:buFont typeface="Arial" panose="020B0604020202020204" pitchFamily="34" charset="0"/>
              <a:buChar char="•"/>
            </a:pPr>
            <a:r>
              <a:rPr lang="en-US" dirty="0"/>
              <a:t>Use averages and year to year comparisons to benchmark</a:t>
            </a:r>
          </a:p>
        </p:txBody>
      </p:sp>
    </p:spTree>
    <p:extLst>
      <p:ext uri="{BB962C8B-B14F-4D97-AF65-F5344CB8AC3E}">
        <p14:creationId xmlns:p14="http://schemas.microsoft.com/office/powerpoint/2010/main" val="2056831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sz="4000" dirty="0"/>
              <a:t>Tips for Monitoring Receipts</a:t>
            </a:r>
          </a:p>
        </p:txBody>
      </p:sp>
      <p:sp>
        <p:nvSpPr>
          <p:cNvPr id="59396" name="Rectangle 3"/>
          <p:cNvSpPr>
            <a:spLocks noGrp="1" noChangeArrowheads="1"/>
          </p:cNvSpPr>
          <p:nvPr>
            <p:ph idx="1"/>
          </p:nvPr>
        </p:nvSpPr>
        <p:spPr/>
        <p:txBody>
          <a:bodyPr/>
          <a:lstStyle/>
          <a:p>
            <a:pPr eaLnBrk="1" hangingPunct="1">
              <a:lnSpc>
                <a:spcPct val="90000"/>
              </a:lnSpc>
            </a:pPr>
            <a:r>
              <a:rPr lang="en-US" sz="2800" dirty="0"/>
              <a:t>When Cash Receipts appear unusually low or high look for: </a:t>
            </a:r>
          </a:p>
          <a:p>
            <a:pPr lvl="1" eaLnBrk="1" hangingPunct="1">
              <a:lnSpc>
                <a:spcPct val="90000"/>
              </a:lnSpc>
            </a:pPr>
            <a:r>
              <a:rPr lang="en-US" sz="2000" dirty="0"/>
              <a:t>Unusual charge activity in the previous or current month</a:t>
            </a:r>
          </a:p>
          <a:p>
            <a:pPr lvl="1" eaLnBrk="1" hangingPunct="1">
              <a:lnSpc>
                <a:spcPct val="90000"/>
              </a:lnSpc>
            </a:pPr>
            <a:r>
              <a:rPr lang="en-US" sz="2000" dirty="0"/>
              <a:t>Posting problems - payments not posted regularly </a:t>
            </a:r>
          </a:p>
          <a:p>
            <a:pPr lvl="1" eaLnBrk="1" hangingPunct="1">
              <a:lnSpc>
                <a:spcPct val="90000"/>
              </a:lnSpc>
            </a:pPr>
            <a:r>
              <a:rPr lang="en-US" sz="2000" dirty="0"/>
              <a:t>Un-filed or lost claims, either in the office, or electronically </a:t>
            </a:r>
          </a:p>
          <a:p>
            <a:pPr lvl="1" eaLnBrk="1" hangingPunct="1">
              <a:lnSpc>
                <a:spcPct val="90000"/>
              </a:lnSpc>
            </a:pPr>
            <a:r>
              <a:rPr lang="en-US" sz="2000" dirty="0"/>
              <a:t>A check from a major payer either delayed or lost or a spike from a back-log of claims</a:t>
            </a:r>
          </a:p>
          <a:p>
            <a:pPr eaLnBrk="1" hangingPunct="1">
              <a:lnSpc>
                <a:spcPct val="90000"/>
              </a:lnSpc>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609600" y="-152400"/>
            <a:ext cx="7924800" cy="1226345"/>
          </a:xfrm>
        </p:spPr>
        <p:txBody>
          <a:bodyPr/>
          <a:lstStyle/>
          <a:p>
            <a:pPr eaLnBrk="1" hangingPunct="1"/>
            <a:r>
              <a:rPr lang="en-US" dirty="0"/>
              <a:t>Aged Accounts Receivable</a:t>
            </a:r>
          </a:p>
        </p:txBody>
      </p:sp>
      <p:sp>
        <p:nvSpPr>
          <p:cNvPr id="172035" name="Rectangle 3"/>
          <p:cNvSpPr>
            <a:spLocks noGrp="1" noChangeArrowheads="1"/>
          </p:cNvSpPr>
          <p:nvPr>
            <p:ph idx="1"/>
          </p:nvPr>
        </p:nvSpPr>
        <p:spPr>
          <a:xfrm>
            <a:off x="457200" y="3276600"/>
            <a:ext cx="8229600" cy="2849563"/>
          </a:xfrm>
        </p:spPr>
        <p:txBody>
          <a:bodyPr/>
          <a:lstStyle/>
          <a:p>
            <a:pPr eaLnBrk="1" hangingPunct="1">
              <a:lnSpc>
                <a:spcPct val="80000"/>
              </a:lnSpc>
            </a:pPr>
            <a:r>
              <a:rPr lang="en-US" sz="2800" dirty="0"/>
              <a:t>AR balance changes daily – the report is for a single point in time</a:t>
            </a:r>
          </a:p>
          <a:p>
            <a:pPr eaLnBrk="1" hangingPunct="1">
              <a:lnSpc>
                <a:spcPct val="80000"/>
              </a:lnSpc>
            </a:pPr>
            <a:r>
              <a:rPr lang="en-US" sz="2800" dirty="0"/>
              <a:t>Best to generate the report at the same point every month, typically at month end</a:t>
            </a:r>
          </a:p>
          <a:p>
            <a:pPr eaLnBrk="1" hangingPunct="1">
              <a:lnSpc>
                <a:spcPct val="80000"/>
              </a:lnSpc>
            </a:pPr>
            <a:r>
              <a:rPr lang="en-US" sz="2800" dirty="0"/>
              <a:t>Reports are categorized in 30-day intervals, typically up to 120 days</a:t>
            </a:r>
          </a:p>
          <a:p>
            <a:pPr eaLnBrk="1" hangingPunct="1">
              <a:lnSpc>
                <a:spcPct val="80000"/>
              </a:lnSpc>
            </a:pPr>
            <a:r>
              <a:rPr lang="en-US" sz="2800" dirty="0"/>
              <a:t>May include the credit balances </a:t>
            </a:r>
          </a:p>
          <a:p>
            <a:pPr eaLnBrk="1" hangingPunct="1">
              <a:lnSpc>
                <a:spcPct val="80000"/>
              </a:lnSpc>
            </a:pPr>
            <a:endParaRPr lang="en-US" sz="2800" dirty="0"/>
          </a:p>
        </p:txBody>
      </p:sp>
      <p:pic>
        <p:nvPicPr>
          <p:cNvPr id="61445" name="Picture 4"/>
          <p:cNvPicPr>
            <a:picLocks noChangeAspect="1" noChangeArrowheads="1"/>
          </p:cNvPicPr>
          <p:nvPr/>
        </p:nvPicPr>
        <p:blipFill>
          <a:blip r:embed="rId2" cstate="print"/>
          <a:srcRect b="80943"/>
          <a:stretch>
            <a:fillRect/>
          </a:stretch>
        </p:blipFill>
        <p:spPr bwMode="auto">
          <a:xfrm>
            <a:off x="0" y="1073945"/>
            <a:ext cx="8763000" cy="1676400"/>
          </a:xfrm>
          <a:prstGeom prst="rect">
            <a:avLst/>
          </a:prstGeom>
          <a:solidFill>
            <a:schemeClr val="accent1">
              <a:lumMod val="60000"/>
              <a:lumOff val="40000"/>
            </a:schemeClr>
          </a:solidFill>
          <a:ln w="25400" algn="ctr">
            <a:solidFill>
              <a:schemeClr val="tx1"/>
            </a:solidFill>
            <a:miter lim="800000"/>
            <a:headEnd/>
            <a:tailEnd/>
          </a:ln>
        </p:spPr>
      </p:pic>
      <p:sp>
        <p:nvSpPr>
          <p:cNvPr id="172037" name="Rectangle 5"/>
          <p:cNvSpPr>
            <a:spLocks noChangeArrowheads="1"/>
          </p:cNvSpPr>
          <p:nvPr/>
        </p:nvSpPr>
        <p:spPr bwMode="auto">
          <a:xfrm>
            <a:off x="6858000" y="2216944"/>
            <a:ext cx="914400" cy="304800"/>
          </a:xfrm>
          <a:prstGeom prst="rect">
            <a:avLst/>
          </a:prstGeom>
          <a:noFill/>
          <a:ln w="38100" algn="ctr">
            <a:solidFill>
              <a:srgbClr val="FF0000"/>
            </a:solidFill>
            <a:miter lim="800000"/>
            <a:headEnd/>
            <a:tailEnd/>
          </a:ln>
        </p:spPr>
        <p:txBody>
          <a:bodyPr wrap="none" anchor="ctr"/>
          <a:lstStyle/>
          <a:p>
            <a:endParaRPr lang="en-US"/>
          </a:p>
        </p:txBody>
      </p:sp>
      <p:sp>
        <p:nvSpPr>
          <p:cNvPr id="172038" name="Rectangle 6"/>
          <p:cNvSpPr>
            <a:spLocks noChangeArrowheads="1"/>
          </p:cNvSpPr>
          <p:nvPr/>
        </p:nvSpPr>
        <p:spPr bwMode="auto">
          <a:xfrm>
            <a:off x="1905000" y="2133600"/>
            <a:ext cx="6019800" cy="457200"/>
          </a:xfrm>
          <a:prstGeom prst="rect">
            <a:avLst/>
          </a:prstGeom>
          <a:noFill/>
          <a:ln w="38100" algn="ctr">
            <a:solidFill>
              <a:srgbClr val="FF0000"/>
            </a:solidFill>
            <a:miter lim="800000"/>
            <a:headEnd/>
            <a:tailEnd/>
          </a:ln>
        </p:spPr>
        <p:txBody>
          <a:bodyPr wrap="none" anchor="ctr"/>
          <a:lstStyle/>
          <a:p>
            <a:endParaRPr lang="en-US"/>
          </a:p>
        </p:txBody>
      </p:sp>
      <p:sp>
        <p:nvSpPr>
          <p:cNvPr id="172039" name="Rectangle 7"/>
          <p:cNvSpPr>
            <a:spLocks noChangeArrowheads="1"/>
          </p:cNvSpPr>
          <p:nvPr/>
        </p:nvSpPr>
        <p:spPr bwMode="auto">
          <a:xfrm>
            <a:off x="8001000" y="2133600"/>
            <a:ext cx="685800" cy="533400"/>
          </a:xfrm>
          <a:prstGeom prst="rect">
            <a:avLst/>
          </a:prstGeom>
          <a:noFill/>
          <a:ln w="38100" algn="ctr">
            <a:solidFill>
              <a:srgbClr val="FF0000"/>
            </a:solid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id="{D673ABAF-484F-46E4-B5A9-66C34F2B89F9}"/>
              </a:ext>
            </a:extLst>
          </p:cNvPr>
          <p:cNvSpPr txBox="1"/>
          <p:nvPr/>
        </p:nvSpPr>
        <p:spPr>
          <a:xfrm>
            <a:off x="723899" y="2184119"/>
            <a:ext cx="1143001" cy="307777"/>
          </a:xfrm>
          <a:prstGeom prst="rect">
            <a:avLst/>
          </a:prstGeom>
          <a:solidFill>
            <a:schemeClr val="bg1"/>
          </a:solidFill>
        </p:spPr>
        <p:txBody>
          <a:bodyPr wrap="square" rtlCol="0">
            <a:spAutoFit/>
          </a:bodyPr>
          <a:lstStyle/>
          <a:p>
            <a:r>
              <a:rPr lang="en-US" sz="1400" b="1" dirty="0"/>
              <a:t>AUG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0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38"/>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172037"/>
                                        </p:tgtEl>
                                      </p:cBhvr>
                                    </p:animEffect>
                                    <p:set>
                                      <p:cBhvr>
                                        <p:cTn id="21" dur="1" fill="hold">
                                          <p:stCondLst>
                                            <p:cond delay="499"/>
                                          </p:stCondLst>
                                        </p:cTn>
                                        <p:tgtEl>
                                          <p:spTgt spid="17203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2035">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2039"/>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172038"/>
                                        </p:tgtEl>
                                      </p:cBhvr>
                                    </p:animEffect>
                                    <p:set>
                                      <p:cBhvr>
                                        <p:cTn id="30" dur="1" fill="hold">
                                          <p:stCondLst>
                                            <p:cond delay="499"/>
                                          </p:stCondLst>
                                        </p:cTn>
                                        <p:tgtEl>
                                          <p:spTgt spid="172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p:bldP spid="172037" grpId="1" animBg="1"/>
      <p:bldP spid="172038" grpId="0" animBg="1"/>
      <p:bldP spid="172038" grpId="1" animBg="1"/>
      <p:bldP spid="1720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a:noFill/>
        </p:spPr>
        <p:txBody>
          <a:bodyPr/>
          <a:lstStyle/>
          <a:p>
            <a:pPr eaLnBrk="1" hangingPunct="1"/>
            <a:r>
              <a:rPr lang="en-US"/>
              <a:t>Aged Accounts Receivable</a:t>
            </a:r>
          </a:p>
        </p:txBody>
      </p:sp>
      <p:sp>
        <p:nvSpPr>
          <p:cNvPr id="230403" name="Rectangle 3"/>
          <p:cNvSpPr>
            <a:spLocks noGrp="1" noChangeArrowheads="1"/>
          </p:cNvSpPr>
          <p:nvPr>
            <p:ph idx="1"/>
          </p:nvPr>
        </p:nvSpPr>
        <p:spPr>
          <a:xfrm>
            <a:off x="457200" y="5410200"/>
            <a:ext cx="8229600" cy="1020763"/>
          </a:xfrm>
        </p:spPr>
        <p:txBody>
          <a:bodyPr/>
          <a:lstStyle/>
          <a:p>
            <a:pPr eaLnBrk="1" hangingPunct="1"/>
            <a:r>
              <a:rPr lang="en-US" sz="2800"/>
              <a:t>Record the aged categories at the end of each month for month-to-month comparison</a:t>
            </a:r>
          </a:p>
        </p:txBody>
      </p:sp>
      <p:pic>
        <p:nvPicPr>
          <p:cNvPr id="62468" name="Picture 4"/>
          <p:cNvPicPr>
            <a:picLocks noChangeAspect="1" noChangeArrowheads="1"/>
          </p:cNvPicPr>
          <p:nvPr/>
        </p:nvPicPr>
        <p:blipFill>
          <a:blip r:embed="rId2" cstate="print"/>
          <a:srcRect b="55556"/>
          <a:stretch>
            <a:fillRect/>
          </a:stretch>
        </p:blipFill>
        <p:spPr bwMode="auto">
          <a:xfrm>
            <a:off x="76200" y="1196007"/>
            <a:ext cx="8991600" cy="4011613"/>
          </a:xfrm>
          <a:prstGeom prst="rect">
            <a:avLst/>
          </a:prstGeom>
          <a:solidFill>
            <a:schemeClr val="bg1"/>
          </a:solidFill>
          <a:ln w="25400" algn="ctr">
            <a:solidFill>
              <a:schemeClr val="tx1"/>
            </a:solidFill>
            <a:miter lim="800000"/>
            <a:headEnd/>
            <a:tailEnd/>
          </a:ln>
        </p:spPr>
      </p:pic>
      <p:sp>
        <p:nvSpPr>
          <p:cNvPr id="62470" name="Rectangle 8"/>
          <p:cNvSpPr>
            <a:spLocks noChangeArrowheads="1"/>
          </p:cNvSpPr>
          <p:nvPr/>
        </p:nvSpPr>
        <p:spPr bwMode="auto">
          <a:xfrm>
            <a:off x="1085850" y="2286000"/>
            <a:ext cx="914400" cy="2895600"/>
          </a:xfrm>
          <a:prstGeom prst="rect">
            <a:avLst/>
          </a:prstGeom>
          <a:noFill/>
          <a:ln w="38100" algn="ctr">
            <a:solidFill>
              <a:srgbClr val="FF0000"/>
            </a:solidFill>
            <a:miter lim="800000"/>
            <a:headEnd/>
            <a:tailEnd/>
          </a:ln>
        </p:spPr>
        <p:txBody>
          <a:bodyPr wrap="none" anchor="ctr"/>
          <a:lstStyle/>
          <a:p>
            <a:endParaRPr lang="en-US"/>
          </a:p>
        </p:txBody>
      </p:sp>
      <p:sp>
        <p:nvSpPr>
          <p:cNvPr id="2" name="TextBox 1">
            <a:extLst>
              <a:ext uri="{FF2B5EF4-FFF2-40B4-BE49-F238E27FC236}">
                <a16:creationId xmlns:a16="http://schemas.microsoft.com/office/drawing/2014/main" id="{B82BFB66-53B1-4929-BD38-A49FD69978E4}"/>
              </a:ext>
            </a:extLst>
          </p:cNvPr>
          <p:cNvSpPr txBox="1"/>
          <p:nvPr/>
        </p:nvSpPr>
        <p:spPr>
          <a:xfrm>
            <a:off x="1066800" y="2362200"/>
            <a:ext cx="914400" cy="307777"/>
          </a:xfrm>
          <a:prstGeom prst="rect">
            <a:avLst/>
          </a:prstGeom>
          <a:solidFill>
            <a:schemeClr val="bg1"/>
          </a:solidFill>
        </p:spPr>
        <p:txBody>
          <a:bodyPr wrap="square" rtlCol="0">
            <a:spAutoFit/>
          </a:bodyPr>
          <a:lstStyle/>
          <a:p>
            <a:pPr algn="ctr"/>
            <a:r>
              <a:rPr lang="en-US" sz="1400" b="1" dirty="0"/>
              <a:t>Aug 22</a:t>
            </a:r>
          </a:p>
        </p:txBody>
      </p:sp>
      <p:sp>
        <p:nvSpPr>
          <p:cNvPr id="3" name="TextBox 2">
            <a:extLst>
              <a:ext uri="{FF2B5EF4-FFF2-40B4-BE49-F238E27FC236}">
                <a16:creationId xmlns:a16="http://schemas.microsoft.com/office/drawing/2014/main" id="{A1F70728-8CBB-42B8-8111-C75682918BAF}"/>
              </a:ext>
            </a:extLst>
          </p:cNvPr>
          <p:cNvSpPr txBox="1"/>
          <p:nvPr/>
        </p:nvSpPr>
        <p:spPr>
          <a:xfrm>
            <a:off x="1066800" y="2971800"/>
            <a:ext cx="838200" cy="307777"/>
          </a:xfrm>
          <a:prstGeom prst="rect">
            <a:avLst/>
          </a:prstGeom>
          <a:solidFill>
            <a:schemeClr val="bg1"/>
          </a:solidFill>
        </p:spPr>
        <p:txBody>
          <a:bodyPr wrap="square" rtlCol="0">
            <a:spAutoFit/>
          </a:bodyPr>
          <a:lstStyle/>
          <a:p>
            <a:pPr algn="ctr"/>
            <a:r>
              <a:rPr lang="en-US" sz="1400" b="1" dirty="0"/>
              <a:t>Sept 22 </a:t>
            </a:r>
          </a:p>
        </p:txBody>
      </p:sp>
      <p:sp>
        <p:nvSpPr>
          <p:cNvPr id="4" name="TextBox 3">
            <a:extLst>
              <a:ext uri="{FF2B5EF4-FFF2-40B4-BE49-F238E27FC236}">
                <a16:creationId xmlns:a16="http://schemas.microsoft.com/office/drawing/2014/main" id="{76FFB81E-B5C1-4DDA-B5E9-B68E43481D2C}"/>
              </a:ext>
            </a:extLst>
          </p:cNvPr>
          <p:cNvSpPr txBox="1"/>
          <p:nvPr/>
        </p:nvSpPr>
        <p:spPr>
          <a:xfrm>
            <a:off x="1181100" y="3581400"/>
            <a:ext cx="723900" cy="307777"/>
          </a:xfrm>
          <a:prstGeom prst="rect">
            <a:avLst/>
          </a:prstGeom>
          <a:solidFill>
            <a:schemeClr val="bg1"/>
          </a:solidFill>
        </p:spPr>
        <p:txBody>
          <a:bodyPr wrap="square" rtlCol="0">
            <a:spAutoFit/>
          </a:bodyPr>
          <a:lstStyle/>
          <a:p>
            <a:pPr algn="ctr"/>
            <a:r>
              <a:rPr lang="en-US" sz="1400" b="1" dirty="0"/>
              <a:t>Oct 22</a:t>
            </a:r>
          </a:p>
        </p:txBody>
      </p:sp>
      <p:sp>
        <p:nvSpPr>
          <p:cNvPr id="5" name="TextBox 4">
            <a:extLst>
              <a:ext uri="{FF2B5EF4-FFF2-40B4-BE49-F238E27FC236}">
                <a16:creationId xmlns:a16="http://schemas.microsoft.com/office/drawing/2014/main" id="{41BE373E-EC39-460C-BFA5-378A2489C857}"/>
              </a:ext>
            </a:extLst>
          </p:cNvPr>
          <p:cNvSpPr txBox="1"/>
          <p:nvPr/>
        </p:nvSpPr>
        <p:spPr>
          <a:xfrm>
            <a:off x="1181100" y="4186857"/>
            <a:ext cx="723900" cy="307777"/>
          </a:xfrm>
          <a:prstGeom prst="rect">
            <a:avLst/>
          </a:prstGeom>
          <a:solidFill>
            <a:schemeClr val="bg1"/>
          </a:solidFill>
        </p:spPr>
        <p:txBody>
          <a:bodyPr wrap="square" rtlCol="0">
            <a:spAutoFit/>
          </a:bodyPr>
          <a:lstStyle/>
          <a:p>
            <a:pPr algn="ctr"/>
            <a:r>
              <a:rPr lang="en-US" sz="1400" b="1" dirty="0"/>
              <a:t>Nov 22</a:t>
            </a:r>
          </a:p>
        </p:txBody>
      </p:sp>
      <p:sp>
        <p:nvSpPr>
          <p:cNvPr id="6" name="TextBox 5">
            <a:extLst>
              <a:ext uri="{FF2B5EF4-FFF2-40B4-BE49-F238E27FC236}">
                <a16:creationId xmlns:a16="http://schemas.microsoft.com/office/drawing/2014/main" id="{36971635-AB0B-4D6A-9361-A8CCDBA9E09E}"/>
              </a:ext>
            </a:extLst>
          </p:cNvPr>
          <p:cNvSpPr txBox="1"/>
          <p:nvPr/>
        </p:nvSpPr>
        <p:spPr>
          <a:xfrm>
            <a:off x="1066800" y="4723234"/>
            <a:ext cx="838200" cy="307777"/>
          </a:xfrm>
          <a:prstGeom prst="rect">
            <a:avLst/>
          </a:prstGeom>
          <a:solidFill>
            <a:schemeClr val="bg1"/>
          </a:solidFill>
        </p:spPr>
        <p:txBody>
          <a:bodyPr wrap="square" rtlCol="0">
            <a:spAutoFit/>
          </a:bodyPr>
          <a:lstStyle/>
          <a:p>
            <a:pPr algn="ctr"/>
            <a:r>
              <a:rPr lang="en-US" sz="1400" b="1" dirty="0"/>
              <a:t>Dec 22</a:t>
            </a:r>
          </a:p>
        </p:txBody>
      </p:sp>
      <p:sp>
        <p:nvSpPr>
          <p:cNvPr id="7" name="Rectangle 6">
            <a:extLst>
              <a:ext uri="{FF2B5EF4-FFF2-40B4-BE49-F238E27FC236}">
                <a16:creationId xmlns:a16="http://schemas.microsoft.com/office/drawing/2014/main" id="{97A13225-060D-4957-B7BA-FC322BEBAA10}"/>
              </a:ext>
            </a:extLst>
          </p:cNvPr>
          <p:cNvSpPr/>
          <p:nvPr/>
        </p:nvSpPr>
        <p:spPr>
          <a:xfrm>
            <a:off x="1066800" y="2286000"/>
            <a:ext cx="990600" cy="2921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noFill/>
            </a:endParaRPr>
          </a:p>
        </p:txBody>
      </p:sp>
      <p:sp>
        <p:nvSpPr>
          <p:cNvPr id="8" name="Rectangle 7">
            <a:extLst>
              <a:ext uri="{FF2B5EF4-FFF2-40B4-BE49-F238E27FC236}">
                <a16:creationId xmlns:a16="http://schemas.microsoft.com/office/drawing/2014/main" id="{3A3D4495-5A8E-4CC7-86B1-DDF449E17D1D}"/>
              </a:ext>
            </a:extLst>
          </p:cNvPr>
          <p:cNvSpPr/>
          <p:nvPr/>
        </p:nvSpPr>
        <p:spPr>
          <a:xfrm>
            <a:off x="1066800" y="2286000"/>
            <a:ext cx="990600" cy="2921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8B36-E02D-D206-87C4-91CB778DEB5E}"/>
              </a:ext>
            </a:extLst>
          </p:cNvPr>
          <p:cNvSpPr>
            <a:spLocks noGrp="1"/>
          </p:cNvSpPr>
          <p:nvPr>
            <p:ph type="title"/>
          </p:nvPr>
        </p:nvSpPr>
        <p:spPr>
          <a:xfrm>
            <a:off x="342900" y="365126"/>
            <a:ext cx="8172450" cy="1325563"/>
          </a:xfrm>
        </p:spPr>
        <p:txBody>
          <a:bodyPr>
            <a:normAutofit/>
          </a:bodyPr>
          <a:lstStyle/>
          <a:p>
            <a:r>
              <a:rPr lang="en-US" sz="3600" b="1" u="sng" dirty="0"/>
              <a:t>Two Key Principles (Pearls) of Benchmarking</a:t>
            </a:r>
          </a:p>
        </p:txBody>
      </p:sp>
      <p:sp>
        <p:nvSpPr>
          <p:cNvPr id="3" name="Content Placeholder 2">
            <a:extLst>
              <a:ext uri="{FF2B5EF4-FFF2-40B4-BE49-F238E27FC236}">
                <a16:creationId xmlns:a16="http://schemas.microsoft.com/office/drawing/2014/main" id="{5911825F-5AF8-399F-1C55-8A484CAAA7E6}"/>
              </a:ext>
            </a:extLst>
          </p:cNvPr>
          <p:cNvSpPr>
            <a:spLocks noGrp="1"/>
          </p:cNvSpPr>
          <p:nvPr>
            <p:ph idx="1"/>
          </p:nvPr>
        </p:nvSpPr>
        <p:spPr>
          <a:xfrm>
            <a:off x="914400" y="1592262"/>
            <a:ext cx="7886700" cy="4351338"/>
          </a:xfrm>
        </p:spPr>
        <p:txBody>
          <a:bodyPr>
            <a:normAutofit/>
          </a:bodyPr>
          <a:lstStyle/>
          <a:p>
            <a:pPr marL="514350" indent="-514350">
              <a:buAutoNum type="arabicPeriod"/>
            </a:pPr>
            <a:r>
              <a:rPr lang="en-US" sz="4000" dirty="0"/>
              <a:t>If you don’t measure it, you can’t manage it</a:t>
            </a:r>
          </a:p>
          <a:p>
            <a:pPr marL="0" indent="0">
              <a:buNone/>
            </a:pPr>
            <a:endParaRPr lang="en-US" sz="4000" dirty="0"/>
          </a:p>
          <a:p>
            <a:pPr marL="514350" indent="-514350">
              <a:buAutoNum type="arabicPeriod"/>
            </a:pPr>
            <a:r>
              <a:rPr lang="en-US" sz="4000" dirty="0"/>
              <a:t>If you don’t value it, you won’t change it</a:t>
            </a:r>
          </a:p>
        </p:txBody>
      </p:sp>
    </p:spTree>
    <p:extLst>
      <p:ext uri="{BB962C8B-B14F-4D97-AF65-F5344CB8AC3E}">
        <p14:creationId xmlns:p14="http://schemas.microsoft.com/office/powerpoint/2010/main" val="4046696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endParaRPr lang="en-US" dirty="0"/>
          </a:p>
        </p:txBody>
      </p:sp>
      <p:sp>
        <p:nvSpPr>
          <p:cNvPr id="231427" name="Rectangle 3"/>
          <p:cNvSpPr>
            <a:spLocks noGrp="1" noChangeArrowheads="1"/>
          </p:cNvSpPr>
          <p:nvPr>
            <p:ph idx="1"/>
          </p:nvPr>
        </p:nvSpPr>
        <p:spPr>
          <a:xfrm>
            <a:off x="6096000" y="2514600"/>
            <a:ext cx="3048000" cy="1219200"/>
          </a:xfrm>
        </p:spPr>
        <p:txBody>
          <a:bodyPr/>
          <a:lstStyle/>
          <a:p>
            <a:pPr marL="111125" indent="-1588" eaLnBrk="1" hangingPunct="1">
              <a:buFontTx/>
              <a:buNone/>
            </a:pPr>
            <a:r>
              <a:rPr lang="en-US" sz="2400" dirty="0"/>
              <a:t>Changes in AR can be monitored over time.</a:t>
            </a:r>
          </a:p>
        </p:txBody>
      </p:sp>
      <p:pic>
        <p:nvPicPr>
          <p:cNvPr id="63493" name="Picture 4"/>
          <p:cNvPicPr>
            <a:picLocks noChangeAspect="1" noChangeArrowheads="1"/>
          </p:cNvPicPr>
          <p:nvPr/>
        </p:nvPicPr>
        <p:blipFill>
          <a:blip r:embed="rId2" cstate="print"/>
          <a:srcRect r="11876" b="22223"/>
          <a:stretch>
            <a:fillRect/>
          </a:stretch>
        </p:blipFill>
        <p:spPr bwMode="auto">
          <a:xfrm>
            <a:off x="21838" y="365126"/>
            <a:ext cx="6019800" cy="5334000"/>
          </a:xfrm>
          <a:prstGeom prst="rect">
            <a:avLst/>
          </a:prstGeom>
          <a:noFill/>
          <a:ln w="25400" algn="ctr">
            <a:solidFill>
              <a:schemeClr val="tx1"/>
            </a:solidFill>
            <a:miter lim="800000"/>
            <a:headEnd/>
            <a:tailEnd/>
          </a:ln>
        </p:spPr>
      </p:pic>
      <p:sp>
        <p:nvSpPr>
          <p:cNvPr id="231429" name="Oval 5"/>
          <p:cNvSpPr>
            <a:spLocks noChangeArrowheads="1"/>
          </p:cNvSpPr>
          <p:nvPr/>
        </p:nvSpPr>
        <p:spPr bwMode="auto">
          <a:xfrm>
            <a:off x="5257800" y="1066800"/>
            <a:ext cx="762000" cy="457200"/>
          </a:xfrm>
          <a:prstGeom prst="ellipse">
            <a:avLst/>
          </a:prstGeom>
          <a:noFill/>
          <a:ln w="38100" algn="ctr">
            <a:solidFill>
              <a:srgbClr val="FF0000"/>
            </a:solidFill>
            <a:round/>
            <a:headEnd/>
            <a:tailEnd/>
          </a:ln>
        </p:spPr>
        <p:txBody>
          <a:bodyPr wrap="none" anchor="ctr"/>
          <a:lstStyle/>
          <a:p>
            <a:endParaRPr lang="en-US"/>
          </a:p>
        </p:txBody>
      </p:sp>
      <p:sp>
        <p:nvSpPr>
          <p:cNvPr id="231431" name="Line 7"/>
          <p:cNvSpPr>
            <a:spLocks noChangeShapeType="1"/>
          </p:cNvSpPr>
          <p:nvPr/>
        </p:nvSpPr>
        <p:spPr bwMode="auto">
          <a:xfrm flipH="1" flipV="1">
            <a:off x="6125371" y="1493044"/>
            <a:ext cx="533400" cy="990600"/>
          </a:xfrm>
          <a:prstGeom prst="line">
            <a:avLst/>
          </a:prstGeom>
          <a:noFill/>
          <a:ln w="38100">
            <a:solidFill>
              <a:srgbClr val="FF0000"/>
            </a:solidFill>
            <a:round/>
            <a:headEnd/>
            <a:tailEnd type="triangle" w="med" len="med"/>
          </a:ln>
        </p:spPr>
        <p:txBody>
          <a:bodyPr wrap="none" anchor="ctr"/>
          <a:lstStyle/>
          <a:p>
            <a:endParaRPr lang="en-US"/>
          </a:p>
        </p:txBody>
      </p:sp>
      <p:sp>
        <p:nvSpPr>
          <p:cNvPr id="231432" name="Line 8"/>
          <p:cNvSpPr>
            <a:spLocks noChangeShapeType="1"/>
          </p:cNvSpPr>
          <p:nvPr/>
        </p:nvSpPr>
        <p:spPr bwMode="auto">
          <a:xfrm flipH="1">
            <a:off x="6134797" y="3848100"/>
            <a:ext cx="457200" cy="1447800"/>
          </a:xfrm>
          <a:prstGeom prst="line">
            <a:avLst/>
          </a:prstGeom>
          <a:noFill/>
          <a:ln w="38100">
            <a:solidFill>
              <a:srgbClr val="FF0000"/>
            </a:solidFill>
            <a:round/>
            <a:headEnd/>
            <a:tailEnd type="triangle" w="med" len="med"/>
          </a:ln>
        </p:spPr>
        <p:txBody>
          <a:bodyPr wrap="none" anchor="ctr"/>
          <a:lstStyle/>
          <a:p>
            <a:endParaRPr lang="en-US"/>
          </a:p>
        </p:txBody>
      </p:sp>
      <p:sp>
        <p:nvSpPr>
          <p:cNvPr id="231433" name="Rectangle 9"/>
          <p:cNvSpPr>
            <a:spLocks noChangeArrowheads="1"/>
          </p:cNvSpPr>
          <p:nvPr/>
        </p:nvSpPr>
        <p:spPr bwMode="auto">
          <a:xfrm>
            <a:off x="6248400" y="4267199"/>
            <a:ext cx="3048000" cy="1255931"/>
          </a:xfrm>
          <a:prstGeom prst="rect">
            <a:avLst/>
          </a:prstGeom>
          <a:noFill/>
          <a:ln w="9525">
            <a:noFill/>
            <a:miter lim="800000"/>
            <a:headEnd/>
            <a:tailEnd/>
          </a:ln>
        </p:spPr>
        <p:txBody>
          <a:bodyPr/>
          <a:lstStyle/>
          <a:p>
            <a:pPr marL="111125" indent="-1588" algn="l"/>
            <a:r>
              <a:rPr lang="en-US" dirty="0"/>
              <a:t>AR “bubbles” can be identified and investigated</a:t>
            </a:r>
          </a:p>
        </p:txBody>
      </p:sp>
      <p:sp>
        <p:nvSpPr>
          <p:cNvPr id="231434" name="Oval 10"/>
          <p:cNvSpPr>
            <a:spLocks noChangeArrowheads="1"/>
          </p:cNvSpPr>
          <p:nvPr/>
        </p:nvSpPr>
        <p:spPr bwMode="auto">
          <a:xfrm>
            <a:off x="1447800" y="2438400"/>
            <a:ext cx="762000" cy="457200"/>
          </a:xfrm>
          <a:prstGeom prst="ellipse">
            <a:avLst/>
          </a:prstGeom>
          <a:noFill/>
          <a:ln w="38100" algn="ctr">
            <a:solidFill>
              <a:srgbClr val="FF0000"/>
            </a:solidFill>
            <a:round/>
            <a:headEnd/>
            <a:tailEnd/>
          </a:ln>
        </p:spPr>
        <p:txBody>
          <a:bodyPr wrap="none" anchor="ctr"/>
          <a:lstStyle/>
          <a:p>
            <a:endParaRPr lang="en-US"/>
          </a:p>
        </p:txBody>
      </p:sp>
      <p:sp>
        <p:nvSpPr>
          <p:cNvPr id="231438" name="Oval 14"/>
          <p:cNvSpPr>
            <a:spLocks noChangeArrowheads="1"/>
          </p:cNvSpPr>
          <p:nvPr/>
        </p:nvSpPr>
        <p:spPr bwMode="auto">
          <a:xfrm>
            <a:off x="2209800" y="2895600"/>
            <a:ext cx="762000" cy="457200"/>
          </a:xfrm>
          <a:prstGeom prst="ellipse">
            <a:avLst/>
          </a:prstGeom>
          <a:noFill/>
          <a:ln w="38100" algn="ctr">
            <a:solidFill>
              <a:srgbClr val="FF0000"/>
            </a:solidFill>
            <a:round/>
            <a:headEnd/>
            <a:tailEnd/>
          </a:ln>
        </p:spPr>
        <p:txBody>
          <a:bodyPr wrap="none" anchor="ctr"/>
          <a:lstStyle/>
          <a:p>
            <a:endParaRPr lang="en-US"/>
          </a:p>
        </p:txBody>
      </p:sp>
      <p:sp>
        <p:nvSpPr>
          <p:cNvPr id="231439" name="Oval 15"/>
          <p:cNvSpPr>
            <a:spLocks noChangeArrowheads="1"/>
          </p:cNvSpPr>
          <p:nvPr/>
        </p:nvSpPr>
        <p:spPr bwMode="auto">
          <a:xfrm>
            <a:off x="2971800" y="3352800"/>
            <a:ext cx="762000" cy="457200"/>
          </a:xfrm>
          <a:prstGeom prst="ellipse">
            <a:avLst/>
          </a:prstGeom>
          <a:noFill/>
          <a:ln w="38100" algn="ctr">
            <a:solidFill>
              <a:srgbClr val="FF0000"/>
            </a:solidFill>
            <a:round/>
            <a:headEnd/>
            <a:tailEnd/>
          </a:ln>
        </p:spPr>
        <p:txBody>
          <a:bodyPr wrap="none" anchor="ctr"/>
          <a:lstStyle/>
          <a:p>
            <a:endParaRPr lang="en-US"/>
          </a:p>
        </p:txBody>
      </p:sp>
      <p:sp>
        <p:nvSpPr>
          <p:cNvPr id="231440" name="Oval 16"/>
          <p:cNvSpPr>
            <a:spLocks noChangeArrowheads="1"/>
          </p:cNvSpPr>
          <p:nvPr/>
        </p:nvSpPr>
        <p:spPr bwMode="auto">
          <a:xfrm>
            <a:off x="3733800" y="3810000"/>
            <a:ext cx="762000" cy="457200"/>
          </a:xfrm>
          <a:prstGeom prst="ellipse">
            <a:avLst/>
          </a:prstGeom>
          <a:noFill/>
          <a:ln w="38100" algn="ctr">
            <a:solidFill>
              <a:srgbClr val="FF0000"/>
            </a:solidFill>
            <a:round/>
            <a:headEnd/>
            <a:tailEnd/>
          </a:ln>
        </p:spPr>
        <p:txBody>
          <a:bodyPr wrap="none" anchor="ctr"/>
          <a:lstStyle/>
          <a:p>
            <a:endParaRPr lang="en-US"/>
          </a:p>
        </p:txBody>
      </p:sp>
      <p:sp>
        <p:nvSpPr>
          <p:cNvPr id="2" name="TextBox 1">
            <a:extLst>
              <a:ext uri="{FF2B5EF4-FFF2-40B4-BE49-F238E27FC236}">
                <a16:creationId xmlns:a16="http://schemas.microsoft.com/office/drawing/2014/main" id="{BB25DDDD-1AFD-4A8F-80F3-A6DB768D0381}"/>
              </a:ext>
            </a:extLst>
          </p:cNvPr>
          <p:cNvSpPr txBox="1"/>
          <p:nvPr/>
        </p:nvSpPr>
        <p:spPr>
          <a:xfrm>
            <a:off x="762000" y="1158874"/>
            <a:ext cx="685800" cy="369332"/>
          </a:xfrm>
          <a:prstGeom prst="rect">
            <a:avLst/>
          </a:prstGeom>
          <a:solidFill>
            <a:schemeClr val="bg1"/>
          </a:solidFill>
        </p:spPr>
        <p:txBody>
          <a:bodyPr wrap="square" rtlCol="0">
            <a:spAutoFit/>
          </a:bodyPr>
          <a:lstStyle/>
          <a:p>
            <a:r>
              <a:rPr lang="en-US" sz="1200" b="1" dirty="0"/>
              <a:t>Aug</a:t>
            </a:r>
            <a:r>
              <a:rPr lang="en-US" b="1" dirty="0"/>
              <a:t> </a:t>
            </a:r>
            <a:r>
              <a:rPr lang="en-US" sz="1200" b="1" dirty="0"/>
              <a:t>20</a:t>
            </a:r>
            <a:endParaRPr lang="en-US" b="1" dirty="0"/>
          </a:p>
        </p:txBody>
      </p:sp>
      <p:pic>
        <p:nvPicPr>
          <p:cNvPr id="16" name="Picture 4">
            <a:extLst>
              <a:ext uri="{FF2B5EF4-FFF2-40B4-BE49-F238E27FC236}">
                <a16:creationId xmlns:a16="http://schemas.microsoft.com/office/drawing/2014/main" id="{D5E7975F-4B33-4D24-91D2-0BB9BCF22ACF}"/>
              </a:ext>
            </a:extLst>
          </p:cNvPr>
          <p:cNvPicPr>
            <a:picLocks noChangeAspect="1" noChangeArrowheads="1"/>
          </p:cNvPicPr>
          <p:nvPr/>
        </p:nvPicPr>
        <p:blipFill>
          <a:blip r:embed="rId2" cstate="print"/>
          <a:srcRect r="11876" b="22223"/>
          <a:stretch>
            <a:fillRect/>
          </a:stretch>
        </p:blipFill>
        <p:spPr bwMode="auto">
          <a:xfrm>
            <a:off x="0" y="232394"/>
            <a:ext cx="6019800" cy="5334000"/>
          </a:xfrm>
          <a:prstGeom prst="rect">
            <a:avLst/>
          </a:prstGeom>
          <a:noFill/>
          <a:ln w="25400" algn="ctr">
            <a:solidFill>
              <a:schemeClr val="tx1"/>
            </a:solidFill>
            <a:miter lim="800000"/>
            <a:headEnd/>
            <a:tailEnd/>
          </a:ln>
        </p:spPr>
      </p:pic>
      <p:pic>
        <p:nvPicPr>
          <p:cNvPr id="3" name="Picture 2">
            <a:extLst>
              <a:ext uri="{FF2B5EF4-FFF2-40B4-BE49-F238E27FC236}">
                <a16:creationId xmlns:a16="http://schemas.microsoft.com/office/drawing/2014/main" id="{D12CF992-55B9-4099-A651-5C57506F4C01}"/>
              </a:ext>
            </a:extLst>
          </p:cNvPr>
          <p:cNvPicPr>
            <a:picLocks noChangeAspect="1"/>
          </p:cNvPicPr>
          <p:nvPr/>
        </p:nvPicPr>
        <p:blipFill>
          <a:blip r:embed="rId3"/>
          <a:stretch>
            <a:fillRect/>
          </a:stretch>
        </p:blipFill>
        <p:spPr>
          <a:xfrm>
            <a:off x="762000" y="1097263"/>
            <a:ext cx="688908" cy="396274"/>
          </a:xfrm>
          <a:prstGeom prst="rect">
            <a:avLst/>
          </a:prstGeom>
        </p:spPr>
      </p:pic>
      <p:sp>
        <p:nvSpPr>
          <p:cNvPr id="4" name="TextBox 3">
            <a:extLst>
              <a:ext uri="{FF2B5EF4-FFF2-40B4-BE49-F238E27FC236}">
                <a16:creationId xmlns:a16="http://schemas.microsoft.com/office/drawing/2014/main" id="{0C8C7484-A4EA-4889-B647-461345D2AFD9}"/>
              </a:ext>
            </a:extLst>
          </p:cNvPr>
          <p:cNvSpPr txBox="1"/>
          <p:nvPr/>
        </p:nvSpPr>
        <p:spPr>
          <a:xfrm>
            <a:off x="790342" y="1603764"/>
            <a:ext cx="685800" cy="276999"/>
          </a:xfrm>
          <a:prstGeom prst="rect">
            <a:avLst/>
          </a:prstGeom>
          <a:solidFill>
            <a:schemeClr val="bg1"/>
          </a:solidFill>
        </p:spPr>
        <p:txBody>
          <a:bodyPr wrap="square" rtlCol="0">
            <a:spAutoFit/>
          </a:bodyPr>
          <a:lstStyle/>
          <a:p>
            <a:r>
              <a:rPr lang="en-US" sz="1200" b="1" dirty="0"/>
              <a:t>Sept 20</a:t>
            </a:r>
          </a:p>
        </p:txBody>
      </p:sp>
      <p:sp>
        <p:nvSpPr>
          <p:cNvPr id="5" name="TextBox 4">
            <a:extLst>
              <a:ext uri="{FF2B5EF4-FFF2-40B4-BE49-F238E27FC236}">
                <a16:creationId xmlns:a16="http://schemas.microsoft.com/office/drawing/2014/main" id="{4678E6C4-C503-4F30-B300-39A8A1737A6A}"/>
              </a:ext>
            </a:extLst>
          </p:cNvPr>
          <p:cNvSpPr txBox="1"/>
          <p:nvPr/>
        </p:nvSpPr>
        <p:spPr>
          <a:xfrm>
            <a:off x="790342" y="2019300"/>
            <a:ext cx="762000" cy="276999"/>
          </a:xfrm>
          <a:prstGeom prst="rect">
            <a:avLst/>
          </a:prstGeom>
          <a:solidFill>
            <a:schemeClr val="bg1"/>
          </a:solidFill>
        </p:spPr>
        <p:txBody>
          <a:bodyPr wrap="square" rtlCol="0">
            <a:spAutoFit/>
          </a:bodyPr>
          <a:lstStyle/>
          <a:p>
            <a:r>
              <a:rPr lang="en-US" sz="1200" b="1" dirty="0"/>
              <a:t>Oct 20</a:t>
            </a:r>
          </a:p>
        </p:txBody>
      </p:sp>
      <p:sp>
        <p:nvSpPr>
          <p:cNvPr id="6" name="TextBox 5">
            <a:extLst>
              <a:ext uri="{FF2B5EF4-FFF2-40B4-BE49-F238E27FC236}">
                <a16:creationId xmlns:a16="http://schemas.microsoft.com/office/drawing/2014/main" id="{98D9055B-688A-416B-9925-AF0D4EB97CDD}"/>
              </a:ext>
            </a:extLst>
          </p:cNvPr>
          <p:cNvSpPr txBox="1"/>
          <p:nvPr/>
        </p:nvSpPr>
        <p:spPr>
          <a:xfrm>
            <a:off x="797312" y="2514600"/>
            <a:ext cx="678830" cy="276999"/>
          </a:xfrm>
          <a:prstGeom prst="rect">
            <a:avLst/>
          </a:prstGeom>
          <a:solidFill>
            <a:schemeClr val="bg1"/>
          </a:solidFill>
        </p:spPr>
        <p:txBody>
          <a:bodyPr wrap="square" rtlCol="0">
            <a:spAutoFit/>
          </a:bodyPr>
          <a:lstStyle/>
          <a:p>
            <a:r>
              <a:rPr lang="en-US" sz="1200" b="1" dirty="0"/>
              <a:t>Nov 20</a:t>
            </a:r>
          </a:p>
        </p:txBody>
      </p:sp>
      <p:sp>
        <p:nvSpPr>
          <p:cNvPr id="8" name="TextBox 7">
            <a:extLst>
              <a:ext uri="{FF2B5EF4-FFF2-40B4-BE49-F238E27FC236}">
                <a16:creationId xmlns:a16="http://schemas.microsoft.com/office/drawing/2014/main" id="{6605C5C3-591C-400F-B293-8E0714158EEA}"/>
              </a:ext>
            </a:extLst>
          </p:cNvPr>
          <p:cNvSpPr txBox="1"/>
          <p:nvPr/>
        </p:nvSpPr>
        <p:spPr>
          <a:xfrm>
            <a:off x="797312" y="2895600"/>
            <a:ext cx="650488" cy="276999"/>
          </a:xfrm>
          <a:prstGeom prst="rect">
            <a:avLst/>
          </a:prstGeom>
          <a:solidFill>
            <a:schemeClr val="bg1"/>
          </a:solidFill>
        </p:spPr>
        <p:txBody>
          <a:bodyPr wrap="square" rtlCol="0">
            <a:spAutoFit/>
          </a:bodyPr>
          <a:lstStyle/>
          <a:p>
            <a:r>
              <a:rPr lang="en-US" sz="1200" b="1" dirty="0"/>
              <a:t>Dev 20</a:t>
            </a:r>
          </a:p>
        </p:txBody>
      </p:sp>
      <p:sp>
        <p:nvSpPr>
          <p:cNvPr id="9" name="TextBox 8">
            <a:extLst>
              <a:ext uri="{FF2B5EF4-FFF2-40B4-BE49-F238E27FC236}">
                <a16:creationId xmlns:a16="http://schemas.microsoft.com/office/drawing/2014/main" id="{854D078F-360E-4915-BF05-F48866DA66BD}"/>
              </a:ext>
            </a:extLst>
          </p:cNvPr>
          <p:cNvSpPr txBox="1"/>
          <p:nvPr/>
        </p:nvSpPr>
        <p:spPr>
          <a:xfrm>
            <a:off x="797312" y="3429000"/>
            <a:ext cx="650488" cy="276999"/>
          </a:xfrm>
          <a:prstGeom prst="rect">
            <a:avLst/>
          </a:prstGeom>
          <a:solidFill>
            <a:schemeClr val="bg1"/>
          </a:solidFill>
        </p:spPr>
        <p:txBody>
          <a:bodyPr wrap="square" rtlCol="0">
            <a:spAutoFit/>
          </a:bodyPr>
          <a:lstStyle/>
          <a:p>
            <a:r>
              <a:rPr lang="en-US" sz="1200" b="1" dirty="0"/>
              <a:t>Jan 21</a:t>
            </a:r>
          </a:p>
        </p:txBody>
      </p:sp>
      <p:sp>
        <p:nvSpPr>
          <p:cNvPr id="10" name="TextBox 9">
            <a:extLst>
              <a:ext uri="{FF2B5EF4-FFF2-40B4-BE49-F238E27FC236}">
                <a16:creationId xmlns:a16="http://schemas.microsoft.com/office/drawing/2014/main" id="{6CF88159-B6C0-4E32-A449-0F10223F55EF}"/>
              </a:ext>
            </a:extLst>
          </p:cNvPr>
          <p:cNvSpPr txBox="1"/>
          <p:nvPr/>
        </p:nvSpPr>
        <p:spPr>
          <a:xfrm>
            <a:off x="797312" y="3886200"/>
            <a:ext cx="678830" cy="276999"/>
          </a:xfrm>
          <a:prstGeom prst="rect">
            <a:avLst/>
          </a:prstGeom>
          <a:solidFill>
            <a:schemeClr val="bg1"/>
          </a:solidFill>
        </p:spPr>
        <p:txBody>
          <a:bodyPr wrap="square" rtlCol="0">
            <a:spAutoFit/>
          </a:bodyPr>
          <a:lstStyle/>
          <a:p>
            <a:r>
              <a:rPr lang="en-US" sz="1200" b="1" dirty="0"/>
              <a:t>Feb 21</a:t>
            </a:r>
          </a:p>
        </p:txBody>
      </p:sp>
      <p:sp>
        <p:nvSpPr>
          <p:cNvPr id="11" name="TextBox 10">
            <a:extLst>
              <a:ext uri="{FF2B5EF4-FFF2-40B4-BE49-F238E27FC236}">
                <a16:creationId xmlns:a16="http://schemas.microsoft.com/office/drawing/2014/main" id="{8949AE01-E96C-4E06-802C-BB1D528C8894}"/>
              </a:ext>
            </a:extLst>
          </p:cNvPr>
          <p:cNvSpPr txBox="1"/>
          <p:nvPr/>
        </p:nvSpPr>
        <p:spPr>
          <a:xfrm>
            <a:off x="762000" y="4267200"/>
            <a:ext cx="685800" cy="276999"/>
          </a:xfrm>
          <a:prstGeom prst="rect">
            <a:avLst/>
          </a:prstGeom>
          <a:solidFill>
            <a:schemeClr val="bg1"/>
          </a:solidFill>
        </p:spPr>
        <p:txBody>
          <a:bodyPr wrap="square" rtlCol="0">
            <a:spAutoFit/>
          </a:bodyPr>
          <a:lstStyle/>
          <a:p>
            <a:r>
              <a:rPr lang="en-US" sz="1200" b="1" dirty="0"/>
              <a:t>Mar 21</a:t>
            </a:r>
          </a:p>
        </p:txBody>
      </p:sp>
      <p:sp>
        <p:nvSpPr>
          <p:cNvPr id="12" name="TextBox 11">
            <a:extLst>
              <a:ext uri="{FF2B5EF4-FFF2-40B4-BE49-F238E27FC236}">
                <a16:creationId xmlns:a16="http://schemas.microsoft.com/office/drawing/2014/main" id="{0DAA51B2-27E5-47F8-A5A1-6473B26D17AC}"/>
              </a:ext>
            </a:extLst>
          </p:cNvPr>
          <p:cNvSpPr txBox="1"/>
          <p:nvPr/>
        </p:nvSpPr>
        <p:spPr>
          <a:xfrm>
            <a:off x="695092" y="4800600"/>
            <a:ext cx="781050" cy="276999"/>
          </a:xfrm>
          <a:prstGeom prst="rect">
            <a:avLst/>
          </a:prstGeom>
          <a:solidFill>
            <a:schemeClr val="bg1"/>
          </a:solidFill>
        </p:spPr>
        <p:txBody>
          <a:bodyPr wrap="square" rtlCol="0">
            <a:spAutoFit/>
          </a:bodyPr>
          <a:lstStyle/>
          <a:p>
            <a:r>
              <a:rPr lang="en-US" sz="1200" b="1" dirty="0"/>
              <a:t>April 21</a:t>
            </a:r>
          </a:p>
        </p:txBody>
      </p:sp>
      <p:sp>
        <p:nvSpPr>
          <p:cNvPr id="13" name="TextBox 12">
            <a:extLst>
              <a:ext uri="{FF2B5EF4-FFF2-40B4-BE49-F238E27FC236}">
                <a16:creationId xmlns:a16="http://schemas.microsoft.com/office/drawing/2014/main" id="{4E5B7918-9B2C-4E2E-8BBC-3C9FE81C55CB}"/>
              </a:ext>
            </a:extLst>
          </p:cNvPr>
          <p:cNvSpPr txBox="1"/>
          <p:nvPr/>
        </p:nvSpPr>
        <p:spPr>
          <a:xfrm>
            <a:off x="666750" y="5246132"/>
            <a:ext cx="781050" cy="276999"/>
          </a:xfrm>
          <a:prstGeom prst="rect">
            <a:avLst/>
          </a:prstGeom>
          <a:solidFill>
            <a:schemeClr val="bg1"/>
          </a:solidFill>
        </p:spPr>
        <p:txBody>
          <a:bodyPr wrap="square" rtlCol="0">
            <a:spAutoFit/>
          </a:bodyPr>
          <a:lstStyle/>
          <a:p>
            <a:r>
              <a:rPr lang="en-US" sz="1200" b="1" dirty="0"/>
              <a:t>Mar 21</a:t>
            </a:r>
          </a:p>
        </p:txBody>
      </p:sp>
      <p:sp>
        <p:nvSpPr>
          <p:cNvPr id="17" name="Oval 16">
            <a:extLst>
              <a:ext uri="{FF2B5EF4-FFF2-40B4-BE49-F238E27FC236}">
                <a16:creationId xmlns:a16="http://schemas.microsoft.com/office/drawing/2014/main" id="{F87925A6-0505-4764-9F4D-BBBDE1EBDA1F}"/>
              </a:ext>
            </a:extLst>
          </p:cNvPr>
          <p:cNvSpPr/>
          <p:nvPr/>
        </p:nvSpPr>
        <p:spPr>
          <a:xfrm>
            <a:off x="2154973" y="2895600"/>
            <a:ext cx="914400" cy="348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56E180-BD61-457B-9790-A1FE2BEB58C1}"/>
              </a:ext>
            </a:extLst>
          </p:cNvPr>
          <p:cNvSpPr/>
          <p:nvPr/>
        </p:nvSpPr>
        <p:spPr>
          <a:xfrm>
            <a:off x="3064959" y="3328454"/>
            <a:ext cx="668841" cy="3775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572CE0-F7E3-49B6-8E74-2E340ADBB54E}"/>
              </a:ext>
            </a:extLst>
          </p:cNvPr>
          <p:cNvSpPr/>
          <p:nvPr/>
        </p:nvSpPr>
        <p:spPr>
          <a:xfrm>
            <a:off x="3788162" y="3705998"/>
            <a:ext cx="821242" cy="4572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2" name="Oval 21">
            <a:extLst>
              <a:ext uri="{FF2B5EF4-FFF2-40B4-BE49-F238E27FC236}">
                <a16:creationId xmlns:a16="http://schemas.microsoft.com/office/drawing/2014/main" id="{20AB4F64-8BA9-4D5D-8951-E30524772088}"/>
              </a:ext>
            </a:extLst>
          </p:cNvPr>
          <p:cNvSpPr/>
          <p:nvPr/>
        </p:nvSpPr>
        <p:spPr>
          <a:xfrm>
            <a:off x="5282426" y="5077599"/>
            <a:ext cx="781050" cy="488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16FFB8F-8220-4B14-9F53-AD5CFA9FDCBC}"/>
              </a:ext>
            </a:extLst>
          </p:cNvPr>
          <p:cNvSpPr/>
          <p:nvPr/>
        </p:nvSpPr>
        <p:spPr>
          <a:xfrm>
            <a:off x="1485668" y="2414054"/>
            <a:ext cx="678830" cy="348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A549936-29D3-47E0-BBE2-C5CF05CF7857}"/>
              </a:ext>
            </a:extLst>
          </p:cNvPr>
          <p:cNvSpPr/>
          <p:nvPr/>
        </p:nvSpPr>
        <p:spPr>
          <a:xfrm>
            <a:off x="5277879" y="1023123"/>
            <a:ext cx="797865" cy="5369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14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3143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143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31440"/>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231431"/>
                                        </p:tgtEl>
                                      </p:cBhvr>
                                    </p:animEffect>
                                    <p:set>
                                      <p:cBhvr>
                                        <p:cTn id="21" dur="1" fill="hold">
                                          <p:stCondLst>
                                            <p:cond delay="499"/>
                                          </p:stCondLst>
                                        </p:cTn>
                                        <p:tgtEl>
                                          <p:spTgt spid="23143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31432"/>
                                        </p:tgtEl>
                                      </p:cBhvr>
                                    </p:animEffect>
                                    <p:set>
                                      <p:cBhvr>
                                        <p:cTn id="24" dur="1" fill="hold">
                                          <p:stCondLst>
                                            <p:cond delay="499"/>
                                          </p:stCondLst>
                                        </p:cTn>
                                        <p:tgtEl>
                                          <p:spTgt spid="23143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31427">
                                            <p:txEl>
                                              <p:pRg st="0" end="0"/>
                                            </p:txEl>
                                          </p:spTgt>
                                        </p:tgtEl>
                                      </p:cBhvr>
                                    </p:animEffect>
                                    <p:set>
                                      <p:cBhvr>
                                        <p:cTn id="27" dur="1" fill="hold">
                                          <p:stCondLst>
                                            <p:cond delay="499"/>
                                          </p:stCondLst>
                                        </p:cTn>
                                        <p:tgtEl>
                                          <p:spTgt spid="231427">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31429"/>
                                        </p:tgtEl>
                                      </p:cBhvr>
                                    </p:animEffect>
                                    <p:set>
                                      <p:cBhvr>
                                        <p:cTn id="30" dur="1" fill="hold">
                                          <p:stCondLst>
                                            <p:cond delay="499"/>
                                          </p:stCondLst>
                                        </p:cTn>
                                        <p:tgtEl>
                                          <p:spTgt spid="2314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31" grpId="0" animBg="1"/>
      <p:bldP spid="231432" grpId="0" animBg="1"/>
      <p:bldP spid="231433" grpId="0"/>
      <p:bldP spid="231434" grpId="0" animBg="1"/>
      <p:bldP spid="231438" grpId="0" animBg="1"/>
      <p:bldP spid="231439" grpId="0" animBg="1"/>
      <p:bldP spid="2314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endParaRPr lang="en-US"/>
          </a:p>
        </p:txBody>
      </p:sp>
      <p:sp>
        <p:nvSpPr>
          <p:cNvPr id="64516" name="Rectangle 3"/>
          <p:cNvSpPr>
            <a:spLocks noGrp="1" noChangeArrowheads="1"/>
          </p:cNvSpPr>
          <p:nvPr>
            <p:ph idx="1"/>
          </p:nvPr>
        </p:nvSpPr>
        <p:spPr>
          <a:xfrm>
            <a:off x="457200" y="5105400"/>
            <a:ext cx="8229600" cy="1401763"/>
          </a:xfrm>
        </p:spPr>
        <p:txBody>
          <a:bodyPr/>
          <a:lstStyle/>
          <a:p>
            <a:pPr eaLnBrk="1" hangingPunct="1">
              <a:lnSpc>
                <a:spcPct val="80000"/>
              </a:lnSpc>
            </a:pPr>
            <a:r>
              <a:rPr lang="en-US" sz="2800" dirty="0"/>
              <a:t>Bill date and service date </a:t>
            </a:r>
          </a:p>
          <a:p>
            <a:pPr eaLnBrk="1" hangingPunct="1">
              <a:lnSpc>
                <a:spcPct val="80000"/>
              </a:lnSpc>
            </a:pPr>
            <a:r>
              <a:rPr lang="en-US" sz="2800" dirty="0"/>
              <a:t>Trending $ and %</a:t>
            </a:r>
          </a:p>
          <a:p>
            <a:pPr eaLnBrk="1" hangingPunct="1">
              <a:lnSpc>
                <a:spcPct val="80000"/>
              </a:lnSpc>
            </a:pPr>
            <a:r>
              <a:rPr lang="en-US" sz="2800" dirty="0"/>
              <a:t>Including MGMA median values</a:t>
            </a:r>
          </a:p>
        </p:txBody>
      </p:sp>
      <p:pic>
        <p:nvPicPr>
          <p:cNvPr id="64517" name="Picture 4"/>
          <p:cNvPicPr>
            <a:picLocks noChangeAspect="1" noChangeArrowheads="1"/>
          </p:cNvPicPr>
          <p:nvPr/>
        </p:nvPicPr>
        <p:blipFill>
          <a:blip r:embed="rId2" cstate="print"/>
          <a:srcRect/>
          <a:stretch>
            <a:fillRect/>
          </a:stretch>
        </p:blipFill>
        <p:spPr bwMode="auto">
          <a:xfrm>
            <a:off x="0" y="0"/>
            <a:ext cx="9144000" cy="5064125"/>
          </a:xfrm>
          <a:prstGeom prst="rect">
            <a:avLst/>
          </a:prstGeom>
          <a:noFill/>
          <a:ln w="38100" algn="ctr">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2" descr="thumbs_up"/>
          <p:cNvPicPr>
            <a:picLocks noChangeAspect="1" noChangeArrowheads="1"/>
          </p:cNvPicPr>
          <p:nvPr/>
        </p:nvPicPr>
        <p:blipFill>
          <a:blip r:embed="rId2" cstate="print"/>
          <a:srcRect/>
          <a:stretch>
            <a:fillRect/>
          </a:stretch>
        </p:blipFill>
        <p:spPr bwMode="auto">
          <a:xfrm>
            <a:off x="0" y="304800"/>
            <a:ext cx="9144000" cy="5638800"/>
          </a:xfrm>
          <a:prstGeom prst="rect">
            <a:avLst/>
          </a:prstGeom>
          <a:noFill/>
          <a:ln w="9525">
            <a:noFill/>
            <a:miter lim="800000"/>
            <a:headEnd/>
            <a:tailEnd/>
          </a:ln>
        </p:spPr>
      </p:pic>
      <p:sp>
        <p:nvSpPr>
          <p:cNvPr id="412675" name="Rectangle 3"/>
          <p:cNvSpPr>
            <a:spLocks noChangeArrowheads="1"/>
          </p:cNvSpPr>
          <p:nvPr/>
        </p:nvSpPr>
        <p:spPr bwMode="auto">
          <a:xfrm>
            <a:off x="457200" y="5257800"/>
            <a:ext cx="8382000" cy="1219200"/>
          </a:xfrm>
          <a:prstGeom prst="rect">
            <a:avLst/>
          </a:prstGeom>
          <a:solidFill>
            <a:schemeClr val="bg1"/>
          </a:solidFill>
          <a:ln w="9525">
            <a:noFill/>
            <a:miter lim="800000"/>
            <a:headEnd/>
            <a:tailEnd/>
          </a:ln>
        </p:spPr>
        <p:txBody>
          <a:bodyPr/>
          <a:lstStyle/>
          <a:p>
            <a:pPr marL="742950" lvl="1" indent="-285750" algn="l">
              <a:buFontTx/>
              <a:buChar char="–"/>
            </a:pPr>
            <a:r>
              <a:rPr lang="en-US" sz="3600" b="1" dirty="0"/>
              <a:t>Aim for 1 month’s charges in AR.  </a:t>
            </a:r>
          </a:p>
        </p:txBody>
      </p:sp>
      <p:sp>
        <p:nvSpPr>
          <p:cNvPr id="412676" name="Rectangle 4"/>
          <p:cNvSpPr>
            <a:spLocks noChangeArrowheads="1"/>
          </p:cNvSpPr>
          <p:nvPr/>
        </p:nvSpPr>
        <p:spPr bwMode="auto">
          <a:xfrm>
            <a:off x="381000" y="3581400"/>
            <a:ext cx="8458200" cy="1219200"/>
          </a:xfrm>
          <a:prstGeom prst="rect">
            <a:avLst/>
          </a:prstGeom>
          <a:solidFill>
            <a:schemeClr val="bg1"/>
          </a:solidFill>
          <a:ln w="9525">
            <a:noFill/>
            <a:miter lim="800000"/>
            <a:headEnd/>
            <a:tailEnd/>
          </a:ln>
        </p:spPr>
        <p:txBody>
          <a:bodyPr/>
          <a:lstStyle/>
          <a:p>
            <a:pPr marL="742950" lvl="1" indent="-285750" algn="l">
              <a:buFontTx/>
              <a:buChar char="–"/>
            </a:pPr>
            <a:r>
              <a:rPr lang="en-US" sz="3600" b="1" dirty="0"/>
              <a:t>No more than 15-20% of AR should be aged greater than 90 days.  </a:t>
            </a:r>
          </a:p>
        </p:txBody>
      </p:sp>
      <p:sp>
        <p:nvSpPr>
          <p:cNvPr id="412677" name="Rectangle 5"/>
          <p:cNvSpPr>
            <a:spLocks noChangeArrowheads="1"/>
          </p:cNvSpPr>
          <p:nvPr/>
        </p:nvSpPr>
        <p:spPr bwMode="auto">
          <a:xfrm>
            <a:off x="609600" y="1676400"/>
            <a:ext cx="7772400" cy="1143000"/>
          </a:xfrm>
          <a:prstGeom prst="rect">
            <a:avLst/>
          </a:prstGeom>
          <a:solidFill>
            <a:schemeClr val="bg1"/>
          </a:solidFill>
          <a:ln w="9525">
            <a:noFill/>
            <a:miter lim="800000"/>
            <a:headEnd/>
            <a:tailEnd/>
          </a:ln>
        </p:spPr>
        <p:txBody>
          <a:bodyPr/>
          <a:lstStyle/>
          <a:p>
            <a:pPr marL="742950" lvl="1" indent="-285750" algn="l">
              <a:buFontTx/>
              <a:buChar char="–"/>
            </a:pPr>
            <a:r>
              <a:rPr lang="en-US" sz="3600" b="1" dirty="0"/>
              <a:t>50% to 70% of AR should be less than 60 days old.</a:t>
            </a:r>
          </a:p>
        </p:txBody>
      </p:sp>
      <p:sp>
        <p:nvSpPr>
          <p:cNvPr id="66567" name="Rectangle 6"/>
          <p:cNvSpPr>
            <a:spLocks noGrp="1" noChangeArrowheads="1"/>
          </p:cNvSpPr>
          <p:nvPr>
            <p:ph type="title"/>
          </p:nvPr>
        </p:nvSpPr>
        <p:spPr>
          <a:xfrm>
            <a:off x="0" y="274638"/>
            <a:ext cx="9144000" cy="1143000"/>
          </a:xfrm>
        </p:spPr>
        <p:txBody>
          <a:bodyPr/>
          <a:lstStyle/>
          <a:p>
            <a:pPr eaLnBrk="1" hangingPunct="1"/>
            <a:r>
              <a:rPr lang="en-US" sz="4000" b="1"/>
              <a:t>Accounts Receivable Thumb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animBg="1"/>
      <p:bldP spid="412676" grpId="0" animBg="1"/>
      <p:bldP spid="4126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19BDF-7387-4465-B679-4C85A98F8103}"/>
              </a:ext>
            </a:extLst>
          </p:cNvPr>
          <p:cNvPicPr>
            <a:picLocks noChangeAspect="1"/>
          </p:cNvPicPr>
          <p:nvPr/>
        </p:nvPicPr>
        <p:blipFill>
          <a:blip r:embed="rId2"/>
          <a:stretch>
            <a:fillRect/>
          </a:stretch>
        </p:blipFill>
        <p:spPr>
          <a:xfrm>
            <a:off x="0" y="457200"/>
            <a:ext cx="9144000" cy="4038600"/>
          </a:xfrm>
          <a:prstGeom prst="rect">
            <a:avLst/>
          </a:prstGeom>
        </p:spPr>
      </p:pic>
      <p:sp>
        <p:nvSpPr>
          <p:cNvPr id="6" name="Rectangle 5">
            <a:extLst>
              <a:ext uri="{FF2B5EF4-FFF2-40B4-BE49-F238E27FC236}">
                <a16:creationId xmlns:a16="http://schemas.microsoft.com/office/drawing/2014/main" id="{F3F085A6-85A0-4CA0-9B36-447FD499C387}"/>
              </a:ext>
            </a:extLst>
          </p:cNvPr>
          <p:cNvSpPr/>
          <p:nvPr/>
        </p:nvSpPr>
        <p:spPr>
          <a:xfrm>
            <a:off x="6324600" y="2057400"/>
            <a:ext cx="838200" cy="2362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90A854-5FD7-42BE-8D45-BA6017A8E6DF}"/>
              </a:ext>
            </a:extLst>
          </p:cNvPr>
          <p:cNvSpPr txBox="1"/>
          <p:nvPr/>
        </p:nvSpPr>
        <p:spPr>
          <a:xfrm>
            <a:off x="228600" y="4876800"/>
            <a:ext cx="8458200" cy="1477328"/>
          </a:xfrm>
          <a:prstGeom prst="rect">
            <a:avLst/>
          </a:prstGeom>
          <a:noFill/>
        </p:spPr>
        <p:txBody>
          <a:bodyPr wrap="square" rtlCol="0">
            <a:spAutoFit/>
          </a:bodyPr>
          <a:lstStyle/>
          <a:p>
            <a:r>
              <a:rPr lang="en-US" dirty="0"/>
              <a:t>Benchmarking Gross charges and revenue per FTE physician Family Practice</a:t>
            </a:r>
          </a:p>
          <a:p>
            <a:endParaRPr lang="en-US" dirty="0"/>
          </a:p>
          <a:p>
            <a:r>
              <a:rPr lang="en-US" dirty="0"/>
              <a:t>	Median Charges: $1,202,719</a:t>
            </a:r>
          </a:p>
          <a:p>
            <a:r>
              <a:rPr lang="en-US" dirty="0"/>
              <a:t>	Median FFS Revenue: $575,000</a:t>
            </a:r>
          </a:p>
          <a:p>
            <a:r>
              <a:rPr lang="en-US" dirty="0"/>
              <a:t>	*Look at 75% and 90% percentiles</a:t>
            </a:r>
          </a:p>
        </p:txBody>
      </p:sp>
      <p:sp>
        <p:nvSpPr>
          <p:cNvPr id="8" name="Rectangle 7">
            <a:extLst>
              <a:ext uri="{FF2B5EF4-FFF2-40B4-BE49-F238E27FC236}">
                <a16:creationId xmlns:a16="http://schemas.microsoft.com/office/drawing/2014/main" id="{486612CD-2495-4D68-8DF9-6A5C3A8221A3}"/>
              </a:ext>
            </a:extLst>
          </p:cNvPr>
          <p:cNvSpPr/>
          <p:nvPr/>
        </p:nvSpPr>
        <p:spPr>
          <a:xfrm>
            <a:off x="7315200" y="2057400"/>
            <a:ext cx="1752600" cy="381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E395A6-5D5D-4BFE-B843-DB9B2F2D2950}"/>
              </a:ext>
            </a:extLst>
          </p:cNvPr>
          <p:cNvSpPr/>
          <p:nvPr/>
        </p:nvSpPr>
        <p:spPr>
          <a:xfrm>
            <a:off x="7315200" y="2971800"/>
            <a:ext cx="1600200" cy="228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23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5A0E78-750A-4D17-A89D-CB391E761932}"/>
              </a:ext>
            </a:extLst>
          </p:cNvPr>
          <p:cNvPicPr>
            <a:picLocks noChangeAspect="1"/>
          </p:cNvPicPr>
          <p:nvPr/>
        </p:nvPicPr>
        <p:blipFill>
          <a:blip r:embed="rId3"/>
          <a:stretch>
            <a:fillRect/>
          </a:stretch>
        </p:blipFill>
        <p:spPr>
          <a:xfrm>
            <a:off x="0" y="304800"/>
            <a:ext cx="9144000" cy="3276600"/>
          </a:xfrm>
          <a:prstGeom prst="rect">
            <a:avLst/>
          </a:prstGeom>
        </p:spPr>
      </p:pic>
      <p:sp>
        <p:nvSpPr>
          <p:cNvPr id="13" name="TextBox 12">
            <a:extLst>
              <a:ext uri="{FF2B5EF4-FFF2-40B4-BE49-F238E27FC236}">
                <a16:creationId xmlns:a16="http://schemas.microsoft.com/office/drawing/2014/main" id="{11CBED84-673B-46C7-9A43-112A0F9CCDE2}"/>
              </a:ext>
            </a:extLst>
          </p:cNvPr>
          <p:cNvSpPr txBox="1"/>
          <p:nvPr/>
        </p:nvSpPr>
        <p:spPr>
          <a:xfrm>
            <a:off x="1828800" y="5943600"/>
            <a:ext cx="6248400" cy="369332"/>
          </a:xfrm>
          <a:prstGeom prst="rect">
            <a:avLst/>
          </a:prstGeom>
          <a:solidFill>
            <a:schemeClr val="bg1"/>
          </a:solidFill>
        </p:spPr>
        <p:txBody>
          <a:bodyPr wrap="square" rtlCol="0">
            <a:spAutoFit/>
          </a:bodyPr>
          <a:lstStyle/>
          <a:p>
            <a:endParaRPr lang="en-US" dirty="0"/>
          </a:p>
        </p:txBody>
      </p:sp>
      <p:cxnSp>
        <p:nvCxnSpPr>
          <p:cNvPr id="15" name="Straight Connector 14">
            <a:extLst>
              <a:ext uri="{FF2B5EF4-FFF2-40B4-BE49-F238E27FC236}">
                <a16:creationId xmlns:a16="http://schemas.microsoft.com/office/drawing/2014/main" id="{1E1628D3-E9EF-4738-BC65-4EE83BF0E926}"/>
              </a:ext>
            </a:extLst>
          </p:cNvPr>
          <p:cNvCxnSpPr>
            <a:cxnSpLocks/>
            <a:stCxn id="13" idx="1"/>
          </p:cNvCxnSpPr>
          <p:nvPr/>
        </p:nvCxnSpPr>
        <p:spPr>
          <a:xfrm>
            <a:off x="1828800" y="6128266"/>
            <a:ext cx="6477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DB47EC0-3F7C-4299-BA2E-C4237D540C91}"/>
              </a:ext>
            </a:extLst>
          </p:cNvPr>
          <p:cNvPicPr>
            <a:picLocks noChangeAspect="1"/>
          </p:cNvPicPr>
          <p:nvPr/>
        </p:nvPicPr>
        <p:blipFill>
          <a:blip r:embed="rId4"/>
          <a:stretch>
            <a:fillRect/>
          </a:stretch>
        </p:blipFill>
        <p:spPr>
          <a:xfrm>
            <a:off x="124522" y="3603183"/>
            <a:ext cx="8969607" cy="2715475"/>
          </a:xfrm>
          <a:prstGeom prst="rect">
            <a:avLst/>
          </a:prstGeom>
        </p:spPr>
      </p:pic>
      <p:pic>
        <p:nvPicPr>
          <p:cNvPr id="20" name="Picture 19">
            <a:extLst>
              <a:ext uri="{FF2B5EF4-FFF2-40B4-BE49-F238E27FC236}">
                <a16:creationId xmlns:a16="http://schemas.microsoft.com/office/drawing/2014/main" id="{D886B2CE-9C6B-4FE4-AC6D-E416924133FB}"/>
              </a:ext>
            </a:extLst>
          </p:cNvPr>
          <p:cNvPicPr>
            <a:picLocks noChangeAspect="1"/>
          </p:cNvPicPr>
          <p:nvPr/>
        </p:nvPicPr>
        <p:blipFill>
          <a:blip r:embed="rId5"/>
          <a:stretch>
            <a:fillRect/>
          </a:stretch>
        </p:blipFill>
        <p:spPr>
          <a:xfrm>
            <a:off x="899788" y="5348284"/>
            <a:ext cx="1462458" cy="442916"/>
          </a:xfrm>
          <a:prstGeom prst="rect">
            <a:avLst/>
          </a:prstGeom>
        </p:spPr>
      </p:pic>
      <p:sp>
        <p:nvSpPr>
          <p:cNvPr id="22" name="Rectangle 21">
            <a:extLst>
              <a:ext uri="{FF2B5EF4-FFF2-40B4-BE49-F238E27FC236}">
                <a16:creationId xmlns:a16="http://schemas.microsoft.com/office/drawing/2014/main" id="{70CC9DC8-0E71-4691-86D9-496582B8EF14}"/>
              </a:ext>
            </a:extLst>
          </p:cNvPr>
          <p:cNvSpPr/>
          <p:nvPr/>
        </p:nvSpPr>
        <p:spPr>
          <a:xfrm>
            <a:off x="2286000" y="6000698"/>
            <a:ext cx="762000" cy="3122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1200" dirty="0">
                <a:solidFill>
                  <a:schemeClr val="tx1"/>
                </a:solidFill>
              </a:rPr>
              <a:t>53.97%</a:t>
            </a:r>
          </a:p>
        </p:txBody>
      </p:sp>
      <p:sp>
        <p:nvSpPr>
          <p:cNvPr id="23" name="Rectangle 22">
            <a:extLst>
              <a:ext uri="{FF2B5EF4-FFF2-40B4-BE49-F238E27FC236}">
                <a16:creationId xmlns:a16="http://schemas.microsoft.com/office/drawing/2014/main" id="{B4BD771C-3622-402E-BB08-B9928F8EC906}"/>
              </a:ext>
            </a:extLst>
          </p:cNvPr>
          <p:cNvSpPr/>
          <p:nvPr/>
        </p:nvSpPr>
        <p:spPr>
          <a:xfrm>
            <a:off x="338254" y="6000695"/>
            <a:ext cx="8653346" cy="442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D604F9-07D7-4B78-ADA2-9EAD63CB358B}"/>
              </a:ext>
            </a:extLst>
          </p:cNvPr>
          <p:cNvSpPr/>
          <p:nvPr/>
        </p:nvSpPr>
        <p:spPr>
          <a:xfrm>
            <a:off x="6324600" y="2228901"/>
            <a:ext cx="914400" cy="13202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56443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5967FF-7F93-69EF-648F-8FF2A61A474A}"/>
              </a:ext>
            </a:extLst>
          </p:cNvPr>
          <p:cNvGraphicFramePr/>
          <p:nvPr>
            <p:extLst>
              <p:ext uri="{D42A27DB-BD31-4B8C-83A1-F6EECF244321}">
                <p14:modId xmlns:p14="http://schemas.microsoft.com/office/powerpoint/2010/main" val="2938852813"/>
              </p:ext>
            </p:extLst>
          </p:nvPr>
        </p:nvGraphicFramePr>
        <p:xfrm>
          <a:off x="1524000" y="1066800"/>
          <a:ext cx="6096000" cy="39624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932A1C5-404A-365D-0AF2-F9A61AEA3109}"/>
              </a:ext>
            </a:extLst>
          </p:cNvPr>
          <p:cNvPicPr>
            <a:picLocks noChangeAspect="1"/>
          </p:cNvPicPr>
          <p:nvPr/>
        </p:nvPicPr>
        <p:blipFill rotWithShape="1">
          <a:blip r:embed="rId3"/>
          <a:srcRect l="3226" t="6250" b="2083"/>
          <a:stretch/>
        </p:blipFill>
        <p:spPr>
          <a:xfrm>
            <a:off x="2286000" y="5334000"/>
            <a:ext cx="4571999" cy="1117600"/>
          </a:xfrm>
          <a:prstGeom prst="rect">
            <a:avLst/>
          </a:prstGeom>
          <a:ln w="28575">
            <a:solidFill>
              <a:schemeClr val="tx1"/>
            </a:solidFill>
          </a:ln>
        </p:spPr>
      </p:pic>
    </p:spTree>
    <p:extLst>
      <p:ext uri="{BB962C8B-B14F-4D97-AF65-F5344CB8AC3E}">
        <p14:creationId xmlns:p14="http://schemas.microsoft.com/office/powerpoint/2010/main" val="1866473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6" name="Rectangle 314"/>
          <p:cNvSpPr>
            <a:spLocks noGrp="1" noChangeArrowheads="1"/>
          </p:cNvSpPr>
          <p:nvPr>
            <p:ph type="title"/>
          </p:nvPr>
        </p:nvSpPr>
        <p:spPr>
          <a:xfrm>
            <a:off x="442913" y="103188"/>
            <a:ext cx="8243887" cy="811212"/>
          </a:xfrm>
        </p:spPr>
        <p:txBody>
          <a:bodyPr/>
          <a:lstStyle/>
          <a:p>
            <a:pPr eaLnBrk="1" hangingPunct="1">
              <a:defRPr/>
            </a:pPr>
            <a:r>
              <a:rPr lang="en-US" dirty="0"/>
              <a:t>Benchmarks</a:t>
            </a:r>
          </a:p>
        </p:txBody>
      </p:sp>
      <p:graphicFrame>
        <p:nvGraphicFramePr>
          <p:cNvPr id="80191" name="Group 319"/>
          <p:cNvGraphicFramePr>
            <a:graphicFrameLocks noGrp="1"/>
          </p:cNvGraphicFramePr>
          <p:nvPr>
            <p:ph type="tbl" idx="1"/>
          </p:nvPr>
        </p:nvGraphicFramePr>
        <p:xfrm>
          <a:off x="152399" y="838198"/>
          <a:ext cx="8839200" cy="5943607"/>
        </p:xfrm>
        <a:graphic>
          <a:graphicData uri="http://schemas.openxmlformats.org/drawingml/2006/table">
            <a:tbl>
              <a:tblPr/>
              <a:tblGrid>
                <a:gridCol w="2491047">
                  <a:extLst>
                    <a:ext uri="{9D8B030D-6E8A-4147-A177-3AD203B41FA5}">
                      <a16:colId xmlns:a16="http://schemas.microsoft.com/office/drawing/2014/main" val="20000"/>
                    </a:ext>
                  </a:extLst>
                </a:gridCol>
                <a:gridCol w="2189711">
                  <a:extLst>
                    <a:ext uri="{9D8B030D-6E8A-4147-A177-3AD203B41FA5}">
                      <a16:colId xmlns:a16="http://schemas.microsoft.com/office/drawing/2014/main" val="20001"/>
                    </a:ext>
                  </a:extLst>
                </a:gridCol>
                <a:gridCol w="2323638">
                  <a:extLst>
                    <a:ext uri="{9D8B030D-6E8A-4147-A177-3AD203B41FA5}">
                      <a16:colId xmlns:a16="http://schemas.microsoft.com/office/drawing/2014/main" val="20002"/>
                    </a:ext>
                  </a:extLst>
                </a:gridCol>
                <a:gridCol w="1834804">
                  <a:extLst>
                    <a:ext uri="{9D8B030D-6E8A-4147-A177-3AD203B41FA5}">
                      <a16:colId xmlns:a16="http://schemas.microsoft.com/office/drawing/2014/main" val="20003"/>
                    </a:ext>
                  </a:extLst>
                </a:gridCol>
              </a:tblGrid>
              <a:tr h="734469">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Verdana" pitchFamily="34" charset="0"/>
                          <a:cs typeface="Arial" charset="0"/>
                        </a:rPr>
                        <a:t>Billing Function</a:t>
                      </a:r>
                      <a:endParaRPr kumimoji="0" lang="en-US" sz="18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cs typeface="Arial" charset="0"/>
                        </a:rPr>
                        <a:t>Expectation</a:t>
                      </a:r>
                      <a:endParaRPr kumimoji="0" lang="en-US"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cs typeface="Arial" charset="0"/>
                        </a:rPr>
                        <a:t>Actual Performance</a:t>
                      </a:r>
                      <a:endParaRPr kumimoji="0" lang="en-US"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pitchFamily="34" charset="0"/>
                          <a:cs typeface="Arial" charset="0"/>
                        </a:rPr>
                        <a:t>Benchmarks</a:t>
                      </a:r>
                      <a:endParaRPr kumimoji="0" lang="en-US" sz="1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200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Registration</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Demos &amp; Ins.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 </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98% accurate</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Prior Auth</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Determine &amp; get</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 </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98% accurate</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98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Time of service collections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Co-pays, co-ins, balances</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co-pays 98%</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23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Coding</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Physicians code</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1% error on audit</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Claims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Rejection rate</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&lt; 5%</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98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Charge entry</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Lag days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24 hrs ofc/ 48 hrs IP</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23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A/R follow up</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Net collection ratio</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95% &gt;</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198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Payment posting</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Posted &amp; balanced daily</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100% accurate</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Collections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Patients to collections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110 days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2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Denials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Due to no referral</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2% denial rate</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2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cs typeface="Arial" charset="0"/>
                        </a:rPr>
                        <a:t>Denials</a:t>
                      </a:r>
                      <a:endParaRPr kumimoji="0" lang="en-US"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Due to timely filing</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 </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cs typeface="Arial" charset="0"/>
                        </a:rPr>
                        <a:t>0% denial rate</a:t>
                      </a:r>
                      <a:endParaRPr kumimoji="0" lang="en-US"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285750" y="0"/>
            <a:ext cx="8629650" cy="1266333"/>
          </a:xfrm>
        </p:spPr>
        <p:txBody>
          <a:bodyPr>
            <a:normAutofit/>
          </a:bodyPr>
          <a:lstStyle/>
          <a:p>
            <a:pPr eaLnBrk="1" hangingPunct="1"/>
            <a:r>
              <a:rPr lang="en-US" sz="3600" dirty="0"/>
              <a:t>  </a:t>
            </a:r>
            <a:r>
              <a:rPr lang="en-US" sz="3600" b="1" dirty="0"/>
              <a:t>Two Major Elements of Overhead Expenses</a:t>
            </a:r>
          </a:p>
        </p:txBody>
      </p:sp>
      <p:sp>
        <p:nvSpPr>
          <p:cNvPr id="413699" name="Rectangle 3"/>
          <p:cNvSpPr>
            <a:spLocks noGrp="1" noChangeArrowheads="1"/>
          </p:cNvSpPr>
          <p:nvPr>
            <p:ph idx="1"/>
          </p:nvPr>
        </p:nvSpPr>
        <p:spPr>
          <a:xfrm>
            <a:off x="457200" y="1600200"/>
            <a:ext cx="8229600" cy="1066800"/>
          </a:xfrm>
        </p:spPr>
        <p:txBody>
          <a:bodyPr/>
          <a:lstStyle/>
          <a:p>
            <a:pPr eaLnBrk="1" hangingPunct="1"/>
            <a:r>
              <a:rPr lang="en-US" sz="3600"/>
              <a:t>Support Staff Costs</a:t>
            </a:r>
          </a:p>
          <a:p>
            <a:pPr eaLnBrk="1" hangingPunct="1"/>
            <a:endParaRPr lang="en-US" sz="3600"/>
          </a:p>
        </p:txBody>
      </p:sp>
      <p:pic>
        <p:nvPicPr>
          <p:cNvPr id="413700" name="Picture 4" descr="affiliates_02%20CROWD%20OF%20PEOPLE%20THUMBS%20UP"/>
          <p:cNvPicPr>
            <a:picLocks noChangeAspect="1" noChangeArrowheads="1"/>
          </p:cNvPicPr>
          <p:nvPr/>
        </p:nvPicPr>
        <p:blipFill>
          <a:blip r:embed="rId2" cstate="print"/>
          <a:srcRect/>
          <a:stretch>
            <a:fillRect/>
          </a:stretch>
        </p:blipFill>
        <p:spPr bwMode="auto">
          <a:xfrm>
            <a:off x="5029200" y="1219200"/>
            <a:ext cx="2466975" cy="2667000"/>
          </a:xfrm>
          <a:prstGeom prst="rect">
            <a:avLst/>
          </a:prstGeom>
          <a:noFill/>
          <a:ln w="9525">
            <a:noFill/>
            <a:miter lim="800000"/>
            <a:headEnd/>
            <a:tailEnd/>
          </a:ln>
        </p:spPr>
      </p:pic>
      <p:sp>
        <p:nvSpPr>
          <p:cNvPr id="413701" name="Rectangle 5"/>
          <p:cNvSpPr>
            <a:spLocks noChangeArrowheads="1"/>
          </p:cNvSpPr>
          <p:nvPr/>
        </p:nvSpPr>
        <p:spPr bwMode="auto">
          <a:xfrm>
            <a:off x="304800" y="2514600"/>
            <a:ext cx="8229600" cy="914400"/>
          </a:xfrm>
          <a:prstGeom prst="rect">
            <a:avLst/>
          </a:prstGeom>
          <a:noFill/>
          <a:ln w="9525">
            <a:noFill/>
            <a:miter lim="800000"/>
            <a:headEnd/>
            <a:tailEnd/>
          </a:ln>
        </p:spPr>
        <p:txBody>
          <a:bodyPr/>
          <a:lstStyle/>
          <a:p>
            <a:pPr marL="342900" indent="-342900" algn="l">
              <a:buFontTx/>
              <a:buChar char="•"/>
            </a:pPr>
            <a:r>
              <a:rPr lang="en-US" sz="3600"/>
              <a:t>General Overhead</a:t>
            </a:r>
          </a:p>
          <a:p>
            <a:pPr marL="342900" indent="-342900" algn="l">
              <a:buFontTx/>
              <a:buChar char="•"/>
            </a:pPr>
            <a:endParaRPr lang="en-US" sz="3600"/>
          </a:p>
        </p:txBody>
      </p:sp>
      <p:pic>
        <p:nvPicPr>
          <p:cNvPr id="413702" name="Picture 6" descr="HVPMTresize"/>
          <p:cNvPicPr>
            <a:picLocks noChangeAspect="1" noChangeArrowheads="1"/>
          </p:cNvPicPr>
          <p:nvPr/>
        </p:nvPicPr>
        <p:blipFill>
          <a:blip r:embed="rId3" cstate="print"/>
          <a:srcRect/>
          <a:stretch>
            <a:fillRect/>
          </a:stretch>
        </p:blipFill>
        <p:spPr bwMode="auto">
          <a:xfrm rot="-1391111">
            <a:off x="3200400" y="3505200"/>
            <a:ext cx="2371725" cy="1781175"/>
          </a:xfrm>
          <a:prstGeom prst="rect">
            <a:avLst/>
          </a:prstGeom>
          <a:noFill/>
          <a:ln w="9525">
            <a:noFill/>
            <a:miter lim="800000"/>
            <a:headEnd/>
            <a:tailEnd/>
          </a:ln>
        </p:spPr>
      </p:pic>
      <p:pic>
        <p:nvPicPr>
          <p:cNvPr id="413703" name="Picture 7" descr="office-supplies"/>
          <p:cNvPicPr>
            <a:picLocks noChangeAspect="1" noChangeArrowheads="1"/>
          </p:cNvPicPr>
          <p:nvPr/>
        </p:nvPicPr>
        <p:blipFill>
          <a:blip r:embed="rId4" cstate="print"/>
          <a:srcRect/>
          <a:stretch>
            <a:fillRect/>
          </a:stretch>
        </p:blipFill>
        <p:spPr bwMode="auto">
          <a:xfrm rot="-1375679">
            <a:off x="5410200" y="3200400"/>
            <a:ext cx="2890838" cy="1992313"/>
          </a:xfrm>
          <a:prstGeom prst="rect">
            <a:avLst/>
          </a:prstGeom>
          <a:noFill/>
          <a:ln w="9525">
            <a:noFill/>
            <a:miter lim="800000"/>
            <a:headEnd/>
            <a:tailEnd/>
          </a:ln>
        </p:spPr>
      </p:pic>
      <p:pic>
        <p:nvPicPr>
          <p:cNvPr id="413704" name="Picture 8" descr="photo_office_space_for_rent"/>
          <p:cNvPicPr>
            <a:picLocks noChangeAspect="1" noChangeArrowheads="1"/>
          </p:cNvPicPr>
          <p:nvPr/>
        </p:nvPicPr>
        <p:blipFill>
          <a:blip r:embed="rId5" cstate="print"/>
          <a:srcRect/>
          <a:stretch>
            <a:fillRect/>
          </a:stretch>
        </p:blipFill>
        <p:spPr bwMode="auto">
          <a:xfrm rot="1314948">
            <a:off x="1066800" y="3352800"/>
            <a:ext cx="2286000" cy="2066925"/>
          </a:xfrm>
          <a:prstGeom prst="rect">
            <a:avLst/>
          </a:prstGeom>
          <a:noFill/>
          <a:ln w="9525">
            <a:noFill/>
            <a:miter lim="800000"/>
            <a:headEnd/>
            <a:tailEnd/>
          </a:ln>
        </p:spPr>
      </p:pic>
      <p:sp>
        <p:nvSpPr>
          <p:cNvPr id="413705" name="Rectangle 9"/>
          <p:cNvSpPr>
            <a:spLocks noChangeArrowheads="1"/>
          </p:cNvSpPr>
          <p:nvPr/>
        </p:nvSpPr>
        <p:spPr bwMode="auto">
          <a:xfrm>
            <a:off x="304800" y="5638800"/>
            <a:ext cx="8229600" cy="990600"/>
          </a:xfrm>
          <a:prstGeom prst="rect">
            <a:avLst/>
          </a:prstGeom>
          <a:noFill/>
          <a:ln w="9525">
            <a:noFill/>
            <a:miter lim="800000"/>
            <a:headEnd/>
            <a:tailEnd/>
          </a:ln>
        </p:spPr>
        <p:txBody>
          <a:bodyPr/>
          <a:lstStyle/>
          <a:p>
            <a:pPr marL="342900" indent="-342900" algn="l">
              <a:buFontTx/>
              <a:buChar char="•"/>
            </a:pPr>
            <a:r>
              <a:rPr lang="en-US" sz="3600"/>
              <a:t>Neither include physician or other provider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370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37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37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3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endParaRPr lang="en-US"/>
          </a:p>
        </p:txBody>
      </p:sp>
      <p:sp>
        <p:nvSpPr>
          <p:cNvPr id="453635" name="Rectangle 3"/>
          <p:cNvSpPr>
            <a:spLocks noGrp="1" noChangeArrowheads="1"/>
          </p:cNvSpPr>
          <p:nvPr>
            <p:ph idx="1"/>
          </p:nvPr>
        </p:nvSpPr>
        <p:spPr>
          <a:xfrm>
            <a:off x="5791200" y="1066800"/>
            <a:ext cx="3352800" cy="4525963"/>
          </a:xfrm>
        </p:spPr>
        <p:txBody>
          <a:bodyPr/>
          <a:lstStyle/>
          <a:p>
            <a:pPr eaLnBrk="1" hangingPunct="1">
              <a:lnSpc>
                <a:spcPct val="80000"/>
              </a:lnSpc>
            </a:pPr>
            <a:r>
              <a:rPr lang="en-US" sz="3600" b="1" dirty="0"/>
              <a:t>Standard Income Statement</a:t>
            </a:r>
          </a:p>
          <a:p>
            <a:pPr eaLnBrk="1" hangingPunct="1">
              <a:lnSpc>
                <a:spcPct val="80000"/>
              </a:lnSpc>
            </a:pPr>
            <a:endParaRPr lang="en-US" sz="3600" b="1" dirty="0"/>
          </a:p>
          <a:p>
            <a:pPr eaLnBrk="1" hangingPunct="1">
              <a:lnSpc>
                <a:spcPct val="80000"/>
              </a:lnSpc>
            </a:pPr>
            <a:r>
              <a:rPr lang="en-US" sz="3600" b="1" dirty="0"/>
              <a:t>Income</a:t>
            </a:r>
          </a:p>
          <a:p>
            <a:pPr eaLnBrk="1" hangingPunct="1">
              <a:lnSpc>
                <a:spcPct val="80000"/>
              </a:lnSpc>
            </a:pPr>
            <a:r>
              <a:rPr lang="en-US" sz="3600" b="1" dirty="0"/>
              <a:t>Expenses</a:t>
            </a:r>
          </a:p>
          <a:p>
            <a:pPr eaLnBrk="1" hangingPunct="1">
              <a:lnSpc>
                <a:spcPct val="80000"/>
              </a:lnSpc>
            </a:pPr>
            <a:endParaRPr lang="en-US" sz="3600" b="1" dirty="0"/>
          </a:p>
          <a:p>
            <a:pPr eaLnBrk="1" hangingPunct="1">
              <a:lnSpc>
                <a:spcPct val="80000"/>
              </a:lnSpc>
            </a:pPr>
            <a:r>
              <a:rPr lang="en-US" sz="3600" b="1" dirty="0"/>
              <a:t>Bottom Line</a:t>
            </a:r>
          </a:p>
        </p:txBody>
      </p:sp>
      <p:pic>
        <p:nvPicPr>
          <p:cNvPr id="89093" name="Picture 4" descr="~AUT0000"/>
          <p:cNvPicPr>
            <a:picLocks noChangeAspect="1" noChangeArrowheads="1"/>
          </p:cNvPicPr>
          <p:nvPr/>
        </p:nvPicPr>
        <p:blipFill>
          <a:blip r:embed="rId2" cstate="print"/>
          <a:srcRect t="5211" r="5705" b="12222"/>
          <a:stretch>
            <a:fillRect/>
          </a:stretch>
        </p:blipFill>
        <p:spPr bwMode="auto">
          <a:xfrm>
            <a:off x="-22225" y="-1859"/>
            <a:ext cx="5689600" cy="6858000"/>
          </a:xfrm>
          <a:prstGeom prst="rect">
            <a:avLst/>
          </a:prstGeom>
          <a:noFill/>
          <a:ln w="9525">
            <a:noFill/>
            <a:miter lim="800000"/>
            <a:headEnd/>
            <a:tailEnd/>
          </a:ln>
        </p:spPr>
      </p:pic>
      <p:sp>
        <p:nvSpPr>
          <p:cNvPr id="453637" name="Rectangle 5"/>
          <p:cNvSpPr>
            <a:spLocks noChangeArrowheads="1"/>
          </p:cNvSpPr>
          <p:nvPr/>
        </p:nvSpPr>
        <p:spPr bwMode="auto">
          <a:xfrm>
            <a:off x="381000" y="838200"/>
            <a:ext cx="5181600" cy="685800"/>
          </a:xfrm>
          <a:prstGeom prst="rect">
            <a:avLst/>
          </a:prstGeom>
          <a:noFill/>
          <a:ln w="38100" algn="ctr">
            <a:solidFill>
              <a:srgbClr val="FF0000"/>
            </a:solidFill>
            <a:miter lim="800000"/>
            <a:headEnd/>
            <a:tailEnd/>
          </a:ln>
        </p:spPr>
        <p:txBody>
          <a:bodyPr wrap="none" anchor="ctr"/>
          <a:lstStyle/>
          <a:p>
            <a:endParaRPr lang="en-US"/>
          </a:p>
        </p:txBody>
      </p:sp>
      <p:sp>
        <p:nvSpPr>
          <p:cNvPr id="453639" name="Rectangle 7"/>
          <p:cNvSpPr>
            <a:spLocks noChangeArrowheads="1"/>
          </p:cNvSpPr>
          <p:nvPr/>
        </p:nvSpPr>
        <p:spPr bwMode="auto">
          <a:xfrm>
            <a:off x="4191000" y="6629400"/>
            <a:ext cx="1371600" cy="228600"/>
          </a:xfrm>
          <a:prstGeom prst="rect">
            <a:avLst/>
          </a:prstGeom>
          <a:noFill/>
          <a:ln w="38100" algn="ctr">
            <a:solidFill>
              <a:srgbClr val="FF0000"/>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93336C71-DFF7-49D9-A590-D095D19D5BA1}"/>
              </a:ext>
            </a:extLst>
          </p:cNvPr>
          <p:cNvSpPr/>
          <p:nvPr/>
        </p:nvSpPr>
        <p:spPr>
          <a:xfrm>
            <a:off x="381000" y="1690689"/>
            <a:ext cx="5334000" cy="4938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63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36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7" grpId="0" animBg="1"/>
      <p:bldP spid="453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endParaRPr lang="en-US" dirty="0"/>
          </a:p>
        </p:txBody>
      </p:sp>
      <p:sp>
        <p:nvSpPr>
          <p:cNvPr id="7" name="Content Placeholder 6"/>
          <p:cNvSpPr>
            <a:spLocks noGrp="1"/>
          </p:cNvSpPr>
          <p:nvPr>
            <p:ph idx="1"/>
          </p:nvPr>
        </p:nvSpPr>
        <p:spPr>
          <a:xfrm>
            <a:off x="0" y="0"/>
            <a:ext cx="9144000" cy="6858000"/>
          </a:xfrm>
        </p:spPr>
        <p:txBody>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9737" y="0"/>
            <a:ext cx="2324100" cy="66770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2133600" y="0"/>
            <a:ext cx="1752600" cy="6724650"/>
          </a:xfrm>
          <a:prstGeom prst="rect">
            <a:avLst/>
          </a:prstGeom>
          <a:noFill/>
          <a:ln w="2857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4038600" y="749808"/>
            <a:ext cx="2457450" cy="393192"/>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4027449" y="1762126"/>
            <a:ext cx="3048000" cy="466725"/>
          </a:xfrm>
          <a:prstGeom prst="rect">
            <a:avLst/>
          </a:prstGeom>
          <a:noFill/>
          <a:ln w="9525">
            <a:noFill/>
            <a:miter lim="800000"/>
            <a:headEnd/>
            <a:tailEnd/>
          </a:ln>
        </p:spPr>
      </p:pic>
      <p:pic>
        <p:nvPicPr>
          <p:cNvPr id="6150" name="Picture 6"/>
          <p:cNvPicPr>
            <a:picLocks noChangeAspect="1" noChangeArrowheads="1"/>
          </p:cNvPicPr>
          <p:nvPr/>
        </p:nvPicPr>
        <p:blipFill>
          <a:blip r:embed="rId7" cstate="print"/>
          <a:srcRect t="7767"/>
          <a:stretch>
            <a:fillRect/>
          </a:stretch>
        </p:blipFill>
        <p:spPr bwMode="auto">
          <a:xfrm>
            <a:off x="4038600" y="2895600"/>
            <a:ext cx="3171825" cy="904875"/>
          </a:xfrm>
          <a:prstGeom prst="rect">
            <a:avLst/>
          </a:prstGeom>
          <a:noFill/>
          <a:ln w="9525">
            <a:noFill/>
            <a:miter lim="800000"/>
            <a:headEnd/>
            <a:tailEnd/>
          </a:ln>
        </p:spPr>
      </p:pic>
      <p:pic>
        <p:nvPicPr>
          <p:cNvPr id="6151" name="Picture 7"/>
          <p:cNvPicPr>
            <a:picLocks noChangeAspect="1" noChangeArrowheads="1"/>
          </p:cNvPicPr>
          <p:nvPr/>
        </p:nvPicPr>
        <p:blipFill>
          <a:blip r:embed="rId8" cstate="print"/>
          <a:srcRect/>
          <a:stretch>
            <a:fillRect/>
          </a:stretch>
        </p:blipFill>
        <p:spPr bwMode="auto">
          <a:xfrm>
            <a:off x="4038600" y="4876800"/>
            <a:ext cx="2933700" cy="1247775"/>
          </a:xfrm>
          <a:prstGeom prst="rect">
            <a:avLst/>
          </a:prstGeom>
          <a:noFill/>
          <a:ln w="9525">
            <a:noFill/>
            <a:miter lim="800000"/>
            <a:headEnd/>
            <a:tailEnd/>
          </a:ln>
        </p:spPr>
      </p:pic>
      <p:pic>
        <p:nvPicPr>
          <p:cNvPr id="6152" name="Picture 8"/>
          <p:cNvPicPr>
            <a:picLocks noChangeAspect="1" noChangeArrowheads="1"/>
          </p:cNvPicPr>
          <p:nvPr/>
        </p:nvPicPr>
        <p:blipFill>
          <a:blip r:embed="rId9" cstate="print"/>
          <a:srcRect r="337"/>
          <a:stretch>
            <a:fillRect/>
          </a:stretch>
        </p:blipFill>
        <p:spPr bwMode="auto">
          <a:xfrm>
            <a:off x="6294863" y="4876800"/>
            <a:ext cx="2819400" cy="1314450"/>
          </a:xfrm>
          <a:prstGeom prst="rect">
            <a:avLst/>
          </a:prstGeom>
          <a:noFill/>
          <a:ln w="9525">
            <a:noFill/>
            <a:miter lim="800000"/>
            <a:headEnd/>
            <a:tailEnd/>
          </a:ln>
        </p:spPr>
      </p:pic>
      <p:pic>
        <p:nvPicPr>
          <p:cNvPr id="6153" name="Picture 9"/>
          <p:cNvPicPr>
            <a:picLocks noChangeAspect="1" noChangeArrowheads="1"/>
          </p:cNvPicPr>
          <p:nvPr/>
        </p:nvPicPr>
        <p:blipFill>
          <a:blip r:embed="rId10" cstate="print"/>
          <a:srcRect r="12000" b="26761"/>
          <a:stretch>
            <a:fillRect/>
          </a:stretch>
        </p:blipFill>
        <p:spPr bwMode="auto">
          <a:xfrm>
            <a:off x="6629400" y="2895600"/>
            <a:ext cx="2514600" cy="990600"/>
          </a:xfrm>
          <a:prstGeom prst="rect">
            <a:avLst/>
          </a:prstGeom>
          <a:noFill/>
          <a:ln w="9525">
            <a:noFill/>
            <a:miter lim="800000"/>
            <a:headEnd/>
            <a:tailEnd/>
          </a:ln>
        </p:spPr>
      </p:pic>
      <p:pic>
        <p:nvPicPr>
          <p:cNvPr id="6154" name="Picture 10"/>
          <p:cNvPicPr>
            <a:picLocks noChangeAspect="1" noChangeArrowheads="1"/>
          </p:cNvPicPr>
          <p:nvPr/>
        </p:nvPicPr>
        <p:blipFill>
          <a:blip r:embed="rId11" cstate="print"/>
          <a:srcRect t="10667" b="25333"/>
          <a:stretch>
            <a:fillRect/>
          </a:stretch>
        </p:blipFill>
        <p:spPr bwMode="auto">
          <a:xfrm>
            <a:off x="6477000" y="685800"/>
            <a:ext cx="2667000" cy="457200"/>
          </a:xfrm>
          <a:prstGeom prst="rect">
            <a:avLst/>
          </a:prstGeom>
          <a:noFill/>
          <a:ln w="9525">
            <a:noFill/>
            <a:miter lim="800000"/>
            <a:headEnd/>
            <a:tailEnd/>
          </a:ln>
        </p:spPr>
      </p:pic>
      <p:pic>
        <p:nvPicPr>
          <p:cNvPr id="6155" name="Picture 11"/>
          <p:cNvPicPr>
            <a:picLocks noChangeAspect="1" noChangeArrowheads="1"/>
          </p:cNvPicPr>
          <p:nvPr/>
        </p:nvPicPr>
        <p:blipFill>
          <a:blip r:embed="rId12" cstate="print"/>
          <a:srcRect l="7692" r="7692" b="-21739"/>
          <a:stretch>
            <a:fillRect/>
          </a:stretch>
        </p:blipFill>
        <p:spPr bwMode="auto">
          <a:xfrm>
            <a:off x="6629400" y="1752600"/>
            <a:ext cx="2514600" cy="533400"/>
          </a:xfrm>
          <a:prstGeom prst="rect">
            <a:avLst/>
          </a:prstGeom>
          <a:noFill/>
          <a:ln w="9525">
            <a:noFill/>
            <a:miter lim="800000"/>
            <a:headEnd/>
            <a:tailEnd/>
          </a:ln>
        </p:spPr>
      </p:pic>
      <p:sp>
        <p:nvSpPr>
          <p:cNvPr id="15" name="Oval 14"/>
          <p:cNvSpPr/>
          <p:nvPr/>
        </p:nvSpPr>
        <p:spPr>
          <a:xfrm>
            <a:off x="2353837" y="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cxnSp>
        <p:nvCxnSpPr>
          <p:cNvPr id="17" name="Straight Arrow Connector 16"/>
          <p:cNvCxnSpPr>
            <a:endCxn id="6148" idx="1"/>
          </p:cNvCxnSpPr>
          <p:nvPr/>
        </p:nvCxnSpPr>
        <p:spPr>
          <a:xfrm>
            <a:off x="3200400" y="228600"/>
            <a:ext cx="838200" cy="7178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209800" y="1066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971800" y="1143000"/>
            <a:ext cx="9906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09800" y="4114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2209798" y="4419601"/>
            <a:ext cx="838199"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2971800" y="3124200"/>
            <a:ext cx="11430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48000" y="3657600"/>
            <a:ext cx="18288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209800" y="6019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6400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flipV="1">
            <a:off x="3124200" y="5257800"/>
            <a:ext cx="1143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00400" y="5943600"/>
            <a:ext cx="1295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US" sz="3800" dirty="0"/>
              <a:t>Benchmarking- More Than Numbers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04381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457200" y="274638"/>
            <a:ext cx="8229600" cy="990600"/>
          </a:xfrm>
        </p:spPr>
        <p:txBody>
          <a:bodyPr/>
          <a:lstStyle/>
          <a:p>
            <a:pPr eaLnBrk="1" hangingPunct="1"/>
            <a:r>
              <a:rPr lang="en-US"/>
              <a:t>Questions to ask:</a:t>
            </a:r>
          </a:p>
        </p:txBody>
      </p:sp>
      <p:sp>
        <p:nvSpPr>
          <p:cNvPr id="94212" name="Rectangle 3"/>
          <p:cNvSpPr>
            <a:spLocks noGrp="1" noChangeArrowheads="1"/>
          </p:cNvSpPr>
          <p:nvPr>
            <p:ph idx="1"/>
          </p:nvPr>
        </p:nvSpPr>
        <p:spPr>
          <a:xfrm>
            <a:off x="152400" y="1219200"/>
            <a:ext cx="8991600" cy="4906963"/>
          </a:xfrm>
        </p:spPr>
        <p:txBody>
          <a:bodyPr/>
          <a:lstStyle/>
          <a:p>
            <a:pPr eaLnBrk="1" hangingPunct="1"/>
            <a:r>
              <a:rPr lang="en-US" sz="2800" dirty="0"/>
              <a:t>What is your “Total Support Staff Cost”?</a:t>
            </a:r>
          </a:p>
          <a:p>
            <a:pPr lvl="1" eaLnBrk="1" hangingPunct="1"/>
            <a:r>
              <a:rPr lang="en-US" sz="2800" dirty="0"/>
              <a:t>In $ per physician?</a:t>
            </a:r>
          </a:p>
          <a:p>
            <a:pPr lvl="1" eaLnBrk="1" hangingPunct="1"/>
            <a:r>
              <a:rPr lang="en-US" sz="2800" dirty="0"/>
              <a:t>As a % of Net Medical Revenue?</a:t>
            </a:r>
          </a:p>
          <a:p>
            <a:pPr eaLnBrk="1" hangingPunct="1"/>
            <a:endParaRPr lang="en-US" sz="2800" dirty="0"/>
          </a:p>
          <a:p>
            <a:pPr eaLnBrk="1" hangingPunct="1"/>
            <a:r>
              <a:rPr lang="en-US" sz="2800" dirty="0"/>
              <a:t>What is your “General Operating Cost”?</a:t>
            </a:r>
          </a:p>
          <a:p>
            <a:pPr eaLnBrk="1" hangingPunct="1"/>
            <a:endParaRPr lang="en-US" sz="2800" dirty="0"/>
          </a:p>
          <a:p>
            <a:pPr eaLnBrk="1" hangingPunct="1"/>
            <a:r>
              <a:rPr lang="en-US" sz="2800" dirty="0"/>
              <a:t>What is the “Cost of Operations” (Overhead)?</a:t>
            </a:r>
          </a:p>
          <a:p>
            <a:pPr eaLnBrk="1" hangingPunct="1"/>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2" descr="IMG_0127"/>
          <p:cNvPicPr>
            <a:picLocks noChangeAspect="1" noChangeArrowheads="1"/>
          </p:cNvPicPr>
          <p:nvPr/>
        </p:nvPicPr>
        <p:blipFill>
          <a:blip r:embed="rId3" cstate="print"/>
          <a:srcRect b="16667"/>
          <a:stretch>
            <a:fillRect/>
          </a:stretch>
        </p:blipFill>
        <p:spPr bwMode="auto">
          <a:xfrm>
            <a:off x="0" y="0"/>
            <a:ext cx="9144000" cy="6858000"/>
          </a:xfrm>
          <a:prstGeom prst="rect">
            <a:avLst/>
          </a:prstGeom>
          <a:noFill/>
          <a:ln w="9525">
            <a:noFill/>
            <a:miter lim="800000"/>
            <a:headEnd/>
            <a:tailEnd/>
          </a:ln>
        </p:spPr>
      </p:pic>
      <p:sp>
        <p:nvSpPr>
          <p:cNvPr id="92164" name="Rectangle 3"/>
          <p:cNvSpPr>
            <a:spLocks noGrp="1" noChangeArrowheads="1"/>
          </p:cNvSpPr>
          <p:nvPr>
            <p:ph type="title"/>
          </p:nvPr>
        </p:nvSpPr>
        <p:spPr/>
        <p:txBody>
          <a:bodyPr>
            <a:normAutofit/>
          </a:bodyPr>
          <a:lstStyle/>
          <a:p>
            <a:pPr eaLnBrk="1" hangingPunct="1"/>
            <a:r>
              <a:rPr lang="en-US" sz="4000" b="1" dirty="0"/>
              <a:t>In a perfect world…. and depending upon specialty…</a:t>
            </a:r>
          </a:p>
        </p:txBody>
      </p:sp>
      <p:sp>
        <p:nvSpPr>
          <p:cNvPr id="414724" name="Rectangle 4"/>
          <p:cNvSpPr>
            <a:spLocks noGrp="1" noChangeArrowheads="1"/>
          </p:cNvSpPr>
          <p:nvPr>
            <p:ph idx="1"/>
          </p:nvPr>
        </p:nvSpPr>
        <p:spPr>
          <a:xfrm>
            <a:off x="457200" y="2057400"/>
            <a:ext cx="8229600" cy="4525963"/>
          </a:xfrm>
        </p:spPr>
        <p:txBody>
          <a:bodyPr/>
          <a:lstStyle/>
          <a:p>
            <a:pPr eaLnBrk="1" hangingPunct="1">
              <a:lnSpc>
                <a:spcPct val="90000"/>
              </a:lnSpc>
            </a:pPr>
            <a:r>
              <a:rPr lang="en-US" sz="4800" dirty="0"/>
              <a:t>Support Staff consumes 30% of revenue</a:t>
            </a:r>
          </a:p>
          <a:p>
            <a:pPr eaLnBrk="1" hangingPunct="1">
              <a:lnSpc>
                <a:spcPct val="90000"/>
              </a:lnSpc>
            </a:pPr>
            <a:r>
              <a:rPr lang="en-US" sz="4800" dirty="0">
                <a:solidFill>
                  <a:schemeClr val="bg1"/>
                </a:solidFill>
              </a:rPr>
              <a:t>General Overhead consumes 32% of revenue</a:t>
            </a:r>
          </a:p>
          <a:p>
            <a:pPr eaLnBrk="1" hangingPunct="1">
              <a:lnSpc>
                <a:spcPct val="90000"/>
              </a:lnSpc>
            </a:pPr>
            <a:r>
              <a:rPr lang="en-US" sz="4800" dirty="0">
                <a:solidFill>
                  <a:srgbClr val="FFFFCC"/>
                </a:solidFill>
              </a:rPr>
              <a:t>Thus an “overhead rate” of 62% is excellent!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7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7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CEDDBE-BB2F-43EE-BDDC-ADF273EE2C88}"/>
              </a:ext>
            </a:extLst>
          </p:cNvPr>
          <p:cNvSpPr txBox="1"/>
          <p:nvPr/>
        </p:nvSpPr>
        <p:spPr>
          <a:xfrm>
            <a:off x="914400" y="228600"/>
            <a:ext cx="7391400" cy="461665"/>
          </a:xfrm>
          <a:prstGeom prst="rect">
            <a:avLst/>
          </a:prstGeom>
          <a:noFill/>
        </p:spPr>
        <p:txBody>
          <a:bodyPr wrap="square" rtlCol="0">
            <a:spAutoFit/>
          </a:bodyPr>
          <a:lstStyle/>
          <a:p>
            <a:pPr algn="ctr"/>
            <a:r>
              <a:rPr lang="en-US" sz="2400"/>
              <a:t>Expenses per FTE Provider for Family Medicine</a:t>
            </a:r>
            <a:endParaRPr lang="en-US" sz="2400" dirty="0"/>
          </a:p>
        </p:txBody>
      </p:sp>
      <p:pic>
        <p:nvPicPr>
          <p:cNvPr id="12" name="Picture 11">
            <a:extLst>
              <a:ext uri="{FF2B5EF4-FFF2-40B4-BE49-F238E27FC236}">
                <a16:creationId xmlns:a16="http://schemas.microsoft.com/office/drawing/2014/main" id="{43769698-BDEB-41A5-9FF8-D62376FCDEF8}"/>
              </a:ext>
            </a:extLst>
          </p:cNvPr>
          <p:cNvPicPr>
            <a:picLocks noChangeAspect="1"/>
          </p:cNvPicPr>
          <p:nvPr/>
        </p:nvPicPr>
        <p:blipFill>
          <a:blip r:embed="rId3"/>
          <a:stretch>
            <a:fillRect/>
          </a:stretch>
        </p:blipFill>
        <p:spPr>
          <a:xfrm>
            <a:off x="-7434" y="28912"/>
            <a:ext cx="9144000" cy="6800175"/>
          </a:xfrm>
          <a:prstGeom prst="rect">
            <a:avLst/>
          </a:prstGeom>
        </p:spPr>
      </p:pic>
      <p:sp>
        <p:nvSpPr>
          <p:cNvPr id="13" name="Rectangle 12">
            <a:extLst>
              <a:ext uri="{FF2B5EF4-FFF2-40B4-BE49-F238E27FC236}">
                <a16:creationId xmlns:a16="http://schemas.microsoft.com/office/drawing/2014/main" id="{19B153E0-E2DF-4EA6-B1BC-7640F69D99B4}"/>
              </a:ext>
            </a:extLst>
          </p:cNvPr>
          <p:cNvSpPr/>
          <p:nvPr/>
        </p:nvSpPr>
        <p:spPr>
          <a:xfrm>
            <a:off x="152400" y="1905000"/>
            <a:ext cx="89916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DE8DFA-B7E4-4A7E-B4B1-9E3E3EAFAE21}"/>
              </a:ext>
            </a:extLst>
          </p:cNvPr>
          <p:cNvSpPr/>
          <p:nvPr/>
        </p:nvSpPr>
        <p:spPr>
          <a:xfrm>
            <a:off x="6400800" y="1864667"/>
            <a:ext cx="838200" cy="309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297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E6133-D678-4C91-83B3-4D07307EF363}"/>
              </a:ext>
            </a:extLst>
          </p:cNvPr>
          <p:cNvPicPr>
            <a:picLocks noChangeAspect="1"/>
          </p:cNvPicPr>
          <p:nvPr/>
        </p:nvPicPr>
        <p:blipFill>
          <a:blip r:embed="rId3"/>
          <a:stretch>
            <a:fillRect/>
          </a:stretch>
        </p:blipFill>
        <p:spPr>
          <a:xfrm>
            <a:off x="221166" y="304800"/>
            <a:ext cx="8922834" cy="5791199"/>
          </a:xfrm>
          <a:prstGeom prst="rect">
            <a:avLst/>
          </a:prstGeom>
        </p:spPr>
      </p:pic>
      <p:sp>
        <p:nvSpPr>
          <p:cNvPr id="4" name="Rectangle 3">
            <a:extLst>
              <a:ext uri="{FF2B5EF4-FFF2-40B4-BE49-F238E27FC236}">
                <a16:creationId xmlns:a16="http://schemas.microsoft.com/office/drawing/2014/main" id="{7C6CBD4E-A03B-480E-8C86-45E15C65208D}"/>
              </a:ext>
            </a:extLst>
          </p:cNvPr>
          <p:cNvSpPr/>
          <p:nvPr/>
        </p:nvSpPr>
        <p:spPr>
          <a:xfrm>
            <a:off x="381000" y="5185316"/>
            <a:ext cx="8686800" cy="301084"/>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5" name="Rectangle 4">
            <a:extLst>
              <a:ext uri="{FF2B5EF4-FFF2-40B4-BE49-F238E27FC236}">
                <a16:creationId xmlns:a16="http://schemas.microsoft.com/office/drawing/2014/main" id="{4C852471-DACB-459B-98AC-DBFFAA773CC5}"/>
              </a:ext>
            </a:extLst>
          </p:cNvPr>
          <p:cNvSpPr/>
          <p:nvPr/>
        </p:nvSpPr>
        <p:spPr>
          <a:xfrm>
            <a:off x="381000" y="152400"/>
            <a:ext cx="87630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 name="Oval 5">
            <a:extLst>
              <a:ext uri="{FF2B5EF4-FFF2-40B4-BE49-F238E27FC236}">
                <a16:creationId xmlns:a16="http://schemas.microsoft.com/office/drawing/2014/main" id="{1924F00A-61C7-4CFE-9CDD-3223B229948C}"/>
              </a:ext>
            </a:extLst>
          </p:cNvPr>
          <p:cNvSpPr/>
          <p:nvPr/>
        </p:nvSpPr>
        <p:spPr>
          <a:xfrm>
            <a:off x="6324600" y="152400"/>
            <a:ext cx="914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tar outline">
            <a:extLst>
              <a:ext uri="{FF2B5EF4-FFF2-40B4-BE49-F238E27FC236}">
                <a16:creationId xmlns:a16="http://schemas.microsoft.com/office/drawing/2014/main" id="{292E34B4-C4B4-4BEE-8340-020226F5D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4878658"/>
            <a:ext cx="914400" cy="914400"/>
          </a:xfrm>
          <a:prstGeom prst="rect">
            <a:avLst/>
          </a:prstGeom>
        </p:spPr>
      </p:pic>
    </p:spTree>
    <p:extLst>
      <p:ext uri="{BB962C8B-B14F-4D97-AF65-F5344CB8AC3E}">
        <p14:creationId xmlns:p14="http://schemas.microsoft.com/office/powerpoint/2010/main" val="3403488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endParaRPr lang="en-US"/>
          </a:p>
        </p:txBody>
      </p:sp>
      <p:sp>
        <p:nvSpPr>
          <p:cNvPr id="30724" name="Rectangle 3"/>
          <p:cNvSpPr>
            <a:spLocks noGrp="1" noChangeArrowheads="1"/>
          </p:cNvSpPr>
          <p:nvPr>
            <p:ph idx="1"/>
          </p:nvPr>
        </p:nvSpPr>
        <p:spPr/>
        <p:txBody>
          <a:bodyPr/>
          <a:lstStyle/>
          <a:p>
            <a:pPr eaLnBrk="1" hangingPunct="1"/>
            <a:endParaRPr lang="en-US"/>
          </a:p>
        </p:txBody>
      </p:sp>
      <p:pic>
        <p:nvPicPr>
          <p:cNvPr id="30725" name="Picture 4"/>
          <p:cNvPicPr>
            <a:picLocks noChangeAspect="1" noChangeArrowheads="1"/>
          </p:cNvPicPr>
          <p:nvPr/>
        </p:nvPicPr>
        <p:blipFill>
          <a:blip r:embed="rId2" cstate="print"/>
          <a:srcRect/>
          <a:stretch>
            <a:fillRect/>
          </a:stretch>
        </p:blipFill>
        <p:spPr bwMode="auto">
          <a:xfrm>
            <a:off x="152400" y="9525"/>
            <a:ext cx="8915400" cy="6848475"/>
          </a:xfrm>
          <a:prstGeom prst="rect">
            <a:avLst/>
          </a:prstGeom>
          <a:noFill/>
          <a:ln w="38100" algn="ctr">
            <a:noFill/>
            <a:miter lim="800000"/>
            <a:headEnd/>
            <a:tailEnd/>
          </a:ln>
        </p:spPr>
      </p:pic>
      <p:sp>
        <p:nvSpPr>
          <p:cNvPr id="2" name="Rectangle 1">
            <a:extLst>
              <a:ext uri="{FF2B5EF4-FFF2-40B4-BE49-F238E27FC236}">
                <a16:creationId xmlns:a16="http://schemas.microsoft.com/office/drawing/2014/main" id="{DF309DA6-B842-46B8-9D3B-4810833E02B7}"/>
              </a:ext>
            </a:extLst>
          </p:cNvPr>
          <p:cNvSpPr/>
          <p:nvPr/>
        </p:nvSpPr>
        <p:spPr>
          <a:xfrm>
            <a:off x="1676400" y="0"/>
            <a:ext cx="662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ABC Family Practice Monthly Expense Comparison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Case Study #3 (Quality Example)</a:t>
            </a:r>
          </a:p>
        </p:txBody>
      </p:sp>
      <p:sp>
        <p:nvSpPr>
          <p:cNvPr id="3" name="Content Placeholder 2"/>
          <p:cNvSpPr>
            <a:spLocks noGrp="1"/>
          </p:cNvSpPr>
          <p:nvPr>
            <p:ph idx="1"/>
          </p:nvPr>
        </p:nvSpPr>
        <p:spPr/>
        <p:txBody>
          <a:bodyPr>
            <a:normAutofit/>
          </a:bodyPr>
          <a:lstStyle/>
          <a:p>
            <a:pPr>
              <a:buNone/>
            </a:pPr>
            <a:r>
              <a:rPr lang="en-US" i="1" dirty="0"/>
              <a:t>	</a:t>
            </a:r>
            <a:r>
              <a:rPr lang="en-US" sz="2800" i="1" dirty="0"/>
              <a:t>You are the administrator of a primary care practice that has enjoyed modest growth over the last year of 1-2%.  40% of your revenue comes from Medicare.  You have  participated in all the quality initiatives for Medicare over the years including PQRS, Value based payment modifier, meaningful use, and MIPS.  In 2023, the practice will once again choose to report MIPS but will begin looking at options for the MVP pathway as it develops.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Patient Experience</a:t>
            </a:r>
          </a:p>
        </p:txBody>
      </p:sp>
      <p:graphicFrame>
        <p:nvGraphicFramePr>
          <p:cNvPr id="4" name="Content Placeholder 3"/>
          <p:cNvGraphicFramePr>
            <a:graphicFrameLocks noGrp="1"/>
          </p:cNvGraphicFramePr>
          <p:nvPr>
            <p:ph idx="1"/>
          </p:nvPr>
        </p:nvGraphicFramePr>
        <p:xfrm>
          <a:off x="228600" y="1447800"/>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http://rds.yahoo.com/_ylt=A2KJkIa_llZO.AUAWj6jzbkF;_ylu=X3oDMTBpcGszamw0BHNlYwNmcC1pbWcEc2xrA2ltZw--/SIG=13r9t99l7/EXP=1314326335/**http%3a/www.bannerhealth.com/NR/rdonlyres/BFF1F782-548D-4378-99AF-63CC90D36340/47266/progressiveCare.jpg"/>
          <p:cNvPicPr/>
          <p:nvPr/>
        </p:nvPicPr>
        <p:blipFill>
          <a:blip r:embed="rId8" cstate="print"/>
          <a:srcRect/>
          <a:stretch>
            <a:fillRect/>
          </a:stretch>
        </p:blipFill>
        <p:spPr bwMode="auto">
          <a:xfrm>
            <a:off x="2667000" y="1600200"/>
            <a:ext cx="3657600" cy="4648200"/>
          </a:xfrm>
          <a:prstGeom prst="rect">
            <a:avLst/>
          </a:prstGeom>
          <a:noFill/>
          <a:ln w="9525">
            <a:noFill/>
            <a:miter lim="800000"/>
            <a:headEnd/>
            <a:tailEnd/>
          </a:ln>
        </p:spPr>
      </p:pic>
      <p:sp>
        <p:nvSpPr>
          <p:cNvPr id="429057" name="AutoShape 1"/>
          <p:cNvSpPr>
            <a:spLocks noChangeArrowheads="1"/>
          </p:cNvSpPr>
          <p:nvPr/>
        </p:nvSpPr>
        <p:spPr bwMode="auto">
          <a:xfrm>
            <a:off x="4572000" y="1143000"/>
            <a:ext cx="4191000" cy="1333500"/>
          </a:xfrm>
          <a:prstGeom prst="cloudCallout">
            <a:avLst>
              <a:gd name="adj1" fmla="val -21414"/>
              <a:gd name="adj2" fmla="val 7759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400" b="1" i="0" u="none" strike="noStrike" cap="none" normalizeH="0" baseline="0" dirty="0">
                <a:ln>
                  <a:noFill/>
                </a:ln>
                <a:solidFill>
                  <a:schemeClr val="tx1"/>
                </a:solidFill>
                <a:effectLst/>
                <a:latin typeface="Calibri" pitchFamily="34" charset="0"/>
                <a:cs typeface="Arial" pitchFamily="34" charset="0"/>
              </a:rPr>
              <a:t>Perception</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429058" name="AutoShape 2"/>
          <p:cNvSpPr>
            <a:spLocks noChangeArrowheads="1"/>
          </p:cNvSpPr>
          <p:nvPr/>
        </p:nvSpPr>
        <p:spPr bwMode="auto">
          <a:xfrm>
            <a:off x="152400" y="1447799"/>
            <a:ext cx="2924175" cy="1333499"/>
          </a:xfrm>
          <a:prstGeom prst="cloudCallout">
            <a:avLst>
              <a:gd name="adj1" fmla="val 54344"/>
              <a:gd name="adj2" fmla="val 44886"/>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400" b="1" i="0" u="none" strike="noStrike" cap="none" normalizeH="0" baseline="0" dirty="0">
                <a:ln>
                  <a:noFill/>
                </a:ln>
                <a:solidFill>
                  <a:schemeClr val="tx1"/>
                </a:solidFill>
                <a:effectLst/>
                <a:latin typeface="Calibri" pitchFamily="34" charset="0"/>
                <a:cs typeface="Arial" pitchFamily="34" charset="0"/>
              </a:rPr>
              <a:t>Quality</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0CAE-5539-4724-A7B1-E618011A02D3}"/>
              </a:ext>
            </a:extLst>
          </p:cNvPr>
          <p:cNvSpPr>
            <a:spLocks noGrp="1"/>
          </p:cNvSpPr>
          <p:nvPr>
            <p:ph type="title"/>
          </p:nvPr>
        </p:nvSpPr>
        <p:spPr/>
        <p:txBody>
          <a:bodyPr/>
          <a:lstStyle/>
          <a:p>
            <a:r>
              <a:rPr lang="en-US" dirty="0"/>
              <a:t>Decision to enter  MIPS MVP 2023</a:t>
            </a:r>
          </a:p>
        </p:txBody>
      </p:sp>
      <p:sp>
        <p:nvSpPr>
          <p:cNvPr id="3" name="Content Placeholder 2">
            <a:extLst>
              <a:ext uri="{FF2B5EF4-FFF2-40B4-BE49-F238E27FC236}">
                <a16:creationId xmlns:a16="http://schemas.microsoft.com/office/drawing/2014/main" id="{71B7550C-15C9-4004-9E75-5F961B769F86}"/>
              </a:ext>
            </a:extLst>
          </p:cNvPr>
          <p:cNvSpPr>
            <a:spLocks noGrp="1"/>
          </p:cNvSpPr>
          <p:nvPr>
            <p:ph idx="1"/>
          </p:nvPr>
        </p:nvSpPr>
        <p:spPr>
          <a:xfrm>
            <a:off x="628650" y="1447800"/>
            <a:ext cx="7886700" cy="4729163"/>
          </a:xfrm>
        </p:spPr>
        <p:txBody>
          <a:bodyPr/>
          <a:lstStyle/>
          <a:p>
            <a:r>
              <a:rPr lang="en-US" sz="2400" dirty="0"/>
              <a:t>Four areas considered:</a:t>
            </a:r>
          </a:p>
          <a:p>
            <a:pPr lvl="1"/>
            <a:r>
              <a:rPr lang="en-US" sz="2400" dirty="0"/>
              <a:t>Quality performance –         30%</a:t>
            </a:r>
          </a:p>
          <a:p>
            <a:pPr lvl="1"/>
            <a:r>
              <a:rPr lang="en-US" sz="2400" dirty="0"/>
              <a:t>Cost performance -               30%</a:t>
            </a:r>
          </a:p>
          <a:p>
            <a:pPr lvl="1"/>
            <a:r>
              <a:rPr lang="en-US" sz="2400" dirty="0"/>
              <a:t>Improvement Activities        15%</a:t>
            </a:r>
          </a:p>
          <a:p>
            <a:pPr lvl="1"/>
            <a:r>
              <a:rPr lang="en-US" sz="2400" dirty="0"/>
              <a:t>Promoting interoperability   25%</a:t>
            </a:r>
          </a:p>
          <a:p>
            <a:pPr marL="342900" lvl="1" indent="0">
              <a:buNone/>
            </a:pPr>
            <a:r>
              <a:rPr lang="en-US" sz="2400" dirty="0"/>
              <a:t>________________________________</a:t>
            </a:r>
          </a:p>
          <a:p>
            <a:pPr lvl="1"/>
            <a:r>
              <a:rPr lang="en-US" sz="2400" dirty="0"/>
              <a:t>Data completeness threshold is 70%</a:t>
            </a:r>
          </a:p>
          <a:p>
            <a:pPr marL="342900" lvl="1" indent="0">
              <a:buNone/>
            </a:pPr>
            <a:endParaRPr lang="en-US" dirty="0"/>
          </a:p>
          <a:p>
            <a:pPr marL="342900" lvl="1" indent="0">
              <a:buNone/>
            </a:pPr>
            <a:endParaRPr lang="en-US" dirty="0"/>
          </a:p>
          <a:p>
            <a:pPr marL="342900" lvl="1" indent="0">
              <a:buNone/>
            </a:pPr>
            <a:endParaRPr lang="en-US" dirty="0"/>
          </a:p>
        </p:txBody>
      </p:sp>
      <p:pic>
        <p:nvPicPr>
          <p:cNvPr id="8" name="Picture 7">
            <a:extLst>
              <a:ext uri="{FF2B5EF4-FFF2-40B4-BE49-F238E27FC236}">
                <a16:creationId xmlns:a16="http://schemas.microsoft.com/office/drawing/2014/main" id="{F450160A-2D36-44B3-9C19-8B6B21542AAA}"/>
              </a:ext>
            </a:extLst>
          </p:cNvPr>
          <p:cNvPicPr>
            <a:picLocks noChangeAspect="1"/>
          </p:cNvPicPr>
          <p:nvPr/>
        </p:nvPicPr>
        <p:blipFill>
          <a:blip r:embed="rId3"/>
          <a:stretch>
            <a:fillRect/>
          </a:stretch>
        </p:blipFill>
        <p:spPr>
          <a:xfrm>
            <a:off x="5943600" y="3349744"/>
            <a:ext cx="2990850" cy="2851380"/>
          </a:xfrm>
          <a:prstGeom prst="rect">
            <a:avLst/>
          </a:prstGeom>
          <a:solidFill>
            <a:schemeClr val="accent2">
              <a:lumMod val="75000"/>
            </a:schemeClr>
          </a:solidFill>
        </p:spPr>
      </p:pic>
    </p:spTree>
    <p:extLst>
      <p:ext uri="{BB962C8B-B14F-4D97-AF65-F5344CB8AC3E}">
        <p14:creationId xmlns:p14="http://schemas.microsoft.com/office/powerpoint/2010/main" val="340970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2799-A3F5-4830-8346-E244178DD0FC}"/>
              </a:ext>
            </a:extLst>
          </p:cNvPr>
          <p:cNvSpPr>
            <a:spLocks noGrp="1"/>
          </p:cNvSpPr>
          <p:nvPr>
            <p:ph type="title"/>
          </p:nvPr>
        </p:nvSpPr>
        <p:spPr/>
        <p:txBody>
          <a:bodyPr/>
          <a:lstStyle/>
          <a:p>
            <a:r>
              <a:rPr lang="en-US" dirty="0"/>
              <a:t>Decision Making Steps</a:t>
            </a:r>
          </a:p>
        </p:txBody>
      </p:sp>
      <p:sp>
        <p:nvSpPr>
          <p:cNvPr id="3" name="Content Placeholder 2">
            <a:extLst>
              <a:ext uri="{FF2B5EF4-FFF2-40B4-BE49-F238E27FC236}">
                <a16:creationId xmlns:a16="http://schemas.microsoft.com/office/drawing/2014/main" id="{B3A52028-3511-472C-BD79-CF6774FB1675}"/>
              </a:ext>
            </a:extLst>
          </p:cNvPr>
          <p:cNvSpPr>
            <a:spLocks noGrp="1"/>
          </p:cNvSpPr>
          <p:nvPr>
            <p:ph idx="1"/>
          </p:nvPr>
        </p:nvSpPr>
        <p:spPr/>
        <p:txBody>
          <a:bodyPr/>
          <a:lstStyle/>
          <a:p>
            <a:r>
              <a:rPr lang="en-US" dirty="0"/>
              <a:t>Group reporting vs Individual reporting</a:t>
            </a:r>
          </a:p>
          <a:p>
            <a:r>
              <a:rPr lang="en-US" dirty="0"/>
              <a:t>Selecting Measures</a:t>
            </a:r>
          </a:p>
          <a:p>
            <a:pPr lvl="1"/>
            <a:r>
              <a:rPr lang="en-US" dirty="0"/>
              <a:t>Quality – 6 measures with 1 outcome or high priority measure</a:t>
            </a:r>
          </a:p>
          <a:p>
            <a:pPr lvl="1"/>
            <a:r>
              <a:rPr lang="en-US" dirty="0"/>
              <a:t>Cost – CMS will compute</a:t>
            </a:r>
          </a:p>
          <a:p>
            <a:pPr lvl="1"/>
            <a:r>
              <a:rPr lang="en-US" dirty="0"/>
              <a:t>Improvement Activities- 2 high weighted or 1 high &amp; 2 medium or 4 medium need a total of 40 points</a:t>
            </a:r>
          </a:p>
          <a:p>
            <a:pPr lvl="1"/>
            <a:r>
              <a:rPr lang="en-US" dirty="0"/>
              <a:t>Promoting Interoperability –data for 4 objectives measures and attest to functionality</a:t>
            </a:r>
          </a:p>
          <a:p>
            <a:pPr lvl="1"/>
            <a:endParaRPr lang="en-US" dirty="0"/>
          </a:p>
          <a:p>
            <a:r>
              <a:rPr lang="en-US" dirty="0"/>
              <a:t>Develop a  quality plan</a:t>
            </a:r>
          </a:p>
          <a:p>
            <a:pPr lvl="1"/>
            <a:r>
              <a:rPr lang="en-US" dirty="0"/>
              <a:t>Analytics capture</a:t>
            </a:r>
          </a:p>
          <a:p>
            <a:pPr lvl="1"/>
            <a:r>
              <a:rPr lang="en-US" dirty="0"/>
              <a:t>Quality manager</a:t>
            </a:r>
          </a:p>
          <a:p>
            <a:pPr lvl="1"/>
            <a:r>
              <a:rPr lang="en-US" dirty="0"/>
              <a:t>AWV’s, TCM, CCM</a:t>
            </a:r>
          </a:p>
          <a:p>
            <a:pPr lvl="1"/>
            <a:r>
              <a:rPr lang="en-US" dirty="0"/>
              <a:t>Care Coordinator(s)</a:t>
            </a:r>
          </a:p>
          <a:p>
            <a:pPr lvl="1"/>
            <a:endParaRPr lang="en-US" dirty="0"/>
          </a:p>
          <a:p>
            <a:pPr marL="342900" lvl="1" indent="0">
              <a:buNone/>
            </a:pPr>
            <a:endParaRPr lang="en-US" dirty="0"/>
          </a:p>
        </p:txBody>
      </p:sp>
    </p:spTree>
    <p:extLst>
      <p:ext uri="{BB962C8B-B14F-4D97-AF65-F5344CB8AC3E}">
        <p14:creationId xmlns:p14="http://schemas.microsoft.com/office/powerpoint/2010/main" val="4019107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6E34-4D3B-4246-BF38-4A9D5FFEAA42}"/>
              </a:ext>
            </a:extLst>
          </p:cNvPr>
          <p:cNvSpPr>
            <a:spLocks noGrp="1"/>
          </p:cNvSpPr>
          <p:nvPr>
            <p:ph type="title"/>
          </p:nvPr>
        </p:nvSpPr>
        <p:spPr>
          <a:xfrm>
            <a:off x="628650" y="381000"/>
            <a:ext cx="7886700" cy="1325563"/>
          </a:xfrm>
        </p:spPr>
        <p:txBody>
          <a:bodyPr>
            <a:normAutofit/>
          </a:bodyPr>
          <a:lstStyle/>
          <a:p>
            <a:pPr algn="ctr"/>
            <a:r>
              <a:rPr lang="en-US" sz="4000" b="1" dirty="0"/>
              <a:t>Quality Measures</a:t>
            </a:r>
          </a:p>
        </p:txBody>
      </p:sp>
      <p:sp>
        <p:nvSpPr>
          <p:cNvPr id="3" name="Content Placeholder 2">
            <a:extLst>
              <a:ext uri="{FF2B5EF4-FFF2-40B4-BE49-F238E27FC236}">
                <a16:creationId xmlns:a16="http://schemas.microsoft.com/office/drawing/2014/main" id="{3C95B619-7231-4501-A345-5BE5084E163C}"/>
              </a:ext>
            </a:extLst>
          </p:cNvPr>
          <p:cNvSpPr>
            <a:spLocks noGrp="1"/>
          </p:cNvSpPr>
          <p:nvPr>
            <p:ph idx="1"/>
          </p:nvPr>
        </p:nvSpPr>
        <p:spPr/>
        <p:txBody>
          <a:bodyPr>
            <a:normAutofit/>
          </a:bodyPr>
          <a:lstStyle/>
          <a:p>
            <a:r>
              <a:rPr lang="en-US" sz="3200" dirty="0"/>
              <a:t>Six Measures Chosen</a:t>
            </a:r>
          </a:p>
          <a:p>
            <a:pPr marL="857250" lvl="1" indent="-514350">
              <a:buAutoNum type="arabicPeriod"/>
            </a:pPr>
            <a:r>
              <a:rPr lang="en-US" sz="2400" dirty="0"/>
              <a:t>001 Diabetes: A1c Poor control (&gt;9%) – High priority measure</a:t>
            </a:r>
          </a:p>
          <a:p>
            <a:pPr marL="857250" lvl="1" indent="-514350">
              <a:buAutoNum type="arabicPeriod"/>
            </a:pPr>
            <a:r>
              <a:rPr lang="en-US" sz="2400" dirty="0"/>
              <a:t>126- Diabetes Mellitus: Diabetic foot and Ankle care, Peripheral neuropathy</a:t>
            </a:r>
          </a:p>
          <a:p>
            <a:pPr marL="857250" lvl="1" indent="-514350">
              <a:buAutoNum type="arabicPeriod"/>
            </a:pPr>
            <a:r>
              <a:rPr lang="en-US" sz="2400" dirty="0"/>
              <a:t>110: Preventive Care and screening: influenza immunization</a:t>
            </a:r>
          </a:p>
          <a:p>
            <a:pPr marL="857250" lvl="1" indent="-514350">
              <a:buAutoNum type="arabicPeriod"/>
            </a:pPr>
            <a:r>
              <a:rPr lang="en-US" sz="2400" dirty="0"/>
              <a:t>111 – Preventive care : Pneumococcal vaccination</a:t>
            </a:r>
          </a:p>
          <a:p>
            <a:pPr marL="857250" lvl="1" indent="-514350">
              <a:buAutoNum type="arabicPeriod"/>
            </a:pPr>
            <a:r>
              <a:rPr lang="en-US" sz="2400" dirty="0"/>
              <a:t>236 – Controlling high blood pressure</a:t>
            </a:r>
          </a:p>
        </p:txBody>
      </p:sp>
    </p:spTree>
    <p:extLst>
      <p:ext uri="{BB962C8B-B14F-4D97-AF65-F5344CB8AC3E}">
        <p14:creationId xmlns:p14="http://schemas.microsoft.com/office/powerpoint/2010/main" val="199644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8C44-9A26-270C-E9A9-A5B8EB0B0B97}"/>
              </a:ext>
            </a:extLst>
          </p:cNvPr>
          <p:cNvSpPr>
            <a:spLocks noGrp="1"/>
          </p:cNvSpPr>
          <p:nvPr>
            <p:ph type="title"/>
          </p:nvPr>
        </p:nvSpPr>
        <p:spPr>
          <a:xfrm>
            <a:off x="3724072" y="629268"/>
            <a:ext cx="5115128" cy="1286160"/>
          </a:xfrm>
        </p:spPr>
        <p:txBody>
          <a:bodyPr anchor="b">
            <a:normAutofit/>
          </a:bodyPr>
          <a:lstStyle/>
          <a:p>
            <a:r>
              <a:rPr lang="en-US" sz="3200" dirty="0"/>
              <a:t>How to Begin to Benchmark</a:t>
            </a:r>
          </a:p>
        </p:txBody>
      </p:sp>
      <p:sp>
        <p:nvSpPr>
          <p:cNvPr id="3" name="Content Placeholder 2">
            <a:extLst>
              <a:ext uri="{FF2B5EF4-FFF2-40B4-BE49-F238E27FC236}">
                <a16:creationId xmlns:a16="http://schemas.microsoft.com/office/drawing/2014/main" id="{515060C8-4AA8-E184-A2FA-4A8DA1E288B3}"/>
              </a:ext>
            </a:extLst>
          </p:cNvPr>
          <p:cNvSpPr>
            <a:spLocks noGrp="1"/>
          </p:cNvSpPr>
          <p:nvPr>
            <p:ph idx="1"/>
          </p:nvPr>
        </p:nvSpPr>
        <p:spPr>
          <a:xfrm>
            <a:off x="3724073" y="2438400"/>
            <a:ext cx="4939867" cy="3785419"/>
          </a:xfrm>
        </p:spPr>
        <p:txBody>
          <a:bodyPr>
            <a:normAutofit/>
          </a:bodyPr>
          <a:lstStyle/>
          <a:p>
            <a:r>
              <a:rPr lang="en-US" sz="1700" dirty="0"/>
              <a:t>Decide what is most important to the success of your organization</a:t>
            </a:r>
          </a:p>
          <a:p>
            <a:r>
              <a:rPr lang="en-US" sz="1700" dirty="0"/>
              <a:t>Identify metrics that are critical factors</a:t>
            </a:r>
          </a:p>
          <a:p>
            <a:r>
              <a:rPr lang="en-US" sz="1700" dirty="0"/>
              <a:t>Find an internal and external source of benchmarking data</a:t>
            </a:r>
          </a:p>
          <a:p>
            <a:r>
              <a:rPr lang="en-US" sz="1700" dirty="0"/>
              <a:t>Measure your practice’s performance</a:t>
            </a:r>
          </a:p>
          <a:p>
            <a:r>
              <a:rPr lang="en-US" sz="1700" dirty="0"/>
              <a:t>Compare your data with a benchmark</a:t>
            </a:r>
          </a:p>
          <a:p>
            <a:r>
              <a:rPr lang="en-US" sz="1700" dirty="0"/>
              <a:t>Decide if action is needed for improvement</a:t>
            </a:r>
          </a:p>
          <a:p>
            <a:r>
              <a:rPr lang="en-US" sz="1700" dirty="0"/>
              <a:t>Implement new processes</a:t>
            </a:r>
          </a:p>
          <a:p>
            <a:r>
              <a:rPr lang="en-US" sz="1700" dirty="0"/>
              <a:t>Measure change</a:t>
            </a:r>
          </a:p>
          <a:p>
            <a:r>
              <a:rPr lang="en-US" sz="1700" dirty="0"/>
              <a:t>Do it all over again</a:t>
            </a:r>
          </a:p>
        </p:txBody>
      </p:sp>
      <p:pic>
        <p:nvPicPr>
          <p:cNvPr id="5" name="Picture 4" descr="Magnifying glass showing decling performance">
            <a:extLst>
              <a:ext uri="{FF2B5EF4-FFF2-40B4-BE49-F238E27FC236}">
                <a16:creationId xmlns:a16="http://schemas.microsoft.com/office/drawing/2014/main" id="{E5487346-6408-E7B2-B312-70E2E8E9FAAA}"/>
              </a:ext>
            </a:extLst>
          </p:cNvPr>
          <p:cNvPicPr>
            <a:picLocks noChangeAspect="1"/>
          </p:cNvPicPr>
          <p:nvPr/>
        </p:nvPicPr>
        <p:blipFill rotWithShape="1">
          <a:blip r:embed="rId2"/>
          <a:srcRect l="17799" r="48362"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109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06E0-8EEE-4C70-8D45-637B48867905}"/>
              </a:ext>
            </a:extLst>
          </p:cNvPr>
          <p:cNvSpPr>
            <a:spLocks noGrp="1"/>
          </p:cNvSpPr>
          <p:nvPr>
            <p:ph type="title"/>
          </p:nvPr>
        </p:nvSpPr>
        <p:spPr/>
        <p:txBody>
          <a:bodyPr>
            <a:normAutofit/>
          </a:bodyPr>
          <a:lstStyle/>
          <a:p>
            <a:pPr algn="ctr"/>
            <a:r>
              <a:rPr lang="en-US" sz="4000" b="1" dirty="0"/>
              <a:t>Quality Measures</a:t>
            </a:r>
          </a:p>
        </p:txBody>
      </p:sp>
      <p:sp>
        <p:nvSpPr>
          <p:cNvPr id="3" name="Content Placeholder 2">
            <a:extLst>
              <a:ext uri="{FF2B5EF4-FFF2-40B4-BE49-F238E27FC236}">
                <a16:creationId xmlns:a16="http://schemas.microsoft.com/office/drawing/2014/main" id="{848EF75B-B804-408A-8312-0BAB63C9D071}"/>
              </a:ext>
            </a:extLst>
          </p:cNvPr>
          <p:cNvSpPr>
            <a:spLocks noGrp="1"/>
          </p:cNvSpPr>
          <p:nvPr>
            <p:ph idx="1"/>
          </p:nvPr>
        </p:nvSpPr>
        <p:spPr/>
        <p:txBody>
          <a:bodyPr>
            <a:normAutofit lnSpcReduction="10000"/>
          </a:bodyPr>
          <a:lstStyle/>
          <a:p>
            <a:pPr marL="457200" indent="-457200">
              <a:buAutoNum type="arabicPeriod" startAt="6"/>
            </a:pPr>
            <a:r>
              <a:rPr lang="en-US" sz="2800" dirty="0"/>
              <a:t>047, 112, 113, 128, 130, 134, 182</a:t>
            </a:r>
          </a:p>
          <a:p>
            <a:pPr lvl="1"/>
            <a:r>
              <a:rPr lang="en-US" sz="2800" dirty="0"/>
              <a:t>047 – Advanced Care Planning</a:t>
            </a:r>
          </a:p>
          <a:p>
            <a:pPr lvl="1"/>
            <a:r>
              <a:rPr lang="en-US" sz="2800" dirty="0"/>
              <a:t>112-	Breast Cancer Screening</a:t>
            </a:r>
          </a:p>
          <a:p>
            <a:pPr lvl="1"/>
            <a:r>
              <a:rPr lang="en-US" sz="2800" dirty="0"/>
              <a:t>113-  Colorectal screening</a:t>
            </a:r>
          </a:p>
          <a:p>
            <a:pPr lvl="1"/>
            <a:r>
              <a:rPr lang="en-US" sz="2800" dirty="0"/>
              <a:t>128 – BMI with follow up plan</a:t>
            </a:r>
          </a:p>
          <a:p>
            <a:pPr lvl="1"/>
            <a:r>
              <a:rPr lang="en-US" sz="2800" dirty="0"/>
              <a:t>130 -  Medication Reconciliation</a:t>
            </a:r>
          </a:p>
          <a:p>
            <a:pPr lvl="1"/>
            <a:r>
              <a:rPr lang="en-US" sz="2800" dirty="0"/>
              <a:t>134 - 	 Depression Screening</a:t>
            </a:r>
          </a:p>
          <a:p>
            <a:pPr lvl="1"/>
            <a:r>
              <a:rPr lang="en-US" sz="2800" dirty="0"/>
              <a:t>182 -   Functional Outcome Assessment</a:t>
            </a:r>
          </a:p>
          <a:p>
            <a:pPr marL="342900" lvl="1" indent="0">
              <a:buNone/>
            </a:pPr>
            <a:endParaRPr lang="en-US" dirty="0"/>
          </a:p>
          <a:p>
            <a:pPr marL="342900" lvl="1" indent="0">
              <a:buNone/>
            </a:pPr>
            <a:r>
              <a:rPr lang="en-US" sz="2800" dirty="0"/>
              <a:t>All  these measures are captured within the Annual Wellness Visit</a:t>
            </a:r>
          </a:p>
        </p:txBody>
      </p:sp>
    </p:spTree>
    <p:extLst>
      <p:ext uri="{BB962C8B-B14F-4D97-AF65-F5344CB8AC3E}">
        <p14:creationId xmlns:p14="http://schemas.microsoft.com/office/powerpoint/2010/main" val="2960432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B6-F384-4A3F-AF37-AD052B237EAC}"/>
              </a:ext>
            </a:extLst>
          </p:cNvPr>
          <p:cNvSpPr>
            <a:spLocks noGrp="1"/>
          </p:cNvSpPr>
          <p:nvPr>
            <p:ph type="title"/>
          </p:nvPr>
        </p:nvSpPr>
        <p:spPr/>
        <p:txBody>
          <a:bodyPr>
            <a:normAutofit/>
          </a:bodyPr>
          <a:lstStyle/>
          <a:p>
            <a:pPr algn="ctr"/>
            <a:r>
              <a:rPr lang="en-US" sz="4000" b="1" dirty="0"/>
              <a:t>Promoting Interoperability</a:t>
            </a:r>
          </a:p>
        </p:txBody>
      </p:sp>
      <p:sp>
        <p:nvSpPr>
          <p:cNvPr id="3" name="Content Placeholder 2">
            <a:extLst>
              <a:ext uri="{FF2B5EF4-FFF2-40B4-BE49-F238E27FC236}">
                <a16:creationId xmlns:a16="http://schemas.microsoft.com/office/drawing/2014/main" id="{A0102EAC-79D5-4161-9554-A13C07DAA141}"/>
              </a:ext>
            </a:extLst>
          </p:cNvPr>
          <p:cNvSpPr>
            <a:spLocks noGrp="1"/>
          </p:cNvSpPr>
          <p:nvPr>
            <p:ph idx="1"/>
          </p:nvPr>
        </p:nvSpPr>
        <p:spPr/>
        <p:txBody>
          <a:bodyPr/>
          <a:lstStyle/>
          <a:p>
            <a:r>
              <a:rPr lang="en-US" sz="2800" dirty="0"/>
              <a:t>Requirements include:</a:t>
            </a:r>
          </a:p>
          <a:p>
            <a:pPr lvl="1"/>
            <a:r>
              <a:rPr lang="en-US" sz="2400" dirty="0"/>
              <a:t>Use of an Electronic Health Record that meets certification requirements</a:t>
            </a:r>
          </a:p>
          <a:p>
            <a:pPr lvl="1"/>
            <a:r>
              <a:rPr lang="en-US" sz="2400" dirty="0"/>
              <a:t>Report measures from 4 objectives for 90 continuous days</a:t>
            </a:r>
          </a:p>
          <a:p>
            <a:pPr lvl="2"/>
            <a:r>
              <a:rPr lang="en-US" sz="2000" dirty="0"/>
              <a:t>Clinical data registry reporting ( immunizations, cancer registry)</a:t>
            </a:r>
          </a:p>
          <a:p>
            <a:pPr lvl="2"/>
            <a:r>
              <a:rPr lang="en-US" sz="2000" dirty="0"/>
              <a:t>E-prescribing</a:t>
            </a:r>
          </a:p>
          <a:p>
            <a:pPr lvl="2"/>
            <a:r>
              <a:rPr lang="en-US" sz="2000" dirty="0"/>
              <a:t>Electronic Case reporting ( Public health agency reporting) </a:t>
            </a:r>
            <a:r>
              <a:rPr lang="en-US" sz="2000" dirty="0" err="1"/>
              <a:t>e.g</a:t>
            </a:r>
            <a:r>
              <a:rPr lang="en-US" sz="2000" dirty="0"/>
              <a:t> – STD’s</a:t>
            </a:r>
          </a:p>
          <a:p>
            <a:pPr lvl="2"/>
            <a:r>
              <a:rPr lang="en-US" sz="2000" dirty="0"/>
              <a:t>Health Information exchange</a:t>
            </a:r>
          </a:p>
          <a:p>
            <a:pPr lvl="2"/>
            <a:r>
              <a:rPr lang="en-US" sz="2000" dirty="0"/>
              <a:t>Security Risk Analysis</a:t>
            </a:r>
          </a:p>
        </p:txBody>
      </p:sp>
    </p:spTree>
    <p:extLst>
      <p:ext uri="{BB962C8B-B14F-4D97-AF65-F5344CB8AC3E}">
        <p14:creationId xmlns:p14="http://schemas.microsoft.com/office/powerpoint/2010/main" val="2731696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5F7C-CA8A-4C65-9C27-DE9427E4CF83}"/>
              </a:ext>
            </a:extLst>
          </p:cNvPr>
          <p:cNvSpPr>
            <a:spLocks noGrp="1"/>
          </p:cNvSpPr>
          <p:nvPr>
            <p:ph type="title"/>
          </p:nvPr>
        </p:nvSpPr>
        <p:spPr/>
        <p:txBody>
          <a:bodyPr>
            <a:normAutofit/>
          </a:bodyPr>
          <a:lstStyle/>
          <a:p>
            <a:pPr algn="ctr"/>
            <a:r>
              <a:rPr lang="en-US" sz="4000" b="1" dirty="0"/>
              <a:t>Improvement Activities</a:t>
            </a:r>
          </a:p>
        </p:txBody>
      </p:sp>
      <p:sp>
        <p:nvSpPr>
          <p:cNvPr id="3" name="Content Placeholder 2">
            <a:extLst>
              <a:ext uri="{FF2B5EF4-FFF2-40B4-BE49-F238E27FC236}">
                <a16:creationId xmlns:a16="http://schemas.microsoft.com/office/drawing/2014/main" id="{848DCFC1-7CAD-48FC-8EF0-9F013F956813}"/>
              </a:ext>
            </a:extLst>
          </p:cNvPr>
          <p:cNvSpPr>
            <a:spLocks noGrp="1"/>
          </p:cNvSpPr>
          <p:nvPr>
            <p:ph idx="1"/>
          </p:nvPr>
        </p:nvSpPr>
        <p:spPr>
          <a:xfrm>
            <a:off x="628650" y="1828799"/>
            <a:ext cx="7886700" cy="4348163"/>
          </a:xfrm>
        </p:spPr>
        <p:txBody>
          <a:bodyPr>
            <a:normAutofit/>
          </a:bodyPr>
          <a:lstStyle/>
          <a:p>
            <a:r>
              <a:rPr lang="en-US" sz="3200" dirty="0"/>
              <a:t>Need 2 high weighted; or 1 high and 2 medium; or 4 medium</a:t>
            </a:r>
          </a:p>
          <a:p>
            <a:r>
              <a:rPr lang="en-US" sz="3200" dirty="0"/>
              <a:t>Report for 90 days during performance period</a:t>
            </a:r>
          </a:p>
          <a:p>
            <a:pPr lvl="1"/>
            <a:r>
              <a:rPr lang="en-US" sz="2800" dirty="0"/>
              <a:t>Expanded practice access</a:t>
            </a:r>
          </a:p>
          <a:p>
            <a:pPr lvl="1"/>
            <a:r>
              <a:rPr lang="en-US" sz="2800" dirty="0"/>
              <a:t>Glycemic management services</a:t>
            </a:r>
          </a:p>
        </p:txBody>
      </p:sp>
    </p:spTree>
    <p:extLst>
      <p:ext uri="{BB962C8B-B14F-4D97-AF65-F5344CB8AC3E}">
        <p14:creationId xmlns:p14="http://schemas.microsoft.com/office/powerpoint/2010/main" val="3627203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143F-0796-4359-B971-E9B78323A147}"/>
              </a:ext>
            </a:extLst>
          </p:cNvPr>
          <p:cNvSpPr>
            <a:spLocks noGrp="1"/>
          </p:cNvSpPr>
          <p:nvPr>
            <p:ph type="title"/>
          </p:nvPr>
        </p:nvSpPr>
        <p:spPr/>
        <p:txBody>
          <a:bodyPr>
            <a:normAutofit/>
          </a:bodyPr>
          <a:lstStyle/>
          <a:p>
            <a:pPr algn="ctr"/>
            <a:r>
              <a:rPr lang="en-US" sz="4000" b="1" dirty="0"/>
              <a:t>Cost Measures</a:t>
            </a:r>
          </a:p>
        </p:txBody>
      </p:sp>
      <p:sp>
        <p:nvSpPr>
          <p:cNvPr id="3" name="Content Placeholder 2">
            <a:extLst>
              <a:ext uri="{FF2B5EF4-FFF2-40B4-BE49-F238E27FC236}">
                <a16:creationId xmlns:a16="http://schemas.microsoft.com/office/drawing/2014/main" id="{0162DDFA-F886-458C-95DC-1195AFAA5D72}"/>
              </a:ext>
            </a:extLst>
          </p:cNvPr>
          <p:cNvSpPr>
            <a:spLocks noGrp="1"/>
          </p:cNvSpPr>
          <p:nvPr>
            <p:ph idx="1"/>
          </p:nvPr>
        </p:nvSpPr>
        <p:spPr>
          <a:xfrm>
            <a:off x="628650" y="1524000"/>
            <a:ext cx="7886700" cy="4652963"/>
          </a:xfrm>
        </p:spPr>
        <p:txBody>
          <a:bodyPr/>
          <a:lstStyle/>
          <a:p>
            <a:r>
              <a:rPr lang="en-US" dirty="0"/>
              <a:t>Cost is measured for each measure that is met or exceeds the case minimum.</a:t>
            </a:r>
          </a:p>
          <a:p>
            <a:r>
              <a:rPr lang="en-US" dirty="0"/>
              <a:t>Achievement points are calculated by comparing performance on a measure to a benchmark.  Benchmarks are established using performance data from the performance period ( against other reporters)</a:t>
            </a:r>
          </a:p>
          <a:p>
            <a:r>
              <a:rPr lang="en-US" dirty="0"/>
              <a:t>The practice must meet the case minimum and be scored on at least one measure to receive a cost category score.</a:t>
            </a:r>
          </a:p>
        </p:txBody>
      </p:sp>
    </p:spTree>
    <p:extLst>
      <p:ext uri="{BB962C8B-B14F-4D97-AF65-F5344CB8AC3E}">
        <p14:creationId xmlns:p14="http://schemas.microsoft.com/office/powerpoint/2010/main" val="2302374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FA73-E89E-42AB-914B-66C48DD1F1AE}"/>
              </a:ext>
            </a:extLst>
          </p:cNvPr>
          <p:cNvSpPr>
            <a:spLocks noGrp="1"/>
          </p:cNvSpPr>
          <p:nvPr>
            <p:ph type="title"/>
          </p:nvPr>
        </p:nvSpPr>
        <p:spPr/>
        <p:txBody>
          <a:bodyPr>
            <a:normAutofit/>
          </a:bodyPr>
          <a:lstStyle/>
          <a:p>
            <a:r>
              <a:rPr lang="en-US" sz="4000" b="1" dirty="0"/>
              <a:t>Putting It All Together</a:t>
            </a:r>
          </a:p>
        </p:txBody>
      </p:sp>
      <p:sp>
        <p:nvSpPr>
          <p:cNvPr id="3" name="Content Placeholder 2">
            <a:extLst>
              <a:ext uri="{FF2B5EF4-FFF2-40B4-BE49-F238E27FC236}">
                <a16:creationId xmlns:a16="http://schemas.microsoft.com/office/drawing/2014/main" id="{7B52F0CF-16DA-40A3-8A76-3891CC1CD6A9}"/>
              </a:ext>
            </a:extLst>
          </p:cNvPr>
          <p:cNvSpPr>
            <a:spLocks noGrp="1"/>
          </p:cNvSpPr>
          <p:nvPr>
            <p:ph idx="1"/>
          </p:nvPr>
        </p:nvSpPr>
        <p:spPr/>
        <p:txBody>
          <a:bodyPr>
            <a:normAutofit/>
          </a:bodyPr>
          <a:lstStyle/>
          <a:p>
            <a:r>
              <a:rPr lang="en-US" sz="4000" dirty="0"/>
              <a:t>Staffing plan</a:t>
            </a:r>
          </a:p>
          <a:p>
            <a:r>
              <a:rPr lang="en-US" sz="4000" dirty="0"/>
              <a:t>Technology and data components</a:t>
            </a:r>
          </a:p>
          <a:p>
            <a:r>
              <a:rPr lang="en-US" sz="4000" dirty="0"/>
              <a:t>Measure outcomes and progress</a:t>
            </a:r>
          </a:p>
          <a:p>
            <a:pPr lvl="1"/>
            <a:r>
              <a:rPr lang="en-US" sz="2400" dirty="0"/>
              <a:t>Monitor progress via reports</a:t>
            </a:r>
          </a:p>
          <a:p>
            <a:pPr lvl="1"/>
            <a:r>
              <a:rPr lang="en-US" sz="2400" dirty="0"/>
              <a:t>Teamwork</a:t>
            </a:r>
          </a:p>
          <a:p>
            <a:pPr lvl="1"/>
            <a:r>
              <a:rPr lang="en-US" sz="2400"/>
              <a:t>Communication</a:t>
            </a:r>
            <a:endParaRPr lang="en-US" sz="2400" dirty="0"/>
          </a:p>
          <a:p>
            <a:pPr marL="342900" lvl="1" indent="0">
              <a:buNone/>
            </a:pPr>
            <a:endParaRPr lang="en-US" sz="3700" dirty="0"/>
          </a:p>
        </p:txBody>
      </p:sp>
    </p:spTree>
    <p:extLst>
      <p:ext uri="{BB962C8B-B14F-4D97-AF65-F5344CB8AC3E}">
        <p14:creationId xmlns:p14="http://schemas.microsoft.com/office/powerpoint/2010/main" val="50818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241355-8D9B-4267-95BC-FF6D1228F3CB}"/>
              </a:ext>
            </a:extLst>
          </p:cNvPr>
          <p:cNvSpPr txBox="1"/>
          <p:nvPr/>
        </p:nvSpPr>
        <p:spPr>
          <a:xfrm>
            <a:off x="304800" y="1524000"/>
            <a:ext cx="8610600" cy="3354765"/>
          </a:xfrm>
          <a:prstGeom prst="rect">
            <a:avLst/>
          </a:prstGeom>
          <a:noFill/>
        </p:spPr>
        <p:txBody>
          <a:bodyPr wrap="square" rtlCol="0">
            <a:spAutoFit/>
          </a:bodyPr>
          <a:lstStyle/>
          <a:p>
            <a:r>
              <a:rPr lang="en-US" sz="6000" dirty="0"/>
              <a:t>“ If you don’t know where you are going, you might wind up someplace else.”</a:t>
            </a:r>
          </a:p>
          <a:p>
            <a:r>
              <a:rPr lang="en-US" sz="3200" dirty="0"/>
              <a:t>					</a:t>
            </a:r>
            <a:r>
              <a:rPr lang="en-US" sz="2800" dirty="0"/>
              <a:t>               Yogi Berra</a:t>
            </a:r>
          </a:p>
        </p:txBody>
      </p:sp>
    </p:spTree>
    <p:extLst>
      <p:ext uri="{BB962C8B-B14F-4D97-AF65-F5344CB8AC3E}">
        <p14:creationId xmlns:p14="http://schemas.microsoft.com/office/powerpoint/2010/main" val="1532876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C005E-1302-4F5B-9E43-F664748AF772}"/>
              </a:ext>
            </a:extLst>
          </p:cNvPr>
          <p:cNvSpPr txBox="1"/>
          <p:nvPr/>
        </p:nvSpPr>
        <p:spPr>
          <a:xfrm>
            <a:off x="1181100" y="2209800"/>
            <a:ext cx="6781800" cy="4093428"/>
          </a:xfrm>
          <a:prstGeom prst="rect">
            <a:avLst/>
          </a:prstGeom>
          <a:noFill/>
        </p:spPr>
        <p:txBody>
          <a:bodyPr wrap="square" rtlCol="0">
            <a:spAutoFit/>
          </a:bodyPr>
          <a:lstStyle/>
          <a:p>
            <a:pPr algn="ctr"/>
            <a:r>
              <a:rPr lang="en-US" sz="6000" i="1" dirty="0"/>
              <a:t>Questions???</a:t>
            </a:r>
          </a:p>
          <a:p>
            <a:pPr algn="ctr"/>
            <a:r>
              <a:rPr lang="en-US" sz="6000" i="1" dirty="0"/>
              <a:t> </a:t>
            </a:r>
          </a:p>
          <a:p>
            <a:pPr algn="ctr"/>
            <a:r>
              <a:rPr lang="en-US" sz="2000" i="1" dirty="0"/>
              <a:t>Tracy Bird, CPC, CPMA, CEMC, CPC-I, FACMPE</a:t>
            </a:r>
          </a:p>
          <a:p>
            <a:pPr algn="ctr"/>
            <a:r>
              <a:rPr lang="en-US" sz="2000" i="1" dirty="0"/>
              <a:t>Medical Practice Advisors</a:t>
            </a:r>
          </a:p>
          <a:p>
            <a:pPr algn="ctr"/>
            <a:r>
              <a:rPr lang="en-US" sz="2000" i="1" dirty="0"/>
              <a:t>913-660-8566</a:t>
            </a:r>
          </a:p>
          <a:p>
            <a:pPr algn="ctr"/>
            <a:r>
              <a:rPr lang="en-US" sz="2000" i="1" dirty="0"/>
              <a:t>tbird@medicalpracticeadvisors.com</a:t>
            </a:r>
          </a:p>
          <a:p>
            <a:pPr algn="ctr"/>
            <a:endParaRPr lang="en-US" sz="6000" i="1" dirty="0"/>
          </a:p>
        </p:txBody>
      </p:sp>
      <p:pic>
        <p:nvPicPr>
          <p:cNvPr id="3" name="Picture 2">
            <a:extLst>
              <a:ext uri="{FF2B5EF4-FFF2-40B4-BE49-F238E27FC236}">
                <a16:creationId xmlns:a16="http://schemas.microsoft.com/office/drawing/2014/main" id="{47CF8E6F-CE32-46A1-AA71-AA7A41BE8329}"/>
              </a:ext>
            </a:extLst>
          </p:cNvPr>
          <p:cNvPicPr>
            <a:picLocks noChangeAspect="1"/>
          </p:cNvPicPr>
          <p:nvPr/>
        </p:nvPicPr>
        <p:blipFill>
          <a:blip r:embed="rId2"/>
          <a:stretch>
            <a:fillRect/>
          </a:stretch>
        </p:blipFill>
        <p:spPr>
          <a:xfrm>
            <a:off x="6477000" y="4648200"/>
            <a:ext cx="2331257" cy="1405309"/>
          </a:xfrm>
          <a:prstGeom prst="rect">
            <a:avLst/>
          </a:prstGeom>
        </p:spPr>
      </p:pic>
    </p:spTree>
    <p:extLst>
      <p:ext uri="{BB962C8B-B14F-4D97-AF65-F5344CB8AC3E}">
        <p14:creationId xmlns:p14="http://schemas.microsoft.com/office/powerpoint/2010/main" val="308447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Do That?</a:t>
            </a:r>
            <a:br>
              <a:rPr lang="en-US" dirty="0"/>
            </a:br>
            <a:r>
              <a:rPr lang="en-US" sz="3100" dirty="0"/>
              <a:t>Three Measures to Consider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815400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b="1" dirty="0">
                <a:solidFill>
                  <a:srgbClr val="FFFFFF"/>
                </a:solidFill>
              </a:rPr>
              <a:t>Case Study # 1 (Operations Example)</a:t>
            </a:r>
          </a:p>
        </p:txBody>
      </p:sp>
      <p:sp>
        <p:nvSpPr>
          <p:cNvPr id="3" name="Content Placeholder 2"/>
          <p:cNvSpPr>
            <a:spLocks noGrp="1"/>
          </p:cNvSpPr>
          <p:nvPr>
            <p:ph idx="1"/>
          </p:nvPr>
        </p:nvSpPr>
        <p:spPr>
          <a:xfrm>
            <a:off x="1025718" y="1905000"/>
            <a:ext cx="7281746" cy="4152609"/>
          </a:xfrm>
        </p:spPr>
        <p:txBody>
          <a:bodyPr anchor="ctr">
            <a:normAutofit/>
          </a:bodyPr>
          <a:lstStyle/>
          <a:p>
            <a:pPr>
              <a:buNone/>
            </a:pPr>
            <a:r>
              <a:rPr lang="en-US" sz="2800" i="1" dirty="0"/>
              <a:t>You are the administrator of a primary care practice with 5 FTE physicians and 2 NPP’s. A recent patient satisfaction survey indicated patients are unhappy with their ability to reach your practice by phone; they cannot schedule appointments when they need them and consequently you have noticed a higher- than- normal no-show rate.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3F85-1A44-964B-F304-7B03506FC98C}"/>
              </a:ext>
            </a:extLst>
          </p:cNvPr>
          <p:cNvSpPr>
            <a:spLocks noGrp="1"/>
          </p:cNvSpPr>
          <p:nvPr>
            <p:ph type="title"/>
          </p:nvPr>
        </p:nvSpPr>
        <p:spPr>
          <a:xfrm>
            <a:off x="762000" y="381001"/>
            <a:ext cx="7886700" cy="914400"/>
          </a:xfrm>
        </p:spPr>
        <p:txBody>
          <a:bodyPr/>
          <a:lstStyle/>
          <a:p>
            <a:r>
              <a:rPr lang="en-US" dirty="0"/>
              <a:t>Considerations for What to Measure</a:t>
            </a:r>
          </a:p>
        </p:txBody>
      </p:sp>
      <p:sp>
        <p:nvSpPr>
          <p:cNvPr id="3" name="Content Placeholder 2">
            <a:extLst>
              <a:ext uri="{FF2B5EF4-FFF2-40B4-BE49-F238E27FC236}">
                <a16:creationId xmlns:a16="http://schemas.microsoft.com/office/drawing/2014/main" id="{5DA67913-9F90-62E2-46A7-3ADF995E01C7}"/>
              </a:ext>
            </a:extLst>
          </p:cNvPr>
          <p:cNvSpPr>
            <a:spLocks noGrp="1"/>
          </p:cNvSpPr>
          <p:nvPr>
            <p:ph idx="1"/>
          </p:nvPr>
        </p:nvSpPr>
        <p:spPr>
          <a:xfrm>
            <a:off x="628650" y="1219200"/>
            <a:ext cx="7886700" cy="4957763"/>
          </a:xfrm>
        </p:spPr>
        <p:txBody>
          <a:bodyPr>
            <a:normAutofit fontScale="92500" lnSpcReduction="10000"/>
          </a:bodyPr>
          <a:lstStyle/>
          <a:p>
            <a:pPr marL="0" indent="0">
              <a:buNone/>
            </a:pPr>
            <a:r>
              <a:rPr lang="en-US" sz="3200" u="sng" dirty="0"/>
              <a:t>Staffing</a:t>
            </a:r>
          </a:p>
          <a:p>
            <a:r>
              <a:rPr lang="en-US" sz="2400" dirty="0"/>
              <a:t>Staffing ratios per FTE physician</a:t>
            </a:r>
          </a:p>
          <a:p>
            <a:r>
              <a:rPr lang="en-US" sz="2400" dirty="0"/>
              <a:t>Administrative support staff per FTE physician</a:t>
            </a:r>
          </a:p>
          <a:p>
            <a:r>
              <a:rPr lang="en-US" sz="2400" dirty="0"/>
              <a:t>Clinical support staff per FTE physician</a:t>
            </a:r>
          </a:p>
          <a:p>
            <a:pPr marL="0" indent="0">
              <a:buNone/>
            </a:pPr>
            <a:r>
              <a:rPr lang="en-US" sz="3200" u="sng" dirty="0"/>
              <a:t>Telephone Management</a:t>
            </a:r>
          </a:p>
          <a:p>
            <a:r>
              <a:rPr lang="en-US" dirty="0"/>
              <a:t>Number of phone calls </a:t>
            </a:r>
          </a:p>
          <a:p>
            <a:r>
              <a:rPr lang="en-US" dirty="0"/>
              <a:t>Types of calls – Reasons for the calls</a:t>
            </a:r>
          </a:p>
          <a:p>
            <a:pPr marL="0" indent="0">
              <a:buNone/>
            </a:pPr>
            <a:r>
              <a:rPr lang="en-US" sz="3200" u="sng" dirty="0"/>
              <a:t>Patient Demographics</a:t>
            </a:r>
          </a:p>
          <a:p>
            <a:r>
              <a:rPr lang="en-US" sz="2400" dirty="0"/>
              <a:t>Age and gender of patients</a:t>
            </a:r>
          </a:p>
          <a:p>
            <a:pPr marL="0" indent="0">
              <a:buNone/>
            </a:pPr>
            <a:r>
              <a:rPr lang="en-US" sz="3200" u="sng" dirty="0"/>
              <a:t>Survey Evaluation</a:t>
            </a:r>
          </a:p>
          <a:p>
            <a:r>
              <a:rPr lang="en-US" sz="2400" dirty="0"/>
              <a:t>Survey instrument</a:t>
            </a:r>
          </a:p>
          <a:p>
            <a:r>
              <a:rPr lang="en-US" sz="2400" dirty="0"/>
              <a:t>Questions Asked</a:t>
            </a:r>
          </a:p>
        </p:txBody>
      </p:sp>
    </p:spTree>
    <p:extLst>
      <p:ext uri="{BB962C8B-B14F-4D97-AF65-F5344CB8AC3E}">
        <p14:creationId xmlns:p14="http://schemas.microsoft.com/office/powerpoint/2010/main" val="337327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TotalTime>
  <Words>4390</Words>
  <Application>Microsoft Office PowerPoint</Application>
  <PresentationFormat>On-screen Show (4:3)</PresentationFormat>
  <Paragraphs>836</Paragraphs>
  <Slides>66</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Times New Roman</vt:lpstr>
      <vt:lpstr>Verdana</vt:lpstr>
      <vt:lpstr>Wingdings</vt:lpstr>
      <vt:lpstr>Office Theme</vt:lpstr>
      <vt:lpstr> Benchmarking for Practice Success</vt:lpstr>
      <vt:lpstr>PowerPoint Presentation</vt:lpstr>
      <vt:lpstr>Why Should We Benchmark?</vt:lpstr>
      <vt:lpstr>Two Key Principles (Pearls) of Benchmarking</vt:lpstr>
      <vt:lpstr>Benchmarking- More Than Numbers</vt:lpstr>
      <vt:lpstr>How to Begin to Benchmark</vt:lpstr>
      <vt:lpstr>How Do We Do That? Three Measures to Consider</vt:lpstr>
      <vt:lpstr>Case Study # 1 (Operations Example)</vt:lpstr>
      <vt:lpstr>Considerations for What to Measure</vt:lpstr>
      <vt:lpstr>Benchmarking – Common Key Performance Indicators</vt:lpstr>
      <vt:lpstr>Staffing Benchmarks</vt:lpstr>
      <vt:lpstr>Receptionist – “Best Practices” Benchmarks</vt:lpstr>
      <vt:lpstr>Patient Flow Staff Performance Benchmarks</vt:lpstr>
      <vt:lpstr>PowerPoint Presentation</vt:lpstr>
      <vt:lpstr>Incoming Call Analysis</vt:lpstr>
      <vt:lpstr>Patient Demographics</vt:lpstr>
      <vt:lpstr>Patient Satisfaction Surveys</vt:lpstr>
      <vt:lpstr>Appointment Availability</vt:lpstr>
      <vt:lpstr>No Show Rates and Cancellation Rates</vt:lpstr>
      <vt:lpstr> Tracking No Shows</vt:lpstr>
      <vt:lpstr>Provider Data</vt:lpstr>
      <vt:lpstr>Encounter Data</vt:lpstr>
      <vt:lpstr>Case Study #2 ( Financial Example)</vt:lpstr>
      <vt:lpstr>Benchmarking – Common Key Performance Indicators</vt:lpstr>
      <vt:lpstr>What To Measure</vt:lpstr>
      <vt:lpstr>Evaluating Revenue</vt:lpstr>
      <vt:lpstr>Evaluating Accounts Receivable</vt:lpstr>
      <vt:lpstr>ABC Clinic</vt:lpstr>
      <vt:lpstr>Tips For Monitoring Charges</vt:lpstr>
      <vt:lpstr>Monitoring Charges</vt:lpstr>
      <vt:lpstr>Adjustments/Write-offs</vt:lpstr>
      <vt:lpstr>Monitoring Adjustments</vt:lpstr>
      <vt:lpstr>Tips for Monitoring Adjustments</vt:lpstr>
      <vt:lpstr>Monitoring Adjustments</vt:lpstr>
      <vt:lpstr>Accounts Receivable Management</vt:lpstr>
      <vt:lpstr>Monitoring Receipts</vt:lpstr>
      <vt:lpstr>Tips for Monitoring Receipts</vt:lpstr>
      <vt:lpstr>Aged Accounts Receivable</vt:lpstr>
      <vt:lpstr>Aged Accounts Receivable</vt:lpstr>
      <vt:lpstr>PowerPoint Presentation</vt:lpstr>
      <vt:lpstr>PowerPoint Presentation</vt:lpstr>
      <vt:lpstr>Accounts Receivable Thumb rules</vt:lpstr>
      <vt:lpstr>PowerPoint Presentation</vt:lpstr>
      <vt:lpstr>PowerPoint Presentation</vt:lpstr>
      <vt:lpstr>PowerPoint Presentation</vt:lpstr>
      <vt:lpstr>Benchmarks</vt:lpstr>
      <vt:lpstr>  Two Major Elements of Overhead Expenses</vt:lpstr>
      <vt:lpstr>PowerPoint Presentation</vt:lpstr>
      <vt:lpstr>PowerPoint Presentation</vt:lpstr>
      <vt:lpstr>Questions to ask:</vt:lpstr>
      <vt:lpstr>In a perfect world…. and depending upon specialty…</vt:lpstr>
      <vt:lpstr>PowerPoint Presentation</vt:lpstr>
      <vt:lpstr>PowerPoint Presentation</vt:lpstr>
      <vt:lpstr>PowerPoint Presentation</vt:lpstr>
      <vt:lpstr>Case Study #3 (Quality Example)</vt:lpstr>
      <vt:lpstr>The Patient Experience</vt:lpstr>
      <vt:lpstr>Decision to enter  MIPS MVP 2023</vt:lpstr>
      <vt:lpstr>Decision Making Steps</vt:lpstr>
      <vt:lpstr>Quality Measures</vt:lpstr>
      <vt:lpstr>Quality Measures</vt:lpstr>
      <vt:lpstr>Promoting Interoperability</vt:lpstr>
      <vt:lpstr>Improvement Activities</vt:lpstr>
      <vt:lpstr>Cost Measures</vt:lpstr>
      <vt:lpstr>Putting It All Together</vt:lpstr>
      <vt:lpstr>PowerPoint Presentation</vt:lpstr>
      <vt:lpstr>PowerPoint Presentation</vt:lpstr>
    </vt:vector>
  </TitlesOfParts>
  <Company>KaMMCO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Balls of Fire Benchmarking for Practice Success</dc:title>
  <dc:creator>Tracy Bird</dc:creator>
  <cp:lastModifiedBy>Tracy Bird</cp:lastModifiedBy>
  <cp:revision>152</cp:revision>
  <cp:lastPrinted>2021-12-11T19:37:20Z</cp:lastPrinted>
  <dcterms:created xsi:type="dcterms:W3CDTF">2012-03-23T19:17:36Z</dcterms:created>
  <dcterms:modified xsi:type="dcterms:W3CDTF">2023-08-05T01:24:51Z</dcterms:modified>
</cp:coreProperties>
</file>